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1" r:id="rId1"/>
  </p:sldMasterIdLst>
  <p:notesMasterIdLst>
    <p:notesMasterId r:id="rId27"/>
  </p:notesMasterIdLst>
  <p:handoutMasterIdLst>
    <p:handoutMasterId r:id="rId28"/>
  </p:handoutMasterIdLst>
  <p:sldIdLst>
    <p:sldId id="256" r:id="rId2"/>
    <p:sldId id="272" r:id="rId3"/>
    <p:sldId id="290" r:id="rId4"/>
    <p:sldId id="273" r:id="rId5"/>
    <p:sldId id="274" r:id="rId6"/>
    <p:sldId id="291" r:id="rId7"/>
    <p:sldId id="292" r:id="rId8"/>
    <p:sldId id="276" r:id="rId9"/>
    <p:sldId id="293" r:id="rId10"/>
    <p:sldId id="294" r:id="rId11"/>
    <p:sldId id="277" r:id="rId12"/>
    <p:sldId id="295" r:id="rId13"/>
    <p:sldId id="296" r:id="rId14"/>
    <p:sldId id="297" r:id="rId15"/>
    <p:sldId id="298" r:id="rId16"/>
    <p:sldId id="299" r:id="rId17"/>
    <p:sldId id="284" r:id="rId18"/>
    <p:sldId id="278" r:id="rId19"/>
    <p:sldId id="288" r:id="rId20"/>
    <p:sldId id="289" r:id="rId21"/>
    <p:sldId id="285" r:id="rId22"/>
    <p:sldId id="300" r:id="rId23"/>
    <p:sldId id="282" r:id="rId24"/>
    <p:sldId id="286" r:id="rId25"/>
    <p:sldId id="283" r:id="rId26"/>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9"/>
    <p:restoredTop sz="94754"/>
  </p:normalViewPr>
  <p:slideViewPr>
    <p:cSldViewPr snapToGrid="0" snapToObjects="1">
      <p:cViewPr varScale="1">
        <p:scale>
          <a:sx n="91" d="100"/>
          <a:sy n="91" d="100"/>
        </p:scale>
        <p:origin x="208" y="43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3" d="100"/>
          <a:sy n="53" d="100"/>
        </p:scale>
        <p:origin x="-282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title>
      <c:tx>
        <c:rich>
          <a:bodyPr/>
          <a:lstStyle/>
          <a:p>
            <a:pPr>
              <a:defRPr sz="1404"/>
            </a:pPr>
            <a:r>
              <a:rPr lang="en-US" dirty="0" smtClean="0"/>
              <a:t>Chance of being wealthy by age 30</a:t>
            </a:r>
            <a:endParaRPr lang="en-US" dirty="0"/>
          </a:p>
        </c:rich>
      </c:tx>
      <c:layout/>
      <c:overlay val="0"/>
      <c:spPr>
        <a:noFill/>
        <a:ln w="25411">
          <a:noFill/>
        </a:ln>
      </c:spPr>
    </c:title>
    <c:autoTitleDeleted val="0"/>
    <c:plotArea>
      <c:layout>
        <c:manualLayout>
          <c:layoutTarget val="inner"/>
          <c:xMode val="edge"/>
          <c:yMode val="edge"/>
          <c:x val="0.144927536231884"/>
          <c:y val="0.382352941176472"/>
          <c:w val="0.8"/>
          <c:h val="0.364705882352941"/>
        </c:manualLayout>
      </c:layout>
      <c:barChart>
        <c:barDir val="col"/>
        <c:grouping val="clustered"/>
        <c:varyColors val="0"/>
        <c:ser>
          <c:idx val="0"/>
          <c:order val="0"/>
          <c:tx>
            <c:strRef>
              <c:f>Sheet1!$B$1</c:f>
              <c:strCache>
                <c:ptCount val="1"/>
                <c:pt idx="0">
                  <c:v>Super Power Preference</c:v>
                </c:pt>
              </c:strCache>
            </c:strRef>
          </c:tx>
          <c:spPr>
            <a:solidFill>
              <a:srgbClr val="4BACC6"/>
            </a:solidFill>
            <a:ln w="3176">
              <a:solidFill>
                <a:srgbClr val="339966"/>
              </a:solidFill>
              <a:prstDash val="solid"/>
            </a:ln>
          </c:spPr>
          <c:invertIfNegative val="0"/>
          <c:cat>
            <c:strRef>
              <c:f>Sheet1!$A$2:$A$6</c:f>
              <c:strCache>
                <c:ptCount val="5"/>
                <c:pt idx="0">
                  <c:v>Almost none</c:v>
                </c:pt>
                <c:pt idx="1">
                  <c:v>Some chance</c:v>
                </c:pt>
                <c:pt idx="2">
                  <c:v>50-50 chance</c:v>
                </c:pt>
                <c:pt idx="3">
                  <c:v>Good chance</c:v>
                </c:pt>
                <c:pt idx="4">
                  <c:v>Almost certain</c:v>
                </c:pt>
              </c:strCache>
            </c:strRef>
          </c:cat>
          <c:val>
            <c:numRef>
              <c:f>Sheet1!$B$2:$B$6</c:f>
              <c:numCache>
                <c:formatCode>General</c:formatCode>
                <c:ptCount val="5"/>
                <c:pt idx="0">
                  <c:v>4.0</c:v>
                </c:pt>
                <c:pt idx="1">
                  <c:v>14.8</c:v>
                </c:pt>
                <c:pt idx="2">
                  <c:v>29.3</c:v>
                </c:pt>
                <c:pt idx="3">
                  <c:v>29.4</c:v>
                </c:pt>
                <c:pt idx="4">
                  <c:v>22.4</c:v>
                </c:pt>
              </c:numCache>
            </c:numRef>
          </c:val>
        </c:ser>
        <c:dLbls>
          <c:showLegendKey val="0"/>
          <c:showVal val="0"/>
          <c:showCatName val="0"/>
          <c:showSerName val="0"/>
          <c:showPercent val="0"/>
          <c:showBubbleSize val="0"/>
        </c:dLbls>
        <c:gapWidth val="150"/>
        <c:axId val="2113858656"/>
        <c:axId val="2113596480"/>
      </c:barChart>
      <c:catAx>
        <c:axId val="2113858656"/>
        <c:scaling>
          <c:orientation val="minMax"/>
        </c:scaling>
        <c:delete val="0"/>
        <c:axPos val="b"/>
        <c:title>
          <c:tx>
            <c:rich>
              <a:bodyPr/>
              <a:lstStyle/>
              <a:p>
                <a:pPr>
                  <a:defRPr sz="1196" b="1" i="0" u="none" strike="noStrike" baseline="0">
                    <a:solidFill>
                      <a:srgbClr val="000000"/>
                    </a:solidFill>
                    <a:latin typeface="Calibri"/>
                    <a:ea typeface="Calibri"/>
                    <a:cs typeface="Calibri"/>
                  </a:defRPr>
                </a:pPr>
                <a:r>
                  <a:rPr lang="en-US"/>
                  <a:t>Survey Response</a:t>
                </a:r>
              </a:p>
            </c:rich>
          </c:tx>
          <c:layout/>
          <c:overlay val="0"/>
          <c:spPr>
            <a:noFill/>
            <a:ln w="25411">
              <a:noFill/>
            </a:ln>
          </c:spPr>
        </c:title>
        <c:numFmt formatCode="General" sourceLinked="1"/>
        <c:majorTickMark val="out"/>
        <c:minorTickMark val="none"/>
        <c:tickLblPos val="nextTo"/>
        <c:spPr>
          <a:ln w="3176">
            <a:solidFill>
              <a:srgbClr val="808080"/>
            </a:solidFill>
            <a:prstDash val="solid"/>
          </a:ln>
        </c:spPr>
        <c:txPr>
          <a:bodyPr rot="0" vert="horz">
            <a:spAutoFit/>
          </a:bodyPr>
          <a:lstStyle/>
          <a:p>
            <a:pPr>
              <a:defRPr sz="1204" b="0"/>
            </a:pPr>
            <a:endParaRPr lang="en-US"/>
          </a:p>
        </c:txPr>
        <c:crossAx val="2113596480"/>
        <c:crosses val="autoZero"/>
        <c:auto val="1"/>
        <c:lblAlgn val="ctr"/>
        <c:lblOffset val="100"/>
        <c:noMultiLvlLbl val="0"/>
      </c:catAx>
      <c:valAx>
        <c:axId val="2113596480"/>
        <c:scaling>
          <c:orientation val="minMax"/>
        </c:scaling>
        <c:delete val="0"/>
        <c:axPos val="l"/>
        <c:majorGridlines>
          <c:spPr>
            <a:ln w="3176">
              <a:solidFill>
                <a:srgbClr val="808080"/>
              </a:solidFill>
              <a:prstDash val="solid"/>
            </a:ln>
          </c:spPr>
        </c:majorGridlines>
        <c:title>
          <c:tx>
            <c:rich>
              <a:bodyPr/>
              <a:lstStyle/>
              <a:p>
                <a:pPr>
                  <a:defRPr sz="1196" b="1" i="0" u="none" strike="noStrike" baseline="0">
                    <a:solidFill>
                      <a:srgbClr val="000000"/>
                    </a:solidFill>
                    <a:latin typeface="Calibri"/>
                    <a:ea typeface="Calibri"/>
                    <a:cs typeface="Calibri"/>
                  </a:defRPr>
                </a:pPr>
                <a:r>
                  <a:rPr lang="en-US"/>
                  <a:t>Percent</a:t>
                </a:r>
              </a:p>
            </c:rich>
          </c:tx>
          <c:layout/>
          <c:overlay val="0"/>
          <c:spPr>
            <a:noFill/>
            <a:ln w="25411">
              <a:noFill/>
            </a:ln>
          </c:spPr>
        </c:title>
        <c:numFmt formatCode="General" sourceLinked="1"/>
        <c:majorTickMark val="out"/>
        <c:minorTickMark val="none"/>
        <c:tickLblPos val="nextTo"/>
        <c:spPr>
          <a:ln w="3176">
            <a:solidFill>
              <a:srgbClr val="808080"/>
            </a:solidFill>
            <a:prstDash val="solid"/>
          </a:ln>
        </c:spPr>
        <c:txPr>
          <a:bodyPr/>
          <a:lstStyle/>
          <a:p>
            <a:pPr>
              <a:defRPr sz="1099"/>
            </a:pPr>
            <a:endParaRPr lang="en-US"/>
          </a:p>
        </c:txPr>
        <c:crossAx val="2113858656"/>
        <c:crosses val="autoZero"/>
        <c:crossBetween val="between"/>
      </c:valAx>
      <c:spPr>
        <a:solidFill>
          <a:srgbClr val="E9F1F5"/>
        </a:solidFill>
        <a:ln w="25411">
          <a:noFill/>
        </a:ln>
      </c:spPr>
    </c:plotArea>
    <c:plotVisOnly val="1"/>
    <c:dispBlanksAs val="gap"/>
    <c:showDLblsOverMax val="0"/>
  </c:chart>
  <c:spPr>
    <a:solidFill>
      <a:srgbClr val="FFFFFF"/>
    </a:solidFill>
    <a:ln w="3176">
      <a:solidFill>
        <a:srgbClr val="808080"/>
      </a:solidFill>
      <a:prstDash val="solid"/>
    </a:ln>
  </c:spPr>
  <c:txPr>
    <a:bodyPr/>
    <a:lstStyle/>
    <a:p>
      <a:pPr>
        <a:defRPr sz="1806"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a:t>Chance of being wealthy by age 30</a:t>
            </a:r>
          </a:p>
        </c:rich>
      </c:tx>
      <c:layout/>
      <c:overlay val="0"/>
      <c:spPr>
        <a:noFill/>
        <a:ln w="25387">
          <a:noFill/>
        </a:ln>
      </c:spPr>
    </c:title>
    <c:autoTitleDeleted val="0"/>
    <c:plotArea>
      <c:layout>
        <c:manualLayout>
          <c:layoutTarget val="inner"/>
          <c:xMode val="edge"/>
          <c:yMode val="edge"/>
          <c:x val="0.117117117117117"/>
          <c:y val="0.403409090909091"/>
          <c:w val="0.672672672672675"/>
          <c:h val="0.3125"/>
        </c:manualLayout>
      </c:layout>
      <c:barChart>
        <c:barDir val="col"/>
        <c:grouping val="clustered"/>
        <c:varyColors val="0"/>
        <c:ser>
          <c:idx val="0"/>
          <c:order val="0"/>
          <c:tx>
            <c:strRef>
              <c:f>Sheet1!$B$1</c:f>
              <c:strCache>
                <c:ptCount val="1"/>
                <c:pt idx="0">
                  <c:v>Males</c:v>
                </c:pt>
              </c:strCache>
            </c:strRef>
          </c:tx>
          <c:spPr>
            <a:solidFill>
              <a:srgbClr val="4F81BD"/>
            </a:solidFill>
            <a:ln w="3173">
              <a:solidFill>
                <a:srgbClr val="333399"/>
              </a:solidFill>
              <a:prstDash val="solid"/>
            </a:ln>
          </c:spPr>
          <c:invertIfNegative val="0"/>
          <c:cat>
            <c:strRef>
              <c:f>Sheet1!$A$2:$A$6</c:f>
              <c:strCache>
                <c:ptCount val="5"/>
                <c:pt idx="0">
                  <c:v>Almost no chance</c:v>
                </c:pt>
                <c:pt idx="1">
                  <c:v>Some chance</c:v>
                </c:pt>
                <c:pt idx="2">
                  <c:v>50-50 chance</c:v>
                </c:pt>
                <c:pt idx="3">
                  <c:v>Good chance</c:v>
                </c:pt>
                <c:pt idx="4">
                  <c:v>Almost certain</c:v>
                </c:pt>
              </c:strCache>
            </c:strRef>
          </c:cat>
          <c:val>
            <c:numRef>
              <c:f>Sheet1!$B$2:$B$6</c:f>
              <c:numCache>
                <c:formatCode>General</c:formatCode>
                <c:ptCount val="5"/>
                <c:pt idx="0">
                  <c:v>4.0</c:v>
                </c:pt>
                <c:pt idx="1">
                  <c:v>11.6</c:v>
                </c:pt>
                <c:pt idx="2">
                  <c:v>29.3</c:v>
                </c:pt>
                <c:pt idx="3">
                  <c:v>30.8</c:v>
                </c:pt>
                <c:pt idx="4">
                  <c:v>24.3</c:v>
                </c:pt>
              </c:numCache>
            </c:numRef>
          </c:val>
        </c:ser>
        <c:ser>
          <c:idx val="1"/>
          <c:order val="1"/>
          <c:tx>
            <c:strRef>
              <c:f>Sheet1!$C$1</c:f>
              <c:strCache>
                <c:ptCount val="1"/>
              </c:strCache>
            </c:strRef>
          </c:tx>
          <c:spPr>
            <a:solidFill>
              <a:srgbClr val="C0504D"/>
            </a:solidFill>
            <a:ln w="3173">
              <a:solidFill>
                <a:srgbClr val="865357"/>
              </a:solidFill>
              <a:prstDash val="solid"/>
            </a:ln>
          </c:spPr>
          <c:invertIfNegative val="0"/>
          <c:cat>
            <c:strRef>
              <c:f>Sheet1!$A$2:$A$6</c:f>
              <c:strCache>
                <c:ptCount val="5"/>
                <c:pt idx="0">
                  <c:v>Almost no chance</c:v>
                </c:pt>
                <c:pt idx="1">
                  <c:v>Some chance</c:v>
                </c:pt>
                <c:pt idx="2">
                  <c:v>50-50 chance</c:v>
                </c:pt>
                <c:pt idx="3">
                  <c:v>Good chance</c:v>
                </c:pt>
                <c:pt idx="4">
                  <c:v>Almost certain</c:v>
                </c:pt>
              </c:strCache>
            </c:strRef>
          </c:cat>
          <c:val>
            <c:numRef>
              <c:f>Sheet1!$C$2:$C$6</c:f>
              <c:numCache>
                <c:formatCode>General</c:formatCode>
                <c:ptCount val="5"/>
              </c:numCache>
            </c:numRef>
          </c:val>
        </c:ser>
        <c:dLbls>
          <c:showLegendKey val="0"/>
          <c:showVal val="0"/>
          <c:showCatName val="0"/>
          <c:showSerName val="0"/>
          <c:showPercent val="0"/>
          <c:showBubbleSize val="0"/>
        </c:dLbls>
        <c:gapWidth val="150"/>
        <c:axId val="2140569536"/>
        <c:axId val="-2109853200"/>
      </c:barChart>
      <c:catAx>
        <c:axId val="2140569536"/>
        <c:scaling>
          <c:orientation val="minMax"/>
        </c:scaling>
        <c:delete val="0"/>
        <c:axPos val="b"/>
        <c:title>
          <c:tx>
            <c:rich>
              <a:bodyPr/>
              <a:lstStyle/>
              <a:p>
                <a:pPr>
                  <a:defRPr sz="1179" b="1" i="0" u="none" strike="noStrike" baseline="0">
                    <a:solidFill>
                      <a:srgbClr val="000000"/>
                    </a:solidFill>
                    <a:latin typeface="Calibri"/>
                    <a:ea typeface="Calibri"/>
                    <a:cs typeface="Calibri"/>
                  </a:defRPr>
                </a:pPr>
                <a:r>
                  <a:rPr lang="en-US"/>
                  <a:t>Opinion</a:t>
                </a:r>
              </a:p>
            </c:rich>
          </c:tx>
          <c:layout>
            <c:manualLayout>
              <c:xMode val="edge"/>
              <c:yMode val="edge"/>
              <c:x val="0.342936936508314"/>
              <c:y val="0.90966681566551"/>
            </c:manualLayout>
          </c:layout>
          <c:overlay val="0"/>
          <c:spPr>
            <a:noFill/>
            <a:ln w="25387">
              <a:noFill/>
            </a:ln>
          </c:spPr>
        </c:title>
        <c:numFmt formatCode="General" sourceLinked="1"/>
        <c:majorTickMark val="out"/>
        <c:minorTickMark val="none"/>
        <c:tickLblPos val="nextTo"/>
        <c:spPr>
          <a:ln w="3173">
            <a:solidFill>
              <a:srgbClr val="808080"/>
            </a:solidFill>
            <a:prstDash val="solid"/>
          </a:ln>
        </c:spPr>
        <c:txPr>
          <a:bodyPr rot="0" vert="horz"/>
          <a:lstStyle/>
          <a:p>
            <a:pPr>
              <a:defRPr sz="995"/>
            </a:pPr>
            <a:endParaRPr lang="en-US"/>
          </a:p>
        </c:txPr>
        <c:crossAx val="-2109853200"/>
        <c:crosses val="autoZero"/>
        <c:auto val="1"/>
        <c:lblAlgn val="ctr"/>
        <c:lblOffset val="100"/>
        <c:noMultiLvlLbl val="0"/>
      </c:catAx>
      <c:valAx>
        <c:axId val="-2109853200"/>
        <c:scaling>
          <c:orientation val="minMax"/>
        </c:scaling>
        <c:delete val="0"/>
        <c:axPos val="l"/>
        <c:majorGridlines>
          <c:spPr>
            <a:ln w="3173">
              <a:solidFill>
                <a:srgbClr val="808080"/>
              </a:solidFill>
              <a:prstDash val="solid"/>
            </a:ln>
          </c:spPr>
        </c:majorGridlines>
        <c:title>
          <c:tx>
            <c:rich>
              <a:bodyPr/>
              <a:lstStyle/>
              <a:p>
                <a:pPr>
                  <a:defRPr sz="1179" b="1" i="0" u="none" strike="noStrike" baseline="0">
                    <a:solidFill>
                      <a:srgbClr val="000000"/>
                    </a:solidFill>
                    <a:latin typeface="Calibri"/>
                    <a:ea typeface="Calibri"/>
                    <a:cs typeface="Calibri"/>
                  </a:defRPr>
                </a:pPr>
                <a:r>
                  <a:rPr lang="en-US"/>
                  <a:t>Percent</a:t>
                </a:r>
              </a:p>
            </c:rich>
          </c:tx>
          <c:layout/>
          <c:overlay val="0"/>
          <c:spPr>
            <a:noFill/>
            <a:ln w="25387">
              <a:noFill/>
            </a:ln>
          </c:spPr>
        </c:title>
        <c:numFmt formatCode="General" sourceLinked="1"/>
        <c:majorTickMark val="out"/>
        <c:minorTickMark val="none"/>
        <c:tickLblPos val="nextTo"/>
        <c:spPr>
          <a:ln w="3173">
            <a:solidFill>
              <a:srgbClr val="808080"/>
            </a:solidFill>
            <a:prstDash val="solid"/>
          </a:ln>
        </c:spPr>
        <c:crossAx val="2140569536"/>
        <c:crosses val="autoZero"/>
        <c:crossBetween val="between"/>
      </c:valAx>
      <c:spPr>
        <a:solidFill>
          <a:srgbClr val="E7E7E7"/>
        </a:solidFill>
        <a:ln w="25387">
          <a:noFill/>
        </a:ln>
      </c:spPr>
    </c:plotArea>
    <c:legend>
      <c:legendPos val="r"/>
      <c:layout>
        <c:manualLayout>
          <c:xMode val="edge"/>
          <c:yMode val="edge"/>
          <c:x val="0.825791855203621"/>
          <c:y val="0.586872586872587"/>
          <c:w val="0.147058823529412"/>
          <c:h val="0.204633204633205"/>
        </c:manualLayout>
      </c:layout>
      <c:overlay val="0"/>
      <c:spPr>
        <a:noFill/>
        <a:ln w="25387">
          <a:noFill/>
        </a:ln>
      </c:spPr>
      <c:txPr>
        <a:bodyPr/>
        <a:lstStyle/>
        <a:p>
          <a:pPr>
            <a:defRPr sz="1094"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3173">
      <a:solidFill>
        <a:srgbClr val="808080"/>
      </a:solidFill>
      <a:prstDash val="solid"/>
    </a:ln>
  </c:spPr>
  <c:txPr>
    <a:bodyPr/>
    <a:lstStyle/>
    <a:p>
      <a:pPr>
        <a:defRPr sz="1194"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a:t>Chance of being wealthy by age 30</a:t>
            </a:r>
          </a:p>
        </c:rich>
      </c:tx>
      <c:layout/>
      <c:overlay val="0"/>
      <c:spPr>
        <a:noFill/>
        <a:ln w="25387">
          <a:noFill/>
        </a:ln>
      </c:spPr>
    </c:title>
    <c:autoTitleDeleted val="0"/>
    <c:plotArea>
      <c:layout>
        <c:manualLayout>
          <c:layoutTarget val="inner"/>
          <c:xMode val="edge"/>
          <c:yMode val="edge"/>
          <c:x val="0.117117117117117"/>
          <c:y val="0.403409090909091"/>
          <c:w val="0.672672672672675"/>
          <c:h val="0.3125"/>
        </c:manualLayout>
      </c:layout>
      <c:barChart>
        <c:barDir val="col"/>
        <c:grouping val="clustered"/>
        <c:varyColors val="0"/>
        <c:ser>
          <c:idx val="0"/>
          <c:order val="0"/>
          <c:tx>
            <c:strRef>
              <c:f>Sheet1!$B$1</c:f>
              <c:strCache>
                <c:ptCount val="1"/>
                <c:pt idx="0">
                  <c:v>Males</c:v>
                </c:pt>
              </c:strCache>
            </c:strRef>
          </c:tx>
          <c:spPr>
            <a:solidFill>
              <a:srgbClr val="4F81BD"/>
            </a:solidFill>
            <a:ln w="3173">
              <a:solidFill>
                <a:srgbClr val="333399"/>
              </a:solidFill>
              <a:prstDash val="solid"/>
            </a:ln>
          </c:spPr>
          <c:invertIfNegative val="0"/>
          <c:cat>
            <c:strRef>
              <c:f>Sheet1!$A$2:$A$6</c:f>
              <c:strCache>
                <c:ptCount val="5"/>
                <c:pt idx="0">
                  <c:v>Almost no chance</c:v>
                </c:pt>
                <c:pt idx="1">
                  <c:v>Some chance</c:v>
                </c:pt>
                <c:pt idx="2">
                  <c:v>50-50 chance</c:v>
                </c:pt>
                <c:pt idx="3">
                  <c:v>Good chance</c:v>
                </c:pt>
                <c:pt idx="4">
                  <c:v>Almost certain</c:v>
                </c:pt>
              </c:strCache>
            </c:strRef>
          </c:cat>
          <c:val>
            <c:numRef>
              <c:f>Sheet1!$B$2:$B$6</c:f>
              <c:numCache>
                <c:formatCode>General</c:formatCode>
                <c:ptCount val="5"/>
                <c:pt idx="0">
                  <c:v>4.0</c:v>
                </c:pt>
                <c:pt idx="1">
                  <c:v>11.6</c:v>
                </c:pt>
                <c:pt idx="2">
                  <c:v>29.3</c:v>
                </c:pt>
                <c:pt idx="3">
                  <c:v>30.8</c:v>
                </c:pt>
                <c:pt idx="4">
                  <c:v>24.3</c:v>
                </c:pt>
              </c:numCache>
            </c:numRef>
          </c:val>
        </c:ser>
        <c:ser>
          <c:idx val="1"/>
          <c:order val="1"/>
          <c:tx>
            <c:strRef>
              <c:f>Sheet1!$C$1</c:f>
              <c:strCache>
                <c:ptCount val="1"/>
                <c:pt idx="0">
                  <c:v>Females</c:v>
                </c:pt>
              </c:strCache>
            </c:strRef>
          </c:tx>
          <c:spPr>
            <a:solidFill>
              <a:srgbClr val="C0504D"/>
            </a:solidFill>
            <a:ln w="3173">
              <a:solidFill>
                <a:srgbClr val="865357"/>
              </a:solidFill>
              <a:prstDash val="solid"/>
            </a:ln>
          </c:spPr>
          <c:invertIfNegative val="0"/>
          <c:cat>
            <c:strRef>
              <c:f>Sheet1!$A$2:$A$6</c:f>
              <c:strCache>
                <c:ptCount val="5"/>
                <c:pt idx="0">
                  <c:v>Almost no chance</c:v>
                </c:pt>
                <c:pt idx="1">
                  <c:v>Some chance</c:v>
                </c:pt>
                <c:pt idx="2">
                  <c:v>50-50 chance</c:v>
                </c:pt>
                <c:pt idx="3">
                  <c:v>Good chance</c:v>
                </c:pt>
                <c:pt idx="4">
                  <c:v>Almost certain</c:v>
                </c:pt>
              </c:strCache>
            </c:strRef>
          </c:cat>
          <c:val>
            <c:numRef>
              <c:f>Sheet1!$C$2:$C$6</c:f>
              <c:numCache>
                <c:formatCode>General</c:formatCode>
                <c:ptCount val="5"/>
                <c:pt idx="0">
                  <c:v>4.1</c:v>
                </c:pt>
                <c:pt idx="1">
                  <c:v>18.0</c:v>
                </c:pt>
                <c:pt idx="2">
                  <c:v>29.4</c:v>
                </c:pt>
                <c:pt idx="3">
                  <c:v>28.0</c:v>
                </c:pt>
                <c:pt idx="4">
                  <c:v>20.5</c:v>
                </c:pt>
              </c:numCache>
            </c:numRef>
          </c:val>
        </c:ser>
        <c:dLbls>
          <c:showLegendKey val="0"/>
          <c:showVal val="0"/>
          <c:showCatName val="0"/>
          <c:showSerName val="0"/>
          <c:showPercent val="0"/>
          <c:showBubbleSize val="0"/>
        </c:dLbls>
        <c:gapWidth val="150"/>
        <c:axId val="2139170416"/>
        <c:axId val="2147009536"/>
      </c:barChart>
      <c:catAx>
        <c:axId val="2139170416"/>
        <c:scaling>
          <c:orientation val="minMax"/>
        </c:scaling>
        <c:delete val="0"/>
        <c:axPos val="b"/>
        <c:title>
          <c:tx>
            <c:rich>
              <a:bodyPr/>
              <a:lstStyle/>
              <a:p>
                <a:pPr>
                  <a:defRPr sz="1184" b="1" i="0" u="none" strike="noStrike" baseline="0">
                    <a:solidFill>
                      <a:srgbClr val="000000"/>
                    </a:solidFill>
                    <a:latin typeface="Calibri"/>
                    <a:ea typeface="Calibri"/>
                    <a:cs typeface="Calibri"/>
                  </a:defRPr>
                </a:pPr>
                <a:r>
                  <a:rPr lang="en-US"/>
                  <a:t>Opinion</a:t>
                </a:r>
              </a:p>
            </c:rich>
          </c:tx>
          <c:layout>
            <c:manualLayout>
              <c:xMode val="edge"/>
              <c:yMode val="edge"/>
              <c:x val="0.436723652786645"/>
              <c:y val="0.896981741911082"/>
            </c:manualLayout>
          </c:layout>
          <c:overlay val="0"/>
          <c:spPr>
            <a:noFill/>
            <a:ln w="25387">
              <a:noFill/>
            </a:ln>
          </c:spPr>
        </c:title>
        <c:numFmt formatCode="General" sourceLinked="1"/>
        <c:majorTickMark val="out"/>
        <c:minorTickMark val="none"/>
        <c:tickLblPos val="nextTo"/>
        <c:spPr>
          <a:ln w="3173">
            <a:solidFill>
              <a:srgbClr val="808080"/>
            </a:solidFill>
            <a:prstDash val="solid"/>
          </a:ln>
        </c:spPr>
        <c:txPr>
          <a:bodyPr rot="0" vert="horz"/>
          <a:lstStyle/>
          <a:p>
            <a:pPr>
              <a:defRPr sz="997"/>
            </a:pPr>
            <a:endParaRPr lang="en-US"/>
          </a:p>
        </c:txPr>
        <c:crossAx val="2147009536"/>
        <c:crosses val="autoZero"/>
        <c:auto val="1"/>
        <c:lblAlgn val="ctr"/>
        <c:lblOffset val="100"/>
        <c:noMultiLvlLbl val="0"/>
      </c:catAx>
      <c:valAx>
        <c:axId val="2147009536"/>
        <c:scaling>
          <c:orientation val="minMax"/>
        </c:scaling>
        <c:delete val="0"/>
        <c:axPos val="l"/>
        <c:majorGridlines>
          <c:spPr>
            <a:ln w="3173">
              <a:solidFill>
                <a:srgbClr val="808080"/>
              </a:solidFill>
              <a:prstDash val="solid"/>
            </a:ln>
          </c:spPr>
        </c:majorGridlines>
        <c:title>
          <c:tx>
            <c:rich>
              <a:bodyPr/>
              <a:lstStyle/>
              <a:p>
                <a:pPr>
                  <a:defRPr sz="1184" b="1" i="0" u="none" strike="noStrike" baseline="0">
                    <a:solidFill>
                      <a:srgbClr val="000000"/>
                    </a:solidFill>
                    <a:latin typeface="Calibri"/>
                    <a:ea typeface="Calibri"/>
                    <a:cs typeface="Calibri"/>
                  </a:defRPr>
                </a:pPr>
                <a:r>
                  <a:rPr lang="en-US"/>
                  <a:t>Percent</a:t>
                </a:r>
              </a:p>
            </c:rich>
          </c:tx>
          <c:layout/>
          <c:overlay val="0"/>
          <c:spPr>
            <a:noFill/>
            <a:ln w="25387">
              <a:noFill/>
            </a:ln>
          </c:spPr>
        </c:title>
        <c:numFmt formatCode="General" sourceLinked="1"/>
        <c:majorTickMark val="out"/>
        <c:minorTickMark val="none"/>
        <c:tickLblPos val="nextTo"/>
        <c:spPr>
          <a:ln w="3173">
            <a:solidFill>
              <a:srgbClr val="808080"/>
            </a:solidFill>
            <a:prstDash val="solid"/>
          </a:ln>
        </c:spPr>
        <c:crossAx val="2139170416"/>
        <c:crosses val="autoZero"/>
        <c:crossBetween val="between"/>
      </c:valAx>
      <c:spPr>
        <a:solidFill>
          <a:srgbClr val="E7E7E7"/>
        </a:solidFill>
        <a:ln w="25387">
          <a:noFill/>
        </a:ln>
      </c:spPr>
    </c:plotArea>
    <c:legend>
      <c:legendPos val="r"/>
      <c:layout>
        <c:manualLayout>
          <c:xMode val="edge"/>
          <c:yMode val="edge"/>
          <c:x val="0.784269662921348"/>
          <c:y val="0.586872586872587"/>
          <c:w val="0.204494382022472"/>
          <c:h val="0.193050193050193"/>
        </c:manualLayout>
      </c:layout>
      <c:overlay val="0"/>
      <c:spPr>
        <a:noFill/>
        <a:ln w="25387">
          <a:noFill/>
        </a:ln>
      </c:spPr>
    </c:legend>
    <c:plotVisOnly val="1"/>
    <c:dispBlanksAs val="gap"/>
    <c:showDLblsOverMax val="0"/>
  </c:chart>
  <c:spPr>
    <a:solidFill>
      <a:srgbClr val="FFFFFF"/>
    </a:solidFill>
    <a:ln w="3173">
      <a:solidFill>
        <a:srgbClr val="808080"/>
      </a:solidFill>
      <a:prstDash val="solid"/>
    </a:ln>
  </c:spPr>
  <c:txPr>
    <a:bodyPr/>
    <a:lstStyle/>
    <a:p>
      <a:pPr>
        <a:defRPr sz="1198"/>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397"/>
            </a:pPr>
            <a:r>
              <a:rPr lang="en-US" sz="1397"/>
              <a:t>Chance of being wealthy by age 30</a:t>
            </a:r>
          </a:p>
        </c:rich>
      </c:tx>
      <c:layout/>
      <c:overlay val="0"/>
      <c:spPr>
        <a:noFill/>
        <a:ln w="25387">
          <a:noFill/>
        </a:ln>
      </c:spPr>
    </c:title>
    <c:autoTitleDeleted val="0"/>
    <c:plotArea>
      <c:layout>
        <c:manualLayout>
          <c:layoutTarget val="inner"/>
          <c:xMode val="edge"/>
          <c:yMode val="edge"/>
          <c:x val="0.16172867583388"/>
          <c:y val="0.1962208053803"/>
          <c:w val="0.464532294974167"/>
          <c:h val="0.62962461087713"/>
        </c:manualLayout>
      </c:layout>
      <c:barChart>
        <c:barDir val="col"/>
        <c:grouping val="percentStacked"/>
        <c:varyColors val="0"/>
        <c:ser>
          <c:idx val="0"/>
          <c:order val="0"/>
          <c:tx>
            <c:strRef>
              <c:f>Sheet1!$A$2</c:f>
              <c:strCache>
                <c:ptCount val="1"/>
                <c:pt idx="0">
                  <c:v>Almost no chance</c:v>
                </c:pt>
              </c:strCache>
            </c:strRef>
          </c:tx>
          <c:spPr>
            <a:solidFill>
              <a:srgbClr val="4F81BD"/>
            </a:solidFill>
            <a:ln w="3173">
              <a:solidFill>
                <a:srgbClr val="333399"/>
              </a:solidFill>
              <a:prstDash val="solid"/>
            </a:ln>
          </c:spPr>
          <c:invertIfNegative val="0"/>
          <c:cat>
            <c:strRef>
              <c:f>Sheet1!$B$1:$C$1</c:f>
              <c:strCache>
                <c:ptCount val="2"/>
                <c:pt idx="0">
                  <c:v>Males</c:v>
                </c:pt>
                <c:pt idx="1">
                  <c:v>Females</c:v>
                </c:pt>
              </c:strCache>
            </c:strRef>
          </c:cat>
          <c:val>
            <c:numRef>
              <c:f>Sheet1!$B$2:$C$2</c:f>
              <c:numCache>
                <c:formatCode>General</c:formatCode>
                <c:ptCount val="2"/>
                <c:pt idx="0">
                  <c:v>4.0</c:v>
                </c:pt>
                <c:pt idx="1">
                  <c:v>4.1</c:v>
                </c:pt>
              </c:numCache>
            </c:numRef>
          </c:val>
        </c:ser>
        <c:ser>
          <c:idx val="1"/>
          <c:order val="1"/>
          <c:tx>
            <c:strRef>
              <c:f>Sheet1!$A$3</c:f>
              <c:strCache>
                <c:ptCount val="1"/>
                <c:pt idx="0">
                  <c:v>Some chance</c:v>
                </c:pt>
              </c:strCache>
            </c:strRef>
          </c:tx>
          <c:spPr>
            <a:solidFill>
              <a:srgbClr val="C0504D"/>
            </a:solidFill>
            <a:ln w="3173">
              <a:solidFill>
                <a:srgbClr val="865357"/>
              </a:solidFill>
              <a:prstDash val="solid"/>
            </a:ln>
          </c:spPr>
          <c:invertIfNegative val="0"/>
          <c:cat>
            <c:strRef>
              <c:f>Sheet1!$B$1:$C$1</c:f>
              <c:strCache>
                <c:ptCount val="2"/>
                <c:pt idx="0">
                  <c:v>Males</c:v>
                </c:pt>
                <c:pt idx="1">
                  <c:v>Females</c:v>
                </c:pt>
              </c:strCache>
            </c:strRef>
          </c:cat>
          <c:val>
            <c:numRef>
              <c:f>Sheet1!$B$3:$C$3</c:f>
              <c:numCache>
                <c:formatCode>General</c:formatCode>
                <c:ptCount val="2"/>
                <c:pt idx="0">
                  <c:v>11.6</c:v>
                </c:pt>
                <c:pt idx="1">
                  <c:v>18.0</c:v>
                </c:pt>
              </c:numCache>
            </c:numRef>
          </c:val>
        </c:ser>
        <c:ser>
          <c:idx val="2"/>
          <c:order val="2"/>
          <c:tx>
            <c:strRef>
              <c:f>Sheet1!$A$4</c:f>
              <c:strCache>
                <c:ptCount val="1"/>
                <c:pt idx="0">
                  <c:v>50-50 chance</c:v>
                </c:pt>
              </c:strCache>
            </c:strRef>
          </c:tx>
          <c:spPr>
            <a:solidFill>
              <a:srgbClr val="9BBB59"/>
            </a:solidFill>
            <a:ln w="3173">
              <a:solidFill>
                <a:srgbClr val="90713A"/>
              </a:solidFill>
              <a:prstDash val="solid"/>
            </a:ln>
          </c:spPr>
          <c:invertIfNegative val="0"/>
          <c:cat>
            <c:strRef>
              <c:f>Sheet1!$B$1:$C$1</c:f>
              <c:strCache>
                <c:ptCount val="2"/>
                <c:pt idx="0">
                  <c:v>Males</c:v>
                </c:pt>
                <c:pt idx="1">
                  <c:v>Females</c:v>
                </c:pt>
              </c:strCache>
            </c:strRef>
          </c:cat>
          <c:val>
            <c:numRef>
              <c:f>Sheet1!$B$4:$C$4</c:f>
              <c:numCache>
                <c:formatCode>General</c:formatCode>
                <c:ptCount val="2"/>
                <c:pt idx="0">
                  <c:v>29.3</c:v>
                </c:pt>
                <c:pt idx="1">
                  <c:v>29.4</c:v>
                </c:pt>
              </c:numCache>
            </c:numRef>
          </c:val>
        </c:ser>
        <c:ser>
          <c:idx val="3"/>
          <c:order val="3"/>
          <c:tx>
            <c:strRef>
              <c:f>Sheet1!$A$5</c:f>
              <c:strCache>
                <c:ptCount val="1"/>
                <c:pt idx="0">
                  <c:v>Good chance</c:v>
                </c:pt>
              </c:strCache>
            </c:strRef>
          </c:tx>
          <c:spPr>
            <a:solidFill>
              <a:srgbClr val="8064A2"/>
            </a:solidFill>
            <a:ln w="3173">
              <a:solidFill>
                <a:srgbClr val="666699"/>
              </a:solidFill>
              <a:prstDash val="solid"/>
            </a:ln>
          </c:spPr>
          <c:invertIfNegative val="0"/>
          <c:cat>
            <c:strRef>
              <c:f>Sheet1!$B$1:$C$1</c:f>
              <c:strCache>
                <c:ptCount val="2"/>
                <c:pt idx="0">
                  <c:v>Males</c:v>
                </c:pt>
                <c:pt idx="1">
                  <c:v>Females</c:v>
                </c:pt>
              </c:strCache>
            </c:strRef>
          </c:cat>
          <c:val>
            <c:numRef>
              <c:f>Sheet1!$B$5:$C$5</c:f>
              <c:numCache>
                <c:formatCode>General</c:formatCode>
                <c:ptCount val="2"/>
                <c:pt idx="0">
                  <c:v>30.8</c:v>
                </c:pt>
                <c:pt idx="1">
                  <c:v>28.0</c:v>
                </c:pt>
              </c:numCache>
            </c:numRef>
          </c:val>
        </c:ser>
        <c:ser>
          <c:idx val="4"/>
          <c:order val="4"/>
          <c:tx>
            <c:strRef>
              <c:f>Sheet1!$A$6</c:f>
              <c:strCache>
                <c:ptCount val="1"/>
                <c:pt idx="0">
                  <c:v>Almost certain</c:v>
                </c:pt>
              </c:strCache>
            </c:strRef>
          </c:tx>
          <c:spPr>
            <a:solidFill>
              <a:srgbClr val="4BACC6"/>
            </a:solidFill>
            <a:ln w="3173">
              <a:solidFill>
                <a:srgbClr val="339966"/>
              </a:solidFill>
              <a:prstDash val="solid"/>
            </a:ln>
          </c:spPr>
          <c:invertIfNegative val="0"/>
          <c:cat>
            <c:strRef>
              <c:f>Sheet1!$B$1:$C$1</c:f>
              <c:strCache>
                <c:ptCount val="2"/>
                <c:pt idx="0">
                  <c:v>Males</c:v>
                </c:pt>
                <c:pt idx="1">
                  <c:v>Females</c:v>
                </c:pt>
              </c:strCache>
            </c:strRef>
          </c:cat>
          <c:val>
            <c:numRef>
              <c:f>Sheet1!$B$6:$C$6</c:f>
              <c:numCache>
                <c:formatCode>General</c:formatCode>
                <c:ptCount val="2"/>
                <c:pt idx="0">
                  <c:v>24.3</c:v>
                </c:pt>
                <c:pt idx="1">
                  <c:v>20.5</c:v>
                </c:pt>
              </c:numCache>
            </c:numRef>
          </c:val>
        </c:ser>
        <c:dLbls>
          <c:showLegendKey val="0"/>
          <c:showVal val="0"/>
          <c:showCatName val="0"/>
          <c:showSerName val="0"/>
          <c:showPercent val="0"/>
          <c:showBubbleSize val="0"/>
        </c:dLbls>
        <c:gapWidth val="150"/>
        <c:overlap val="100"/>
        <c:axId val="-2110028688"/>
        <c:axId val="-2111135712"/>
      </c:barChart>
      <c:catAx>
        <c:axId val="-2110028688"/>
        <c:scaling>
          <c:orientation val="minMax"/>
        </c:scaling>
        <c:delete val="0"/>
        <c:axPos val="b"/>
        <c:title>
          <c:tx>
            <c:rich>
              <a:bodyPr/>
              <a:lstStyle/>
              <a:p>
                <a:pPr>
                  <a:defRPr sz="1189" b="1" i="0" u="none" strike="noStrike" baseline="0">
                    <a:solidFill>
                      <a:srgbClr val="000000"/>
                    </a:solidFill>
                    <a:latin typeface="Calibri"/>
                    <a:ea typeface="Calibri"/>
                    <a:cs typeface="Calibri"/>
                  </a:defRPr>
                </a:pPr>
                <a:r>
                  <a:rPr lang="en-US"/>
                  <a:t>Opinion</a:t>
                </a:r>
              </a:p>
            </c:rich>
          </c:tx>
          <c:layout>
            <c:manualLayout>
              <c:xMode val="edge"/>
              <c:yMode val="edge"/>
              <c:x val="0.314424491714656"/>
              <c:y val="0.90966681566551"/>
            </c:manualLayout>
          </c:layout>
          <c:overlay val="0"/>
          <c:spPr>
            <a:noFill/>
            <a:ln w="25387">
              <a:noFill/>
            </a:ln>
          </c:spPr>
        </c:title>
        <c:numFmt formatCode="General" sourceLinked="1"/>
        <c:majorTickMark val="out"/>
        <c:minorTickMark val="none"/>
        <c:tickLblPos val="nextTo"/>
        <c:spPr>
          <a:ln w="3173">
            <a:solidFill>
              <a:srgbClr val="808080"/>
            </a:solidFill>
            <a:prstDash val="solid"/>
          </a:ln>
        </c:spPr>
        <c:txPr>
          <a:bodyPr rot="0" vert="horz"/>
          <a:lstStyle/>
          <a:p>
            <a:pPr>
              <a:defRPr sz="1197"/>
            </a:pPr>
            <a:endParaRPr lang="en-US"/>
          </a:p>
        </c:txPr>
        <c:crossAx val="-2111135712"/>
        <c:crosses val="autoZero"/>
        <c:auto val="1"/>
        <c:lblAlgn val="ctr"/>
        <c:lblOffset val="100"/>
        <c:noMultiLvlLbl val="0"/>
      </c:catAx>
      <c:valAx>
        <c:axId val="-2111135712"/>
        <c:scaling>
          <c:orientation val="minMax"/>
        </c:scaling>
        <c:delete val="0"/>
        <c:axPos val="l"/>
        <c:majorGridlines>
          <c:spPr>
            <a:ln w="3173">
              <a:solidFill>
                <a:srgbClr val="808080"/>
              </a:solidFill>
              <a:prstDash val="solid"/>
            </a:ln>
          </c:spPr>
        </c:majorGridlines>
        <c:title>
          <c:tx>
            <c:rich>
              <a:bodyPr/>
              <a:lstStyle/>
              <a:p>
                <a:pPr>
                  <a:defRPr sz="1189" b="1" i="0" u="none" strike="noStrike" baseline="0">
                    <a:solidFill>
                      <a:srgbClr val="000000"/>
                    </a:solidFill>
                    <a:latin typeface="Calibri"/>
                    <a:ea typeface="Calibri"/>
                    <a:cs typeface="Calibri"/>
                  </a:defRPr>
                </a:pPr>
                <a:r>
                  <a:rPr lang="en-US"/>
                  <a:t>Percent</a:t>
                </a:r>
              </a:p>
            </c:rich>
          </c:tx>
          <c:layout/>
          <c:overlay val="0"/>
          <c:spPr>
            <a:noFill/>
            <a:ln w="25387">
              <a:noFill/>
            </a:ln>
          </c:spPr>
        </c:title>
        <c:numFmt formatCode="0%" sourceLinked="1"/>
        <c:majorTickMark val="out"/>
        <c:minorTickMark val="none"/>
        <c:tickLblPos val="nextTo"/>
        <c:spPr>
          <a:ln w="3173">
            <a:solidFill>
              <a:srgbClr val="808080"/>
            </a:solidFill>
            <a:prstDash val="solid"/>
          </a:ln>
        </c:spPr>
        <c:txPr>
          <a:bodyPr/>
          <a:lstStyle/>
          <a:p>
            <a:pPr>
              <a:defRPr sz="1097"/>
            </a:pPr>
            <a:endParaRPr lang="en-US"/>
          </a:p>
        </c:txPr>
        <c:crossAx val="-2110028688"/>
        <c:crosses val="autoZero"/>
        <c:crossBetween val="between"/>
      </c:valAx>
      <c:spPr>
        <a:solidFill>
          <a:srgbClr val="E7E7E7"/>
        </a:solidFill>
        <a:ln w="25387">
          <a:noFill/>
        </a:ln>
      </c:spPr>
    </c:plotArea>
    <c:legend>
      <c:legendPos val="r"/>
      <c:layout>
        <c:manualLayout>
          <c:xMode val="edge"/>
          <c:yMode val="edge"/>
          <c:x val="0.653243847874721"/>
          <c:y val="0.444015444015444"/>
          <c:w val="0.31096196868009"/>
          <c:h val="0.463320463320464"/>
        </c:manualLayout>
      </c:layout>
      <c:overlay val="0"/>
      <c:spPr>
        <a:noFill/>
        <a:ln w="25387">
          <a:noFill/>
        </a:ln>
      </c:spPr>
      <c:txPr>
        <a:bodyPr/>
        <a:lstStyle/>
        <a:p>
          <a:pPr>
            <a:defRPr sz="1097"/>
          </a:pPr>
          <a:endParaRPr lang="en-US"/>
        </a:p>
      </c:txPr>
    </c:legend>
    <c:plotVisOnly val="1"/>
    <c:dispBlanksAs val="gap"/>
    <c:showDLblsOverMax val="0"/>
  </c:chart>
  <c:spPr>
    <a:solidFill>
      <a:srgbClr val="FFFFFF"/>
    </a:solidFill>
    <a:ln w="3173">
      <a:solidFill>
        <a:srgbClr val="808080"/>
      </a:solidFill>
      <a:prstDash val="solid"/>
    </a:ln>
  </c:spPr>
  <c:txPr>
    <a:bodyPr/>
    <a:lstStyle/>
    <a:p>
      <a:pPr>
        <a:defRPr sz="1797"/>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5741910036583"/>
          <c:y val="0.0355467029478827"/>
          <c:w val="0.472835374300313"/>
          <c:h val="0.883498416428735"/>
        </c:manualLayout>
      </c:layout>
      <c:barChart>
        <c:barDir val="bar"/>
        <c:grouping val="percentStacked"/>
        <c:varyColors val="0"/>
        <c:ser>
          <c:idx val="0"/>
          <c:order val="0"/>
          <c:tx>
            <c:strRef>
              <c:f>Sheet1!$B$15</c:f>
              <c:strCache>
                <c:ptCount val="1"/>
                <c:pt idx="0">
                  <c:v>Member of No Clubs</c:v>
                </c:pt>
              </c:strCache>
            </c:strRef>
          </c:tx>
          <c:invertIfNegative val="0"/>
          <c:cat>
            <c:strRef>
              <c:f>Sheet1!$A$16:$A$17</c:f>
              <c:strCache>
                <c:ptCount val="2"/>
                <c:pt idx="0">
                  <c:v>Rides the School Bus</c:v>
                </c:pt>
                <c:pt idx="1">
                  <c:v>Does not Ride Bus</c:v>
                </c:pt>
              </c:strCache>
            </c:strRef>
          </c:cat>
          <c:val>
            <c:numRef>
              <c:f>Sheet1!$B$16:$B$17</c:f>
              <c:numCache>
                <c:formatCode>0%</c:formatCode>
                <c:ptCount val="2"/>
                <c:pt idx="0">
                  <c:v>0.509259259259259</c:v>
                </c:pt>
                <c:pt idx="1">
                  <c:v>0.112676056338028</c:v>
                </c:pt>
              </c:numCache>
            </c:numRef>
          </c:val>
          <c:extLst xmlns:c16r2="http://schemas.microsoft.com/office/drawing/2015/06/chart">
            <c:ext xmlns:c16="http://schemas.microsoft.com/office/drawing/2014/chart" uri="{C3380CC4-5D6E-409C-BE32-E72D297353CC}">
              <c16:uniqueId val="{00000000-E2DE-49BE-A576-E476EE08418B}"/>
            </c:ext>
          </c:extLst>
        </c:ser>
        <c:ser>
          <c:idx val="1"/>
          <c:order val="1"/>
          <c:tx>
            <c:strRef>
              <c:f>Sheet1!$C$15</c:f>
              <c:strCache>
                <c:ptCount val="1"/>
                <c:pt idx="0">
                  <c:v>Member of One Club</c:v>
                </c:pt>
              </c:strCache>
            </c:strRef>
          </c:tx>
          <c:invertIfNegative val="0"/>
          <c:cat>
            <c:strRef>
              <c:f>Sheet1!$A$16:$A$17</c:f>
              <c:strCache>
                <c:ptCount val="2"/>
                <c:pt idx="0">
                  <c:v>Rides the School Bus</c:v>
                </c:pt>
                <c:pt idx="1">
                  <c:v>Does not Ride Bus</c:v>
                </c:pt>
              </c:strCache>
            </c:strRef>
          </c:cat>
          <c:val>
            <c:numRef>
              <c:f>Sheet1!$C$16:$C$17</c:f>
              <c:numCache>
                <c:formatCode>0%</c:formatCode>
                <c:ptCount val="2"/>
                <c:pt idx="0">
                  <c:v>0.305555555555556</c:v>
                </c:pt>
                <c:pt idx="1">
                  <c:v>0.309859154929577</c:v>
                </c:pt>
              </c:numCache>
            </c:numRef>
          </c:val>
          <c:extLst xmlns:c16r2="http://schemas.microsoft.com/office/drawing/2015/06/chart">
            <c:ext xmlns:c16="http://schemas.microsoft.com/office/drawing/2014/chart" uri="{C3380CC4-5D6E-409C-BE32-E72D297353CC}">
              <c16:uniqueId val="{00000001-E2DE-49BE-A576-E476EE08418B}"/>
            </c:ext>
          </c:extLst>
        </c:ser>
        <c:ser>
          <c:idx val="2"/>
          <c:order val="2"/>
          <c:tx>
            <c:strRef>
              <c:f>Sheet1!$D$15</c:f>
              <c:strCache>
                <c:ptCount val="1"/>
                <c:pt idx="0">
                  <c:v>Member of 2 or More Clubs</c:v>
                </c:pt>
              </c:strCache>
            </c:strRef>
          </c:tx>
          <c:invertIfNegative val="0"/>
          <c:cat>
            <c:strRef>
              <c:f>Sheet1!$A$16:$A$17</c:f>
              <c:strCache>
                <c:ptCount val="2"/>
                <c:pt idx="0">
                  <c:v>Rides the School Bus</c:v>
                </c:pt>
                <c:pt idx="1">
                  <c:v>Does not Ride Bus</c:v>
                </c:pt>
              </c:strCache>
            </c:strRef>
          </c:cat>
          <c:val>
            <c:numRef>
              <c:f>Sheet1!$D$16:$D$17</c:f>
              <c:numCache>
                <c:formatCode>0%</c:formatCode>
                <c:ptCount val="2"/>
                <c:pt idx="0">
                  <c:v>0.185185185185185</c:v>
                </c:pt>
                <c:pt idx="1">
                  <c:v>0.577464788732394</c:v>
                </c:pt>
              </c:numCache>
            </c:numRef>
          </c:val>
          <c:extLst xmlns:c16r2="http://schemas.microsoft.com/office/drawing/2015/06/chart">
            <c:ext xmlns:c16="http://schemas.microsoft.com/office/drawing/2014/chart" uri="{C3380CC4-5D6E-409C-BE32-E72D297353CC}">
              <c16:uniqueId val="{00000002-E2DE-49BE-A576-E476EE08418B}"/>
            </c:ext>
          </c:extLst>
        </c:ser>
        <c:dLbls>
          <c:showLegendKey val="0"/>
          <c:showVal val="0"/>
          <c:showCatName val="0"/>
          <c:showSerName val="0"/>
          <c:showPercent val="0"/>
          <c:showBubbleSize val="0"/>
        </c:dLbls>
        <c:gapWidth val="150"/>
        <c:overlap val="100"/>
        <c:axId val="2118789664"/>
        <c:axId val="2118787360"/>
      </c:barChart>
      <c:catAx>
        <c:axId val="2118789664"/>
        <c:scaling>
          <c:orientation val="minMax"/>
        </c:scaling>
        <c:delete val="0"/>
        <c:axPos val="l"/>
        <c:numFmt formatCode="General" sourceLinked="0"/>
        <c:majorTickMark val="out"/>
        <c:minorTickMark val="none"/>
        <c:tickLblPos val="nextTo"/>
        <c:txPr>
          <a:bodyPr/>
          <a:lstStyle/>
          <a:p>
            <a:pPr>
              <a:defRPr sz="2000"/>
            </a:pPr>
            <a:endParaRPr lang="en-US"/>
          </a:p>
        </c:txPr>
        <c:crossAx val="2118787360"/>
        <c:crosses val="autoZero"/>
        <c:auto val="1"/>
        <c:lblAlgn val="ctr"/>
        <c:lblOffset val="100"/>
        <c:noMultiLvlLbl val="0"/>
      </c:catAx>
      <c:valAx>
        <c:axId val="2118787360"/>
        <c:scaling>
          <c:orientation val="minMax"/>
        </c:scaling>
        <c:delete val="0"/>
        <c:axPos val="b"/>
        <c:majorGridlines/>
        <c:numFmt formatCode="0%" sourceLinked="1"/>
        <c:majorTickMark val="out"/>
        <c:minorTickMark val="none"/>
        <c:tickLblPos val="nextTo"/>
        <c:crossAx val="2118789664"/>
        <c:crosses val="autoZero"/>
        <c:crossBetween val="between"/>
      </c:valAx>
    </c:plotArea>
    <c:legend>
      <c:legendPos val="r"/>
      <c:legendEntry>
        <c:idx val="0"/>
        <c:txPr>
          <a:bodyPr/>
          <a:lstStyle/>
          <a:p>
            <a:pPr>
              <a:defRPr sz="2000"/>
            </a:pPr>
            <a:endParaRPr lang="en-US"/>
          </a:p>
        </c:txPr>
      </c:legendEntry>
      <c:legendEntry>
        <c:idx val="1"/>
        <c:txPr>
          <a:bodyPr/>
          <a:lstStyle/>
          <a:p>
            <a:pPr>
              <a:defRPr sz="2000"/>
            </a:pPr>
            <a:endParaRPr lang="en-US"/>
          </a:p>
        </c:txPr>
      </c:legendEntry>
      <c:legendEntry>
        <c:idx val="2"/>
        <c:txPr>
          <a:bodyPr/>
          <a:lstStyle/>
          <a:p>
            <a:pPr>
              <a:defRPr sz="2000"/>
            </a:pPr>
            <a:endParaRPr lang="en-US"/>
          </a:p>
        </c:txPr>
      </c:legendEntry>
      <c:layout>
        <c:manualLayout>
          <c:xMode val="edge"/>
          <c:yMode val="edge"/>
          <c:x val="0.79900821194108"/>
          <c:y val="0.163958340383726"/>
          <c:w val="0.199249953786069"/>
          <c:h val="0.67749140530595"/>
        </c:manualLayou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5741910036583"/>
          <c:y val="0.0355467029478827"/>
          <c:w val="0.472835374300313"/>
          <c:h val="0.883498416428735"/>
        </c:manualLayout>
      </c:layout>
      <c:barChart>
        <c:barDir val="bar"/>
        <c:grouping val="percentStacked"/>
        <c:varyColors val="0"/>
        <c:ser>
          <c:idx val="0"/>
          <c:order val="0"/>
          <c:tx>
            <c:strRef>
              <c:f>Sheet1!$B$15</c:f>
              <c:strCache>
                <c:ptCount val="1"/>
                <c:pt idx="0">
                  <c:v>Member of No Clubs</c:v>
                </c:pt>
              </c:strCache>
            </c:strRef>
          </c:tx>
          <c:invertIfNegative val="0"/>
          <c:cat>
            <c:strRef>
              <c:f>Sheet1!$A$16:$A$17</c:f>
              <c:strCache>
                <c:ptCount val="2"/>
                <c:pt idx="0">
                  <c:v>Rides the School Bus</c:v>
                </c:pt>
                <c:pt idx="1">
                  <c:v>Does not Ride Bus</c:v>
                </c:pt>
              </c:strCache>
            </c:strRef>
          </c:cat>
          <c:val>
            <c:numRef>
              <c:f>Sheet1!$B$16:$B$17</c:f>
              <c:numCache>
                <c:formatCode>0%</c:formatCode>
                <c:ptCount val="2"/>
                <c:pt idx="0">
                  <c:v>0.509259259259259</c:v>
                </c:pt>
                <c:pt idx="1">
                  <c:v>0.112676056338028</c:v>
                </c:pt>
              </c:numCache>
            </c:numRef>
          </c:val>
          <c:extLst xmlns:c16r2="http://schemas.microsoft.com/office/drawing/2015/06/chart">
            <c:ext xmlns:c16="http://schemas.microsoft.com/office/drawing/2014/chart" uri="{C3380CC4-5D6E-409C-BE32-E72D297353CC}">
              <c16:uniqueId val="{00000000-F3BB-4C35-B1FF-A4B5995977C5}"/>
            </c:ext>
          </c:extLst>
        </c:ser>
        <c:ser>
          <c:idx val="1"/>
          <c:order val="1"/>
          <c:tx>
            <c:strRef>
              <c:f>Sheet1!$C$15</c:f>
              <c:strCache>
                <c:ptCount val="1"/>
                <c:pt idx="0">
                  <c:v>Member of One Club</c:v>
                </c:pt>
              </c:strCache>
            </c:strRef>
          </c:tx>
          <c:invertIfNegative val="0"/>
          <c:cat>
            <c:strRef>
              <c:f>Sheet1!$A$16:$A$17</c:f>
              <c:strCache>
                <c:ptCount val="2"/>
                <c:pt idx="0">
                  <c:v>Rides the School Bus</c:v>
                </c:pt>
                <c:pt idx="1">
                  <c:v>Does not Ride Bus</c:v>
                </c:pt>
              </c:strCache>
            </c:strRef>
          </c:cat>
          <c:val>
            <c:numRef>
              <c:f>Sheet1!$C$16:$C$17</c:f>
              <c:numCache>
                <c:formatCode>0%</c:formatCode>
                <c:ptCount val="2"/>
                <c:pt idx="0">
                  <c:v>0.305555555555556</c:v>
                </c:pt>
                <c:pt idx="1">
                  <c:v>0.309859154929577</c:v>
                </c:pt>
              </c:numCache>
            </c:numRef>
          </c:val>
          <c:extLst xmlns:c16r2="http://schemas.microsoft.com/office/drawing/2015/06/chart">
            <c:ext xmlns:c16="http://schemas.microsoft.com/office/drawing/2014/chart" uri="{C3380CC4-5D6E-409C-BE32-E72D297353CC}">
              <c16:uniqueId val="{00000001-F3BB-4C35-B1FF-A4B5995977C5}"/>
            </c:ext>
          </c:extLst>
        </c:ser>
        <c:ser>
          <c:idx val="2"/>
          <c:order val="2"/>
          <c:tx>
            <c:strRef>
              <c:f>Sheet1!$D$15</c:f>
              <c:strCache>
                <c:ptCount val="1"/>
                <c:pt idx="0">
                  <c:v>Member of 2 or More Clubs</c:v>
                </c:pt>
              </c:strCache>
            </c:strRef>
          </c:tx>
          <c:invertIfNegative val="0"/>
          <c:cat>
            <c:strRef>
              <c:f>Sheet1!$A$16:$A$17</c:f>
              <c:strCache>
                <c:ptCount val="2"/>
                <c:pt idx="0">
                  <c:v>Rides the School Bus</c:v>
                </c:pt>
                <c:pt idx="1">
                  <c:v>Does not Ride Bus</c:v>
                </c:pt>
              </c:strCache>
            </c:strRef>
          </c:cat>
          <c:val>
            <c:numRef>
              <c:f>Sheet1!$D$16:$D$17</c:f>
              <c:numCache>
                <c:formatCode>0%</c:formatCode>
                <c:ptCount val="2"/>
                <c:pt idx="0">
                  <c:v>0.185185185185185</c:v>
                </c:pt>
                <c:pt idx="1">
                  <c:v>0.577464788732394</c:v>
                </c:pt>
              </c:numCache>
            </c:numRef>
          </c:val>
          <c:extLst xmlns:c16r2="http://schemas.microsoft.com/office/drawing/2015/06/chart">
            <c:ext xmlns:c16="http://schemas.microsoft.com/office/drawing/2014/chart" uri="{C3380CC4-5D6E-409C-BE32-E72D297353CC}">
              <c16:uniqueId val="{00000002-F3BB-4C35-B1FF-A4B5995977C5}"/>
            </c:ext>
          </c:extLst>
        </c:ser>
        <c:dLbls>
          <c:showLegendKey val="0"/>
          <c:showVal val="0"/>
          <c:showCatName val="0"/>
          <c:showSerName val="0"/>
          <c:showPercent val="0"/>
          <c:showBubbleSize val="0"/>
        </c:dLbls>
        <c:gapWidth val="150"/>
        <c:overlap val="100"/>
        <c:axId val="2118706320"/>
        <c:axId val="2118709376"/>
      </c:barChart>
      <c:catAx>
        <c:axId val="2118706320"/>
        <c:scaling>
          <c:orientation val="minMax"/>
        </c:scaling>
        <c:delete val="0"/>
        <c:axPos val="l"/>
        <c:numFmt formatCode="General" sourceLinked="0"/>
        <c:majorTickMark val="out"/>
        <c:minorTickMark val="none"/>
        <c:tickLblPos val="nextTo"/>
        <c:txPr>
          <a:bodyPr/>
          <a:lstStyle/>
          <a:p>
            <a:pPr>
              <a:defRPr sz="2000"/>
            </a:pPr>
            <a:endParaRPr lang="en-US"/>
          </a:p>
        </c:txPr>
        <c:crossAx val="2118709376"/>
        <c:crosses val="autoZero"/>
        <c:auto val="1"/>
        <c:lblAlgn val="ctr"/>
        <c:lblOffset val="100"/>
        <c:noMultiLvlLbl val="0"/>
      </c:catAx>
      <c:valAx>
        <c:axId val="2118709376"/>
        <c:scaling>
          <c:orientation val="minMax"/>
        </c:scaling>
        <c:delete val="0"/>
        <c:axPos val="b"/>
        <c:majorGridlines/>
        <c:numFmt formatCode="0%" sourceLinked="1"/>
        <c:majorTickMark val="out"/>
        <c:minorTickMark val="none"/>
        <c:tickLblPos val="nextTo"/>
        <c:crossAx val="2118706320"/>
        <c:crosses val="autoZero"/>
        <c:crossBetween val="between"/>
      </c:valAx>
    </c:plotArea>
    <c:legend>
      <c:legendPos val="r"/>
      <c:legendEntry>
        <c:idx val="0"/>
        <c:txPr>
          <a:bodyPr/>
          <a:lstStyle/>
          <a:p>
            <a:pPr>
              <a:defRPr sz="2000"/>
            </a:pPr>
            <a:endParaRPr lang="en-US"/>
          </a:p>
        </c:txPr>
      </c:legendEntry>
      <c:legendEntry>
        <c:idx val="1"/>
        <c:txPr>
          <a:bodyPr/>
          <a:lstStyle/>
          <a:p>
            <a:pPr>
              <a:defRPr sz="2000"/>
            </a:pPr>
            <a:endParaRPr lang="en-US"/>
          </a:p>
        </c:txPr>
      </c:legendEntry>
      <c:legendEntry>
        <c:idx val="2"/>
        <c:txPr>
          <a:bodyPr/>
          <a:lstStyle/>
          <a:p>
            <a:pPr>
              <a:defRPr sz="2000"/>
            </a:pPr>
            <a:endParaRPr lang="en-US"/>
          </a:p>
        </c:txPr>
      </c:legendEntry>
      <c:layout>
        <c:manualLayout>
          <c:xMode val="edge"/>
          <c:yMode val="edge"/>
          <c:x val="0.79900821194108"/>
          <c:y val="0.163958340383726"/>
          <c:w val="0.199249953786069"/>
          <c:h val="0.67749140530595"/>
        </c:manualLayout>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39713"/>
            <a:ext cx="3170238" cy="481012"/>
          </a:xfrm>
          <a:prstGeom prst="rect">
            <a:avLst/>
          </a:prstGeom>
        </p:spPr>
        <p:txBody>
          <a:bodyPr vert="horz" lIns="96661" tIns="48331" rIns="96661" bIns="48331" rtlCol="0"/>
          <a:lstStyle>
            <a:lvl1pPr algn="l">
              <a:defRPr sz="1300" dirty="0" smtClean="0"/>
            </a:lvl1pPr>
          </a:lstStyle>
          <a:p>
            <a:pPr>
              <a:defRPr/>
            </a:pPr>
            <a:r>
              <a:rPr lang="en-US"/>
              <a:t>Chapter 1, Section 1</a:t>
            </a:r>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dirty="0" smtClean="0"/>
            </a:lvl1pPr>
          </a:lstStyle>
          <a:p>
            <a:pPr>
              <a:defRPr/>
            </a:pP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smtClean="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dirty="0" smtClean="0"/>
            </a:lvl1pPr>
          </a:lstStyle>
          <a:p>
            <a:pPr>
              <a:defRPr/>
            </a:pPr>
            <a:endParaRPr lang="en-US"/>
          </a:p>
        </p:txBody>
      </p:sp>
    </p:spTree>
    <p:extLst>
      <p:ext uri="{BB962C8B-B14F-4D97-AF65-F5344CB8AC3E}">
        <p14:creationId xmlns:p14="http://schemas.microsoft.com/office/powerpoint/2010/main" val="3533790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pitchFamily="34"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latin typeface="Arial" pitchFamily="34" charset="0"/>
              </a:defRPr>
            </a:lvl1pPr>
          </a:lstStyle>
          <a:p>
            <a:pPr>
              <a:defRPr/>
            </a:pPr>
            <a:fld id="{1E105AD1-57CD-4D04-A3E0-AB8056E32B7C}" type="datetimeFigureOut">
              <a:rPr lang="en-US"/>
              <a:pPr>
                <a:defRPr/>
              </a:pPr>
              <a:t>8/20/18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a:latin typeface="Arial" pitchFamily="34" charset="0"/>
              </a:defRPr>
            </a:lvl1pPr>
          </a:lstStyle>
          <a:p>
            <a:pPr>
              <a:defRPr/>
            </a:pPr>
            <a:fld id="{D6B32C48-6F39-4BBC-A659-12F3BF61518C}" type="slidenum">
              <a:rPr lang="en-US"/>
              <a:pPr>
                <a:defRPr/>
              </a:pPr>
              <a:t>‹#›</a:t>
            </a:fld>
            <a:endParaRPr lang="en-US"/>
          </a:p>
        </p:txBody>
      </p:sp>
    </p:spTree>
    <p:extLst>
      <p:ext uri="{BB962C8B-B14F-4D97-AF65-F5344CB8AC3E}">
        <p14:creationId xmlns:p14="http://schemas.microsoft.com/office/powerpoint/2010/main" val="212316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censusatschool.co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defTabSz="457200" eaLnBrk="0" fontAlgn="base" hangingPunct="0">
              <a:spcBef>
                <a:spcPct val="30000"/>
              </a:spcBef>
              <a:spcAft>
                <a:spcPct val="0"/>
              </a:spcAft>
              <a:defRPr sz="1200">
                <a:solidFill>
                  <a:schemeClr val="tx1"/>
                </a:solidFill>
                <a:latin typeface="Calibri" pitchFamily="34" charset="0"/>
              </a:defRPr>
            </a:lvl6pPr>
            <a:lvl7pPr marL="3089275" indent="-241300" defTabSz="457200" eaLnBrk="0" fontAlgn="base" hangingPunct="0">
              <a:spcBef>
                <a:spcPct val="30000"/>
              </a:spcBef>
              <a:spcAft>
                <a:spcPct val="0"/>
              </a:spcAft>
              <a:defRPr sz="1200">
                <a:solidFill>
                  <a:schemeClr val="tx1"/>
                </a:solidFill>
                <a:latin typeface="Calibri" pitchFamily="34" charset="0"/>
              </a:defRPr>
            </a:lvl7pPr>
            <a:lvl8pPr marL="3546475" indent="-241300" defTabSz="457200" eaLnBrk="0" fontAlgn="base" hangingPunct="0">
              <a:spcBef>
                <a:spcPct val="30000"/>
              </a:spcBef>
              <a:spcAft>
                <a:spcPct val="0"/>
              </a:spcAft>
              <a:defRPr sz="1200">
                <a:solidFill>
                  <a:schemeClr val="tx1"/>
                </a:solidFill>
                <a:latin typeface="Calibri" pitchFamily="34" charset="0"/>
              </a:defRPr>
            </a:lvl8pPr>
            <a:lvl9pPr marL="4003675" indent="-2413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CE408C3-BA35-4E77-B899-8067942CB3B4}" type="slidenum">
              <a:rPr lang="en-US" altLang="en-US" sz="1300" smtClean="0">
                <a:latin typeface="Arial" charset="0"/>
              </a:rPr>
              <a:pPr eaLnBrk="1" hangingPunct="1">
                <a:spcBef>
                  <a:spcPct val="0"/>
                </a:spcBef>
              </a:pPr>
              <a:t>5</a:t>
            </a:fld>
            <a:endParaRPr lang="en-US" altLang="en-US" sz="1300">
              <a:latin typeface="Arial" charset="0"/>
            </a:endParaRPr>
          </a:p>
        </p:txBody>
      </p:sp>
    </p:spTree>
    <p:extLst>
      <p:ext uri="{BB962C8B-B14F-4D97-AF65-F5344CB8AC3E}">
        <p14:creationId xmlns:p14="http://schemas.microsoft.com/office/powerpoint/2010/main" val="88813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Alternate Example:  The following ad for DIRECTV has multiple problems.  See how many your students can point out.  First, the heights of the bars are not accurate.  According to the graph, the difference between 81 and 95 is much greater than the difference between 56 and 81.  Also, the extra width for the DIRECTV bar is deceptive since our eyes respond to the area, not just the height.  </a:t>
            </a:r>
          </a:p>
          <a:p>
            <a:pPr eaLnBrk="1" hangingPunct="1">
              <a:spcBef>
                <a:spcPct val="0"/>
              </a:spcBef>
            </a:pPr>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defTabSz="457200" eaLnBrk="0" fontAlgn="base" hangingPunct="0">
              <a:spcBef>
                <a:spcPct val="30000"/>
              </a:spcBef>
              <a:spcAft>
                <a:spcPct val="0"/>
              </a:spcAft>
              <a:defRPr sz="1200">
                <a:solidFill>
                  <a:schemeClr val="tx1"/>
                </a:solidFill>
                <a:latin typeface="Calibri" pitchFamily="34" charset="0"/>
              </a:defRPr>
            </a:lvl6pPr>
            <a:lvl7pPr marL="3089275" indent="-241300" defTabSz="457200" eaLnBrk="0" fontAlgn="base" hangingPunct="0">
              <a:spcBef>
                <a:spcPct val="30000"/>
              </a:spcBef>
              <a:spcAft>
                <a:spcPct val="0"/>
              </a:spcAft>
              <a:defRPr sz="1200">
                <a:solidFill>
                  <a:schemeClr val="tx1"/>
                </a:solidFill>
                <a:latin typeface="Calibri" pitchFamily="34" charset="0"/>
              </a:defRPr>
            </a:lvl7pPr>
            <a:lvl8pPr marL="3546475" indent="-241300" defTabSz="457200" eaLnBrk="0" fontAlgn="base" hangingPunct="0">
              <a:spcBef>
                <a:spcPct val="30000"/>
              </a:spcBef>
              <a:spcAft>
                <a:spcPct val="0"/>
              </a:spcAft>
              <a:defRPr sz="1200">
                <a:solidFill>
                  <a:schemeClr val="tx1"/>
                </a:solidFill>
                <a:latin typeface="Calibri" pitchFamily="34" charset="0"/>
              </a:defRPr>
            </a:lvl8pPr>
            <a:lvl9pPr marL="4003675" indent="-2413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D68555E-7DAC-400F-BECA-178ED20E03BF}" type="slidenum">
              <a:rPr lang="en-US" altLang="en-US" sz="1300" smtClean="0">
                <a:latin typeface="Arial" charset="0"/>
              </a:rPr>
              <a:pPr eaLnBrk="1" hangingPunct="1">
                <a:spcBef>
                  <a:spcPct val="0"/>
                </a:spcBef>
              </a:pPr>
              <a:t>8</a:t>
            </a:fld>
            <a:endParaRPr lang="en-US" altLang="en-US" sz="1300">
              <a:latin typeface="Arial" charset="0"/>
            </a:endParaRPr>
          </a:p>
        </p:txBody>
      </p:sp>
    </p:spTree>
    <p:extLst>
      <p:ext uri="{BB962C8B-B14F-4D97-AF65-F5344CB8AC3E}">
        <p14:creationId xmlns:p14="http://schemas.microsoft.com/office/powerpoint/2010/main" val="140684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Alternate Example: Super Powers</a:t>
            </a:r>
          </a:p>
          <a:p>
            <a:pPr eaLnBrk="1" hangingPunct="1">
              <a:spcBef>
                <a:spcPct val="0"/>
              </a:spcBef>
            </a:pPr>
            <a:r>
              <a:rPr lang="en-US" altLang="en-US"/>
              <a:t>A sample of 200 children from the United Kingdom ages 9-17 was selected from the CensusAtSchool website (</a:t>
            </a:r>
            <a:r>
              <a:rPr lang="en-US" altLang="en-US" u="sng">
                <a:hlinkClick r:id="rId3"/>
              </a:rPr>
              <a:t>www.censusatschool.com</a:t>
            </a:r>
            <a:r>
              <a:rPr lang="en-US" altLang="en-US"/>
              <a:t>).  The gender of each student was recorded along with which super power they would most like to have: invisibility, super strength, telepathy (ability to read minds), ability to fly, or ability to freeze time.  Here are the results: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defTabSz="457200" eaLnBrk="0" fontAlgn="base" hangingPunct="0">
              <a:spcBef>
                <a:spcPct val="30000"/>
              </a:spcBef>
              <a:spcAft>
                <a:spcPct val="0"/>
              </a:spcAft>
              <a:defRPr sz="1200">
                <a:solidFill>
                  <a:schemeClr val="tx1"/>
                </a:solidFill>
                <a:latin typeface="Calibri" pitchFamily="34" charset="0"/>
              </a:defRPr>
            </a:lvl6pPr>
            <a:lvl7pPr marL="3089275" indent="-241300" defTabSz="457200" eaLnBrk="0" fontAlgn="base" hangingPunct="0">
              <a:spcBef>
                <a:spcPct val="30000"/>
              </a:spcBef>
              <a:spcAft>
                <a:spcPct val="0"/>
              </a:spcAft>
              <a:defRPr sz="1200">
                <a:solidFill>
                  <a:schemeClr val="tx1"/>
                </a:solidFill>
                <a:latin typeface="Calibri" pitchFamily="34" charset="0"/>
              </a:defRPr>
            </a:lvl7pPr>
            <a:lvl8pPr marL="3546475" indent="-241300" defTabSz="457200" eaLnBrk="0" fontAlgn="base" hangingPunct="0">
              <a:spcBef>
                <a:spcPct val="30000"/>
              </a:spcBef>
              <a:spcAft>
                <a:spcPct val="0"/>
              </a:spcAft>
              <a:defRPr sz="1200">
                <a:solidFill>
                  <a:schemeClr val="tx1"/>
                </a:solidFill>
                <a:latin typeface="Calibri" pitchFamily="34" charset="0"/>
              </a:defRPr>
            </a:lvl8pPr>
            <a:lvl9pPr marL="4003675" indent="-2413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A00AD1-02EA-48F7-9A4C-136B5466C2D0}" type="slidenum">
              <a:rPr lang="en-US" altLang="en-US" sz="1300" smtClean="0">
                <a:latin typeface="Arial" charset="0"/>
              </a:rPr>
              <a:pPr eaLnBrk="1" hangingPunct="1">
                <a:spcBef>
                  <a:spcPct val="0"/>
                </a:spcBef>
              </a:pPr>
              <a:t>11</a:t>
            </a:fld>
            <a:endParaRPr lang="en-US" altLang="en-US" sz="1300">
              <a:latin typeface="Arial" charset="0"/>
            </a:endParaRPr>
          </a:p>
        </p:txBody>
      </p:sp>
    </p:spTree>
    <p:extLst>
      <p:ext uri="{BB962C8B-B14F-4D97-AF65-F5344CB8AC3E}">
        <p14:creationId xmlns:p14="http://schemas.microsoft.com/office/powerpoint/2010/main" val="103706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B5A3794F-BB75-4D60-95F8-4187359133D7}" type="slidenum">
              <a:rPr lang="en-US"/>
              <a:pPr/>
              <a:t>12</a:t>
            </a:fld>
            <a:endParaRPr lang="en-US"/>
          </a:p>
        </p:txBody>
      </p:sp>
    </p:spTree>
    <p:extLst>
      <p:ext uri="{BB962C8B-B14F-4D97-AF65-F5344CB8AC3E}">
        <p14:creationId xmlns:p14="http://schemas.microsoft.com/office/powerpoint/2010/main" val="64597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a:lstStyle/>
          <a:p>
            <a:fld id="{65191D1D-A486-4DBE-AD25-C86FB5FFF4F4}" type="slidenum">
              <a:rPr lang="en-US"/>
              <a:pPr/>
              <a:t>13</a:t>
            </a:fld>
            <a:endParaRPr lang="en-US"/>
          </a:p>
        </p:txBody>
      </p:sp>
    </p:spTree>
    <p:extLst>
      <p:ext uri="{BB962C8B-B14F-4D97-AF65-F5344CB8AC3E}">
        <p14:creationId xmlns:p14="http://schemas.microsoft.com/office/powerpoint/2010/main" val="197804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a:lstStyle/>
          <a:p>
            <a:fld id="{770D78B0-9D7E-4FE5-8D08-247F0F1CD96F}" type="slidenum">
              <a:rPr lang="en-US"/>
              <a:pPr/>
              <a:t>14</a:t>
            </a:fld>
            <a:endParaRPr lang="en-US"/>
          </a:p>
        </p:txBody>
      </p:sp>
    </p:spTree>
    <p:extLst>
      <p:ext uri="{BB962C8B-B14F-4D97-AF65-F5344CB8AC3E}">
        <p14:creationId xmlns:p14="http://schemas.microsoft.com/office/powerpoint/2010/main" val="244717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F16DE013-DE01-4454-9101-60ACC685DAD4}" type="slidenum">
              <a:rPr lang="en-US"/>
              <a:pPr/>
              <a:t>15</a:t>
            </a:fld>
            <a:endParaRPr lang="en-US"/>
          </a:p>
        </p:txBody>
      </p:sp>
    </p:spTree>
    <p:extLst>
      <p:ext uri="{BB962C8B-B14F-4D97-AF65-F5344CB8AC3E}">
        <p14:creationId xmlns:p14="http://schemas.microsoft.com/office/powerpoint/2010/main" val="1830143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a:lstStyle/>
          <a:p>
            <a:fld id="{B7CD912D-382C-4A7A-8A8C-604174550269}" type="slidenum">
              <a:rPr lang="en-US"/>
              <a:pPr/>
              <a:t>22</a:t>
            </a:fld>
            <a:endParaRPr lang="en-US"/>
          </a:p>
        </p:txBody>
      </p:sp>
    </p:spTree>
    <p:extLst>
      <p:ext uri="{BB962C8B-B14F-4D97-AF65-F5344CB8AC3E}">
        <p14:creationId xmlns:p14="http://schemas.microsoft.com/office/powerpoint/2010/main" val="78162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7E0EAA6-736D-49AC-A673-03E100FCF665}" type="datetime1">
              <a:rPr lang="en-US"/>
              <a:pPr>
                <a:defRPr/>
              </a:pPr>
              <a:t>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8FB647-BB83-4246-B8BC-BB646A31D748}" type="slidenum">
              <a:rPr lang="en-US"/>
              <a:pPr>
                <a:defRPr/>
              </a:pPr>
              <a:t>‹#›</a:t>
            </a:fld>
            <a:endParaRPr lang="en-US"/>
          </a:p>
        </p:txBody>
      </p:sp>
    </p:spTree>
    <p:extLst>
      <p:ext uri="{BB962C8B-B14F-4D97-AF65-F5344CB8AC3E}">
        <p14:creationId xmlns:p14="http://schemas.microsoft.com/office/powerpoint/2010/main" val="2518206763"/>
      </p:ext>
    </p:extLst>
  </p:cSld>
  <p:clrMapOvr>
    <a:masterClrMapping/>
  </p:clrMapOvr>
  <p:transition spd="med">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5DCC280-CED9-4D3E-8B50-2D6D70DD6B2B}" type="datetime1">
              <a:rPr lang="en-US"/>
              <a:pPr>
                <a:defRPr/>
              </a:pPr>
              <a:t>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B304A-93FE-4C3D-A0F0-09C5620FD8D9}" type="slidenum">
              <a:rPr lang="en-US"/>
              <a:pPr>
                <a:defRPr/>
              </a:pPr>
              <a:t>‹#›</a:t>
            </a:fld>
            <a:endParaRPr lang="en-US"/>
          </a:p>
        </p:txBody>
      </p:sp>
    </p:spTree>
    <p:extLst>
      <p:ext uri="{BB962C8B-B14F-4D97-AF65-F5344CB8AC3E}">
        <p14:creationId xmlns:p14="http://schemas.microsoft.com/office/powerpoint/2010/main" val="2650743551"/>
      </p:ext>
    </p:extLst>
  </p:cSld>
  <p:clrMapOvr>
    <a:masterClrMapping/>
  </p:clrMapOvr>
  <p:transition spd="med">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87B6006-C143-45F9-8DFD-AB0EABDAEB32}" type="datetime1">
              <a:rPr lang="en-US"/>
              <a:pPr>
                <a:defRPr/>
              </a:pPr>
              <a:t>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E77F7E-AC88-4323-AA9D-EAD0A31859AC}" type="slidenum">
              <a:rPr lang="en-US"/>
              <a:pPr>
                <a:defRPr/>
              </a:pPr>
              <a:t>‹#›</a:t>
            </a:fld>
            <a:endParaRPr lang="en-US"/>
          </a:p>
        </p:txBody>
      </p:sp>
    </p:spTree>
    <p:extLst>
      <p:ext uri="{BB962C8B-B14F-4D97-AF65-F5344CB8AC3E}">
        <p14:creationId xmlns:p14="http://schemas.microsoft.com/office/powerpoint/2010/main" val="3881464673"/>
      </p:ext>
    </p:extLst>
  </p:cSld>
  <p:clrMapOvr>
    <a:masterClrMapping/>
  </p:clrMapOvr>
  <p:transition spd="med">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794BF6-3D63-4028-AB45-69F97A34AE9E}" type="datetime1">
              <a:rPr lang="en-US"/>
              <a:pPr>
                <a:defRPr/>
              </a:pPr>
              <a:t>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7CF328-8BEC-4C37-8238-6A285BF47A40}" type="slidenum">
              <a:rPr lang="en-US"/>
              <a:pPr>
                <a:defRPr/>
              </a:pPr>
              <a:t>‹#›</a:t>
            </a:fld>
            <a:endParaRPr lang="en-US"/>
          </a:p>
        </p:txBody>
      </p:sp>
    </p:spTree>
    <p:extLst>
      <p:ext uri="{BB962C8B-B14F-4D97-AF65-F5344CB8AC3E}">
        <p14:creationId xmlns:p14="http://schemas.microsoft.com/office/powerpoint/2010/main" val="908607862"/>
      </p:ext>
    </p:extLst>
  </p:cSld>
  <p:clrMapOvr>
    <a:masterClrMapping/>
  </p:clrMapOvr>
  <p:transition spd="med">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DE7656B-654A-498B-BDF5-A50CCAA9CB6B}" type="datetime1">
              <a:rPr lang="en-US"/>
              <a:pPr>
                <a:defRPr/>
              </a:pPr>
              <a:t>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AE443F-4EFF-4897-A338-9AB60A9498D4}" type="slidenum">
              <a:rPr lang="en-US"/>
              <a:pPr>
                <a:defRPr/>
              </a:pPr>
              <a:t>‹#›</a:t>
            </a:fld>
            <a:endParaRPr lang="en-US"/>
          </a:p>
        </p:txBody>
      </p:sp>
    </p:spTree>
    <p:extLst>
      <p:ext uri="{BB962C8B-B14F-4D97-AF65-F5344CB8AC3E}">
        <p14:creationId xmlns:p14="http://schemas.microsoft.com/office/powerpoint/2010/main" val="3778501512"/>
      </p:ext>
    </p:extLst>
  </p:cSld>
  <p:clrMapOvr>
    <a:masterClrMapping/>
  </p:clrMapOvr>
  <p:transition spd="med">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D710AB1-5EAC-42F8-929D-9F561CA94156}" type="datetime1">
              <a:rPr lang="en-US"/>
              <a:pPr>
                <a:defRPr/>
              </a:pPr>
              <a:t>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91F32D-B4E3-4090-90DD-8DC4D6A5487E}" type="slidenum">
              <a:rPr lang="en-US"/>
              <a:pPr>
                <a:defRPr/>
              </a:pPr>
              <a:t>‹#›</a:t>
            </a:fld>
            <a:endParaRPr lang="en-US"/>
          </a:p>
        </p:txBody>
      </p:sp>
    </p:spTree>
    <p:extLst>
      <p:ext uri="{BB962C8B-B14F-4D97-AF65-F5344CB8AC3E}">
        <p14:creationId xmlns:p14="http://schemas.microsoft.com/office/powerpoint/2010/main" val="1136698509"/>
      </p:ext>
    </p:extLst>
  </p:cSld>
  <p:clrMapOvr>
    <a:masterClrMapping/>
  </p:clrMapOvr>
  <p:transition spd="med">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7DBC7AA-B4A4-4B48-8F8F-8E65AA62C65A}" type="datetime1">
              <a:rPr lang="en-US"/>
              <a:pPr>
                <a:defRPr/>
              </a:pPr>
              <a:t>8/20/18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0F9173-64C6-4B3A-90E4-0E7E6028C395}" type="slidenum">
              <a:rPr lang="en-US"/>
              <a:pPr>
                <a:defRPr/>
              </a:pPr>
              <a:t>‹#›</a:t>
            </a:fld>
            <a:endParaRPr lang="en-US"/>
          </a:p>
        </p:txBody>
      </p:sp>
    </p:spTree>
    <p:extLst>
      <p:ext uri="{BB962C8B-B14F-4D97-AF65-F5344CB8AC3E}">
        <p14:creationId xmlns:p14="http://schemas.microsoft.com/office/powerpoint/2010/main" val="2682628166"/>
      </p:ext>
    </p:extLst>
  </p:cSld>
  <p:clrMapOvr>
    <a:masterClrMapping/>
  </p:clrMapOvr>
  <p:transition spd="med">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7DD669-B889-4AA2-A03C-4A59E110EBA1}" type="datetime1">
              <a:rPr lang="en-US"/>
              <a:pPr>
                <a:defRPr/>
              </a:pPr>
              <a:t>8/20/18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8F6B913-21A6-42FD-B057-B18088C7BADB}" type="slidenum">
              <a:rPr lang="en-US"/>
              <a:pPr>
                <a:defRPr/>
              </a:pPr>
              <a:t>‹#›</a:t>
            </a:fld>
            <a:endParaRPr lang="en-US"/>
          </a:p>
        </p:txBody>
      </p:sp>
    </p:spTree>
    <p:extLst>
      <p:ext uri="{BB962C8B-B14F-4D97-AF65-F5344CB8AC3E}">
        <p14:creationId xmlns:p14="http://schemas.microsoft.com/office/powerpoint/2010/main" val="1352006704"/>
      </p:ext>
    </p:extLst>
  </p:cSld>
  <p:clrMapOvr>
    <a:masterClrMapping/>
  </p:clrMapOvr>
  <p:transition spd="med">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AA1140-4B6E-43AC-8741-2A8CDACBCAE1}" type="datetime1">
              <a:rPr lang="en-US"/>
              <a:pPr>
                <a:defRPr/>
              </a:pPr>
              <a:t>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CFD559C-FD80-4A39-9D6A-66382D861A7B}" type="slidenum">
              <a:rPr lang="en-US"/>
              <a:pPr>
                <a:defRPr/>
              </a:pPr>
              <a:t>‹#›</a:t>
            </a:fld>
            <a:endParaRPr lang="en-US"/>
          </a:p>
        </p:txBody>
      </p:sp>
    </p:spTree>
    <p:extLst>
      <p:ext uri="{BB962C8B-B14F-4D97-AF65-F5344CB8AC3E}">
        <p14:creationId xmlns:p14="http://schemas.microsoft.com/office/powerpoint/2010/main" val="3834330654"/>
      </p:ext>
    </p:extLst>
  </p:cSld>
  <p:clrMapOvr>
    <a:masterClrMapping/>
  </p:clrMapOvr>
  <p:transition spd="med">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EE38084-7CAF-486B-97FC-3D022EF7AA0B}" type="datetime1">
              <a:rPr lang="en-US"/>
              <a:pPr>
                <a:defRPr/>
              </a:pPr>
              <a:t>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43E4AE-4BF1-4E52-B765-9B0A55E05F9F}" type="slidenum">
              <a:rPr lang="en-US"/>
              <a:pPr>
                <a:defRPr/>
              </a:pPr>
              <a:t>‹#›</a:t>
            </a:fld>
            <a:endParaRPr lang="en-US"/>
          </a:p>
        </p:txBody>
      </p:sp>
    </p:spTree>
    <p:extLst>
      <p:ext uri="{BB962C8B-B14F-4D97-AF65-F5344CB8AC3E}">
        <p14:creationId xmlns:p14="http://schemas.microsoft.com/office/powerpoint/2010/main" val="2826506751"/>
      </p:ext>
    </p:extLst>
  </p:cSld>
  <p:clrMapOvr>
    <a:masterClrMapping/>
  </p:clrMapOvr>
  <p:transition spd="med">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BC425A-3D6F-451A-ABDF-D4459869CF43}" type="datetime1">
              <a:rPr lang="en-US"/>
              <a:pPr>
                <a:defRPr/>
              </a:pPr>
              <a:t>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2E85C3-D3DB-4EFA-AB1E-60581CF4EC31}" type="slidenum">
              <a:rPr lang="en-US"/>
              <a:pPr>
                <a:defRPr/>
              </a:pPr>
              <a:t>‹#›</a:t>
            </a:fld>
            <a:endParaRPr lang="en-US"/>
          </a:p>
        </p:txBody>
      </p:sp>
    </p:spTree>
    <p:extLst>
      <p:ext uri="{BB962C8B-B14F-4D97-AF65-F5344CB8AC3E}">
        <p14:creationId xmlns:p14="http://schemas.microsoft.com/office/powerpoint/2010/main" val="2258018388"/>
      </p:ext>
    </p:extLst>
  </p:cSld>
  <p:clrMapOvr>
    <a:masterClrMapping/>
  </p:clrMapOvr>
  <p:transition spd="med">
    <p:pull dir="l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fld id="{9F23A080-869C-420D-ADCA-689DBDCD6429}" type="datetime1">
              <a:rPr lang="en-US"/>
              <a:pPr>
                <a:defRPr/>
              </a:pPr>
              <a:t>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BDBCDB38-5292-4E8F-AACD-853E625CA0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ransition spd="med">
    <p:pull dir="lu"/>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1.png"/><Relationship Id="rId1" Type="http://schemas.openxmlformats.org/officeDocument/2006/relationships/vmlDrawing" Target="../drawings/vmlDrawing3.vml"/><Relationship Id="rId2"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 TargetMode="External"/><Relationship Id="rId5"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22"/>
          <p:cNvSpPr txBox="1">
            <a:spLocks/>
          </p:cNvSpPr>
          <p:nvPr/>
        </p:nvSpPr>
        <p:spPr bwMode="auto">
          <a:xfrm>
            <a:off x="661988" y="461963"/>
            <a:ext cx="784066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111" charset="-128"/>
              </a:defRPr>
            </a:lvl1pPr>
            <a:lvl2pPr marL="37931725" indent="-37474525" eaLnBrk="0" hangingPunct="0">
              <a:defRPr sz="2400">
                <a:solidFill>
                  <a:schemeClr val="tx1"/>
                </a:solidFill>
                <a:latin typeface="Arial" pitchFamily="34" charset="0"/>
                <a:ea typeface="ＭＳ Ｐゴシック" pitchFamily="-111" charset="-128"/>
              </a:defRPr>
            </a:lvl2pPr>
            <a:lvl3pPr eaLnBrk="0" hangingPunct="0">
              <a:defRPr sz="2400">
                <a:solidFill>
                  <a:schemeClr val="tx1"/>
                </a:solidFill>
                <a:latin typeface="Arial" pitchFamily="34" charset="0"/>
                <a:ea typeface="ＭＳ Ｐゴシック" pitchFamily="-111" charset="-128"/>
              </a:defRPr>
            </a:lvl3pPr>
            <a:lvl4pPr eaLnBrk="0" hangingPunct="0">
              <a:defRPr sz="2400">
                <a:solidFill>
                  <a:schemeClr val="tx1"/>
                </a:solidFill>
                <a:latin typeface="Arial" pitchFamily="34" charset="0"/>
                <a:ea typeface="ＭＳ Ｐゴシック" pitchFamily="-111" charset="-128"/>
              </a:defRPr>
            </a:lvl4pPr>
            <a:lvl5pPr eaLnBrk="0" hangingPunct="0">
              <a:defRPr sz="2400">
                <a:solidFill>
                  <a:schemeClr val="tx1"/>
                </a:solidFill>
                <a:latin typeface="Arial" pitchFamily="34" charset="0"/>
                <a:ea typeface="ＭＳ Ｐゴシック" pitchFamily="-111"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111"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111"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111"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111" charset="-128"/>
              </a:defRPr>
            </a:lvl9pPr>
          </a:lstStyle>
          <a:p>
            <a:pPr algn="ctr" defTabSz="914400" eaLnBrk="1" hangingPunct="1">
              <a:defRPr/>
            </a:pPr>
            <a:r>
              <a:rPr lang="en-US" sz="5500" b="1" dirty="0" smtClean="0">
                <a:solidFill>
                  <a:srgbClr val="7030A0"/>
                </a:solidFill>
                <a:latin typeface="+mj-lt"/>
                <a:cs typeface="Arial" pitchFamily="34" charset="0"/>
              </a:rPr>
              <a:t>1.1</a:t>
            </a:r>
            <a:r>
              <a:rPr lang="en-US" sz="5500" b="1" dirty="0">
                <a:solidFill>
                  <a:srgbClr val="7030A0"/>
                </a:solidFill>
                <a:latin typeface="+mj-lt"/>
                <a:cs typeface="Arial" pitchFamily="34" charset="0"/>
              </a:rPr>
              <a:t>: Analyzing Categorical Data</a:t>
            </a:r>
          </a:p>
        </p:txBody>
      </p:sp>
      <p:pic>
        <p:nvPicPr>
          <p:cNvPr id="2054" name="Picture 6" descr="http://www.brucesallan.com/wp-content/uploads/2013/08/Numbers-cartoon.png"/>
          <p:cNvPicPr>
            <a:picLocks noChangeAspect="1" noChangeArrowheads="1"/>
          </p:cNvPicPr>
          <p:nvPr/>
        </p:nvPicPr>
        <p:blipFill rotWithShape="1">
          <a:blip r:embed="rId2">
            <a:extLst>
              <a:ext uri="{28A0092B-C50C-407E-A947-70E740481C1C}">
                <a14:useLocalDpi xmlns:a14="http://schemas.microsoft.com/office/drawing/2010/main" val="0"/>
              </a:ext>
            </a:extLst>
          </a:blip>
          <a:srcRect t="12941"/>
          <a:stretch/>
        </p:blipFill>
        <p:spPr bwMode="auto">
          <a:xfrm>
            <a:off x="1494652" y="2959363"/>
            <a:ext cx="5970859" cy="3898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289340" y="115465"/>
            <a:ext cx="8565320" cy="6668998"/>
          </a:xfrm>
          <a:prstGeom prst="rect">
            <a:avLst/>
          </a:prstGeom>
          <a:noFill/>
          <a:ln w="9525">
            <a:noFill/>
            <a:miter lim="800000"/>
            <a:headEnd/>
            <a:tailEnd/>
          </a:ln>
        </p:spPr>
      </p:pic>
    </p:spTree>
    <p:extLst>
      <p:ext uri="{BB962C8B-B14F-4D97-AF65-F5344CB8AC3E}">
        <p14:creationId xmlns:p14="http://schemas.microsoft.com/office/powerpoint/2010/main" val="1939212086"/>
      </p:ext>
    </p:extLst>
  </p:cSld>
  <p:clrMapOvr>
    <a:masterClrMapping/>
  </p:clrMapOvr>
  <p:transition spd="med">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Vertical Text Placeholder 2"/>
          <p:cNvSpPr>
            <a:spLocks noGrp="1"/>
          </p:cNvSpPr>
          <p:nvPr>
            <p:ph type="body" orient="vert" idx="1"/>
          </p:nvPr>
        </p:nvSpPr>
        <p:spPr>
          <a:xfrm rot="16200000">
            <a:off x="3007519" y="-2083593"/>
            <a:ext cx="3176587" cy="7950200"/>
          </a:xfrm>
        </p:spPr>
        <p:txBody>
          <a:bodyPr rtlCol="0">
            <a:normAutofit lnSpcReduction="10000"/>
          </a:bodyPr>
          <a:lstStyle/>
          <a:p>
            <a:pPr marL="0" indent="0" algn="ctr" eaLnBrk="1" fontAlgn="auto" hangingPunct="1">
              <a:spcAft>
                <a:spcPts val="0"/>
              </a:spcAft>
              <a:buFont typeface="Arial" pitchFamily="34" charset="0"/>
              <a:buNone/>
              <a:defRPr/>
            </a:pPr>
            <a:r>
              <a:rPr lang="en-US" sz="3800" b="1" dirty="0">
                <a:solidFill>
                  <a:srgbClr val="00B0F0"/>
                </a:solidFill>
                <a:ea typeface="ＭＳ Ｐゴシック" pitchFamily="-111" charset="-128"/>
              </a:rPr>
              <a:t>Two-Way Tables </a:t>
            </a:r>
          </a:p>
          <a:p>
            <a:pPr marL="0" indent="0" eaLnBrk="1" fontAlgn="auto" hangingPunct="1">
              <a:spcAft>
                <a:spcPts val="0"/>
              </a:spcAft>
              <a:buFont typeface="Arial" pitchFamily="34" charset="0"/>
              <a:buNone/>
              <a:defRPr/>
            </a:pPr>
            <a:r>
              <a:rPr lang="en-US" sz="2700" b="1" dirty="0">
                <a:solidFill>
                  <a:srgbClr val="000000"/>
                </a:solidFill>
                <a:ea typeface="ＭＳ Ｐゴシック" pitchFamily="-111" charset="-128"/>
              </a:rPr>
              <a:t>Two-Way Tables</a:t>
            </a:r>
            <a:r>
              <a:rPr lang="en-US" sz="2700" dirty="0">
                <a:solidFill>
                  <a:srgbClr val="000000"/>
                </a:solidFill>
                <a:ea typeface="ＭＳ Ｐゴシック" pitchFamily="-111" charset="-128"/>
              </a:rPr>
              <a:t>: describe two categorical variables, organizing counts according to a row variable and a column variable.</a:t>
            </a:r>
          </a:p>
          <a:p>
            <a:pPr marL="0" indent="0" eaLnBrk="1" fontAlgn="auto" hangingPunct="1">
              <a:spcAft>
                <a:spcPts val="0"/>
              </a:spcAft>
              <a:buFont typeface="Arial" pitchFamily="34" charset="0"/>
              <a:buNone/>
              <a:defRPr/>
            </a:pPr>
            <a:r>
              <a:rPr lang="en-US" sz="2700" dirty="0">
                <a:solidFill>
                  <a:srgbClr val="000000"/>
                </a:solidFill>
                <a:ea typeface="ＭＳ Ｐゴシック" pitchFamily="-111" charset="-128"/>
              </a:rPr>
              <a:t>When a dataset involves two categorical variables, we begin by examining the counts or </a:t>
            </a:r>
            <a:r>
              <a:rPr lang="en-US" sz="2700" dirty="0" err="1">
                <a:solidFill>
                  <a:srgbClr val="000000"/>
                </a:solidFill>
                <a:ea typeface="ＭＳ Ｐゴシック" pitchFamily="-111" charset="-128"/>
              </a:rPr>
              <a:t>percents</a:t>
            </a:r>
            <a:r>
              <a:rPr lang="en-US" sz="2700" dirty="0">
                <a:solidFill>
                  <a:srgbClr val="000000"/>
                </a:solidFill>
                <a:ea typeface="ＭＳ Ｐゴシック" pitchFamily="-111" charset="-128"/>
              </a:rPr>
              <a:t> in various categories for </a:t>
            </a:r>
            <a:r>
              <a:rPr lang="en-US" sz="2700" i="1" dirty="0">
                <a:solidFill>
                  <a:srgbClr val="000000"/>
                </a:solidFill>
                <a:ea typeface="ＭＳ Ｐゴシック" pitchFamily="-111" charset="-128"/>
              </a:rPr>
              <a:t>one</a:t>
            </a:r>
            <a:r>
              <a:rPr lang="en-US" sz="2700" dirty="0">
                <a:solidFill>
                  <a:srgbClr val="000000"/>
                </a:solidFill>
                <a:ea typeface="ＭＳ Ｐゴシック" pitchFamily="-111" charset="-128"/>
              </a:rPr>
              <a:t> of the variables. </a:t>
            </a:r>
          </a:p>
          <a:p>
            <a:pPr eaLnBrk="1" fontAlgn="auto" hangingPunct="1">
              <a:spcAft>
                <a:spcPts val="0"/>
              </a:spcAft>
              <a:buFont typeface="Arial" pitchFamily="34" charset="0"/>
              <a:buChar char="•"/>
              <a:defRPr/>
            </a:pPr>
            <a:endParaRPr lang="en-US" dirty="0">
              <a:solidFill>
                <a:srgbClr val="000000"/>
              </a:solidFill>
              <a:ea typeface="ＭＳ Ｐゴシック" pitchFamily="-111"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1821697091"/>
              </p:ext>
            </p:extLst>
          </p:nvPr>
        </p:nvGraphicFramePr>
        <p:xfrm>
          <a:off x="115960" y="3479801"/>
          <a:ext cx="6594331" cy="2766255"/>
        </p:xfrm>
        <a:graphic>
          <a:graphicData uri="http://schemas.openxmlformats.org/drawingml/2006/table">
            <a:tbl>
              <a:tblPr>
                <a:tableStyleId>{5940675A-B579-460E-94D1-54222C63F5DA}</a:tableStyleId>
              </a:tblPr>
              <a:tblGrid>
                <a:gridCol w="1898119">
                  <a:extLst>
                    <a:ext uri="{9D8B030D-6E8A-4147-A177-3AD203B41FA5}">
                      <a16:colId xmlns="" xmlns:a16="http://schemas.microsoft.com/office/drawing/2014/main" val="20000"/>
                    </a:ext>
                  </a:extLst>
                </a:gridCol>
                <a:gridCol w="1261255">
                  <a:extLst>
                    <a:ext uri="{9D8B030D-6E8A-4147-A177-3AD203B41FA5}">
                      <a16:colId xmlns="" xmlns:a16="http://schemas.microsoft.com/office/drawing/2014/main" val="20001"/>
                    </a:ext>
                  </a:extLst>
                </a:gridCol>
                <a:gridCol w="994071">
                  <a:extLst>
                    <a:ext uri="{9D8B030D-6E8A-4147-A177-3AD203B41FA5}">
                      <a16:colId xmlns="" xmlns:a16="http://schemas.microsoft.com/office/drawing/2014/main" val="20002"/>
                    </a:ext>
                  </a:extLst>
                </a:gridCol>
                <a:gridCol w="1393648">
                  <a:extLst>
                    <a:ext uri="{9D8B030D-6E8A-4147-A177-3AD203B41FA5}">
                      <a16:colId xmlns="" xmlns:a16="http://schemas.microsoft.com/office/drawing/2014/main" val="20003"/>
                    </a:ext>
                  </a:extLst>
                </a:gridCol>
                <a:gridCol w="1047238">
                  <a:extLst>
                    <a:ext uri="{9D8B030D-6E8A-4147-A177-3AD203B41FA5}">
                      <a16:colId xmlns="" xmlns:a16="http://schemas.microsoft.com/office/drawing/2014/main" val="20004"/>
                    </a:ext>
                  </a:extLst>
                </a:gridCol>
              </a:tblGrid>
              <a:tr h="1032024">
                <a:tc>
                  <a:txBody>
                    <a:bodyPr/>
                    <a:lstStyle/>
                    <a:p>
                      <a:pPr algn="l" fontAlgn="b"/>
                      <a:endParaRPr lang="en-US" sz="2000" b="0" i="0" u="none" strike="noStrike" dirty="0">
                        <a:solidFill>
                          <a:srgbClr val="000000"/>
                        </a:solidFill>
                        <a:effectLst/>
                        <a:latin typeface="Calibri"/>
                      </a:endParaRPr>
                    </a:p>
                  </a:txBody>
                  <a:tcPr marL="9526" marR="9526" marT="9527" marB="0" anchor="b"/>
                </a:tc>
                <a:tc>
                  <a:txBody>
                    <a:bodyPr/>
                    <a:lstStyle/>
                    <a:p>
                      <a:pPr algn="ctr" fontAlgn="b"/>
                      <a:r>
                        <a:rPr lang="en-US" sz="2000" b="1" u="none" strike="noStrike" dirty="0">
                          <a:effectLst/>
                        </a:rPr>
                        <a:t>Member of No Clubs</a:t>
                      </a:r>
                      <a:endParaRPr lang="en-US" sz="2000" b="1" i="0" u="none" strike="noStrike" dirty="0">
                        <a:solidFill>
                          <a:srgbClr val="000000"/>
                        </a:solidFill>
                        <a:effectLst/>
                        <a:latin typeface="Calibri"/>
                      </a:endParaRPr>
                    </a:p>
                  </a:txBody>
                  <a:tcPr marL="9526" marR="9526" marT="9527" marB="0" anchor="b"/>
                </a:tc>
                <a:tc>
                  <a:txBody>
                    <a:bodyPr/>
                    <a:lstStyle/>
                    <a:p>
                      <a:pPr algn="ctr" fontAlgn="b"/>
                      <a:r>
                        <a:rPr lang="en-US" sz="2000" b="1" u="none" strike="noStrike" dirty="0">
                          <a:effectLst/>
                        </a:rPr>
                        <a:t>Member of One Club</a:t>
                      </a:r>
                      <a:endParaRPr lang="en-US" sz="2000" b="1" i="0" u="none" strike="noStrike" dirty="0">
                        <a:solidFill>
                          <a:srgbClr val="000000"/>
                        </a:solidFill>
                        <a:effectLst/>
                        <a:latin typeface="Calibri"/>
                      </a:endParaRPr>
                    </a:p>
                  </a:txBody>
                  <a:tcPr marL="9526" marR="9526" marT="9527" marB="0" anchor="b"/>
                </a:tc>
                <a:tc>
                  <a:txBody>
                    <a:bodyPr/>
                    <a:lstStyle/>
                    <a:p>
                      <a:pPr algn="ctr" fontAlgn="b"/>
                      <a:r>
                        <a:rPr lang="en-US" sz="2000" b="1" u="none" strike="noStrike" dirty="0">
                          <a:effectLst/>
                        </a:rPr>
                        <a:t>Member of 2 or More Clubs</a:t>
                      </a:r>
                      <a:endParaRPr lang="en-US" sz="2000" b="1" i="0" u="none" strike="noStrike" dirty="0">
                        <a:solidFill>
                          <a:srgbClr val="000000"/>
                        </a:solidFill>
                        <a:effectLst/>
                        <a:latin typeface="Calibri"/>
                      </a:endParaRPr>
                    </a:p>
                  </a:txBody>
                  <a:tcPr marL="9526" marR="9526" marT="9527" marB="0" anchor="b"/>
                </a:tc>
                <a:tc>
                  <a:txBody>
                    <a:bodyPr/>
                    <a:lstStyle/>
                    <a:p>
                      <a:pPr algn="ctr" fontAlgn="b"/>
                      <a:r>
                        <a:rPr lang="en-US" sz="2000" b="1" u="none" strike="noStrike" dirty="0">
                          <a:effectLst/>
                        </a:rPr>
                        <a:t>Total</a:t>
                      </a:r>
                      <a:endParaRPr lang="en-US" sz="2000" b="1" i="0" u="none" strike="noStrike" dirty="0">
                        <a:solidFill>
                          <a:srgbClr val="000000"/>
                        </a:solidFill>
                        <a:effectLst/>
                        <a:latin typeface="Calibri"/>
                      </a:endParaRPr>
                    </a:p>
                  </a:txBody>
                  <a:tcPr marL="9526" marR="9526" marT="9527" marB="0" anchor="b"/>
                </a:tc>
                <a:extLst>
                  <a:ext uri="{0D108BD9-81ED-4DB2-BD59-A6C34878D82A}">
                    <a16:rowId xmlns="" xmlns:a16="http://schemas.microsoft.com/office/drawing/2014/main" val="10000"/>
                  </a:ext>
                </a:extLst>
              </a:tr>
              <a:tr h="691564">
                <a:tc>
                  <a:txBody>
                    <a:bodyPr/>
                    <a:lstStyle/>
                    <a:p>
                      <a:pPr algn="l" fontAlgn="b"/>
                      <a:r>
                        <a:rPr lang="en-US" sz="2000" b="1" u="none" strike="noStrike">
                          <a:effectLst/>
                        </a:rPr>
                        <a:t>Rides the School Bus</a:t>
                      </a:r>
                      <a:endParaRPr lang="en-US" sz="2000" b="1" i="0" u="none" strike="noStrike">
                        <a:solidFill>
                          <a:srgbClr val="000000"/>
                        </a:solidFill>
                        <a:effectLst/>
                        <a:latin typeface="Calibri"/>
                      </a:endParaRPr>
                    </a:p>
                  </a:txBody>
                  <a:tcPr marL="9526" marR="9526" marT="9527" marB="0" anchor="b"/>
                </a:tc>
                <a:tc>
                  <a:txBody>
                    <a:bodyPr/>
                    <a:lstStyle/>
                    <a:p>
                      <a:pPr algn="ctr" fontAlgn="b"/>
                      <a:r>
                        <a:rPr lang="en-US" sz="2000" u="none" strike="noStrike" dirty="0">
                          <a:effectLst/>
                        </a:rPr>
                        <a:t>55</a:t>
                      </a:r>
                      <a:endParaRPr lang="en-US" sz="2000" b="0" i="0" u="none" strike="noStrike" dirty="0">
                        <a:solidFill>
                          <a:srgbClr val="000000"/>
                        </a:solidFill>
                        <a:effectLst/>
                        <a:latin typeface="Calibri"/>
                      </a:endParaRPr>
                    </a:p>
                  </a:txBody>
                  <a:tcPr marL="9526" marR="9526" marT="9527" marB="0" anchor="b"/>
                </a:tc>
                <a:tc>
                  <a:txBody>
                    <a:bodyPr/>
                    <a:lstStyle/>
                    <a:p>
                      <a:pPr algn="ctr" fontAlgn="b"/>
                      <a:r>
                        <a:rPr lang="en-US" sz="2000" u="none" strike="noStrike">
                          <a:effectLst/>
                        </a:rPr>
                        <a:t>33</a:t>
                      </a:r>
                      <a:endParaRPr lang="en-US" sz="2000" b="0" i="0" u="none" strike="noStrike">
                        <a:solidFill>
                          <a:srgbClr val="000000"/>
                        </a:solidFill>
                        <a:effectLst/>
                        <a:latin typeface="Calibri"/>
                      </a:endParaRPr>
                    </a:p>
                  </a:txBody>
                  <a:tcPr marL="9526" marR="9526" marT="9527" marB="0" anchor="b"/>
                </a:tc>
                <a:tc>
                  <a:txBody>
                    <a:bodyPr/>
                    <a:lstStyle/>
                    <a:p>
                      <a:pPr algn="ctr" fontAlgn="b"/>
                      <a:r>
                        <a:rPr lang="en-US" sz="2000" u="none" strike="noStrike" dirty="0">
                          <a:effectLst/>
                        </a:rPr>
                        <a:t>20</a:t>
                      </a:r>
                      <a:endParaRPr lang="en-US" sz="2000" b="0" i="0" u="none" strike="noStrike" dirty="0">
                        <a:solidFill>
                          <a:srgbClr val="000000"/>
                        </a:solidFill>
                        <a:effectLst/>
                        <a:latin typeface="Calibri"/>
                      </a:endParaRPr>
                    </a:p>
                  </a:txBody>
                  <a:tcPr marL="9526" marR="9526" marT="9527" marB="0" anchor="b"/>
                </a:tc>
                <a:tc>
                  <a:txBody>
                    <a:bodyPr/>
                    <a:lstStyle/>
                    <a:p>
                      <a:pPr algn="ctr" fontAlgn="b"/>
                      <a:r>
                        <a:rPr lang="en-US" sz="2000" u="none" strike="noStrike" dirty="0">
                          <a:effectLst/>
                        </a:rPr>
                        <a:t>108</a:t>
                      </a:r>
                      <a:endParaRPr lang="en-US" sz="2000" b="0" i="0" u="none" strike="noStrike" dirty="0">
                        <a:solidFill>
                          <a:srgbClr val="000000"/>
                        </a:solidFill>
                        <a:effectLst/>
                        <a:latin typeface="Calibri"/>
                      </a:endParaRPr>
                    </a:p>
                  </a:txBody>
                  <a:tcPr marL="9526" marR="9526" marT="9527" marB="0" anchor="b"/>
                </a:tc>
                <a:extLst>
                  <a:ext uri="{0D108BD9-81ED-4DB2-BD59-A6C34878D82A}">
                    <a16:rowId xmlns="" xmlns:a16="http://schemas.microsoft.com/office/drawing/2014/main" val="10001"/>
                  </a:ext>
                </a:extLst>
              </a:tr>
              <a:tr h="691564">
                <a:tc>
                  <a:txBody>
                    <a:bodyPr/>
                    <a:lstStyle/>
                    <a:p>
                      <a:pPr algn="l" fontAlgn="b"/>
                      <a:r>
                        <a:rPr lang="en-US" sz="2000" b="1" u="none" strike="noStrike">
                          <a:effectLst/>
                        </a:rPr>
                        <a:t>Does not Ride Bus</a:t>
                      </a:r>
                      <a:endParaRPr lang="en-US" sz="2000" b="1" i="0" u="none" strike="noStrike">
                        <a:solidFill>
                          <a:srgbClr val="000000"/>
                        </a:solidFill>
                        <a:effectLst/>
                        <a:latin typeface="Calibri"/>
                      </a:endParaRPr>
                    </a:p>
                  </a:txBody>
                  <a:tcPr marL="9526" marR="9526" marT="9527" marB="0" anchor="b"/>
                </a:tc>
                <a:tc>
                  <a:txBody>
                    <a:bodyPr/>
                    <a:lstStyle/>
                    <a:p>
                      <a:pPr algn="ctr" fontAlgn="b"/>
                      <a:r>
                        <a:rPr lang="en-US" sz="2000" u="none" strike="noStrike">
                          <a:effectLst/>
                        </a:rPr>
                        <a:t>16</a:t>
                      </a:r>
                      <a:endParaRPr lang="en-US" sz="2000" b="0" i="0" u="none" strike="noStrike">
                        <a:solidFill>
                          <a:srgbClr val="000000"/>
                        </a:solidFill>
                        <a:effectLst/>
                        <a:latin typeface="Calibri"/>
                      </a:endParaRPr>
                    </a:p>
                  </a:txBody>
                  <a:tcPr marL="9526" marR="9526" marT="9527" marB="0" anchor="b"/>
                </a:tc>
                <a:tc>
                  <a:txBody>
                    <a:bodyPr/>
                    <a:lstStyle/>
                    <a:p>
                      <a:pPr algn="ctr" fontAlgn="b"/>
                      <a:r>
                        <a:rPr lang="en-US" sz="2000" u="none" strike="noStrike">
                          <a:effectLst/>
                        </a:rPr>
                        <a:t>44</a:t>
                      </a:r>
                      <a:endParaRPr lang="en-US" sz="2000" b="0" i="0" u="none" strike="noStrike">
                        <a:solidFill>
                          <a:srgbClr val="000000"/>
                        </a:solidFill>
                        <a:effectLst/>
                        <a:latin typeface="Calibri"/>
                      </a:endParaRPr>
                    </a:p>
                  </a:txBody>
                  <a:tcPr marL="9526" marR="9526" marT="9527" marB="0" anchor="b"/>
                </a:tc>
                <a:tc>
                  <a:txBody>
                    <a:bodyPr/>
                    <a:lstStyle/>
                    <a:p>
                      <a:pPr algn="ctr" fontAlgn="b"/>
                      <a:r>
                        <a:rPr lang="en-US" sz="2000" u="none" strike="noStrike" dirty="0">
                          <a:effectLst/>
                        </a:rPr>
                        <a:t>82</a:t>
                      </a:r>
                      <a:endParaRPr lang="en-US" sz="2000" b="0" i="0" u="none" strike="noStrike" dirty="0">
                        <a:solidFill>
                          <a:srgbClr val="000000"/>
                        </a:solidFill>
                        <a:effectLst/>
                        <a:latin typeface="Calibri"/>
                      </a:endParaRPr>
                    </a:p>
                  </a:txBody>
                  <a:tcPr marL="9526" marR="9526" marT="9527" marB="0" anchor="b"/>
                </a:tc>
                <a:tc>
                  <a:txBody>
                    <a:bodyPr/>
                    <a:lstStyle/>
                    <a:p>
                      <a:pPr algn="ctr" fontAlgn="b"/>
                      <a:r>
                        <a:rPr lang="en-US" sz="2000" u="none" strike="noStrike" dirty="0">
                          <a:effectLst/>
                        </a:rPr>
                        <a:t>142</a:t>
                      </a:r>
                      <a:endParaRPr lang="en-US" sz="2000" b="0" i="0" u="none" strike="noStrike" dirty="0">
                        <a:solidFill>
                          <a:srgbClr val="000000"/>
                        </a:solidFill>
                        <a:effectLst/>
                        <a:latin typeface="Calibri"/>
                      </a:endParaRPr>
                    </a:p>
                  </a:txBody>
                  <a:tcPr marL="9526" marR="9526" marT="9527" marB="0" anchor="b"/>
                </a:tc>
                <a:extLst>
                  <a:ext uri="{0D108BD9-81ED-4DB2-BD59-A6C34878D82A}">
                    <a16:rowId xmlns="" xmlns:a16="http://schemas.microsoft.com/office/drawing/2014/main" val="10002"/>
                  </a:ext>
                </a:extLst>
              </a:tr>
              <a:tr h="351103">
                <a:tc>
                  <a:txBody>
                    <a:bodyPr/>
                    <a:lstStyle/>
                    <a:p>
                      <a:pPr algn="l" fontAlgn="b"/>
                      <a:r>
                        <a:rPr lang="en-US" sz="2000" b="1" u="none" strike="noStrike" dirty="0">
                          <a:effectLst/>
                        </a:rPr>
                        <a:t>Total</a:t>
                      </a:r>
                      <a:endParaRPr lang="en-US" sz="2000" b="1" i="0" u="none" strike="noStrike" dirty="0">
                        <a:solidFill>
                          <a:srgbClr val="000000"/>
                        </a:solidFill>
                        <a:effectLst/>
                        <a:latin typeface="Calibri"/>
                      </a:endParaRPr>
                    </a:p>
                  </a:txBody>
                  <a:tcPr marL="9526" marR="9526" marT="9527" marB="0" anchor="b"/>
                </a:tc>
                <a:tc>
                  <a:txBody>
                    <a:bodyPr/>
                    <a:lstStyle/>
                    <a:p>
                      <a:pPr algn="ctr" fontAlgn="b"/>
                      <a:r>
                        <a:rPr lang="en-US" sz="2000" u="none" strike="noStrike" dirty="0">
                          <a:effectLst/>
                        </a:rPr>
                        <a:t>71</a:t>
                      </a:r>
                      <a:endParaRPr lang="en-US" sz="2000" b="0" i="0" u="none" strike="noStrike" dirty="0">
                        <a:solidFill>
                          <a:srgbClr val="000000"/>
                        </a:solidFill>
                        <a:effectLst/>
                        <a:latin typeface="Calibri"/>
                      </a:endParaRPr>
                    </a:p>
                  </a:txBody>
                  <a:tcPr marL="9526" marR="9526" marT="9527" marB="0" anchor="b"/>
                </a:tc>
                <a:tc>
                  <a:txBody>
                    <a:bodyPr/>
                    <a:lstStyle/>
                    <a:p>
                      <a:pPr algn="ctr" fontAlgn="b"/>
                      <a:r>
                        <a:rPr lang="en-US" sz="2000" u="none" strike="noStrike">
                          <a:effectLst/>
                        </a:rPr>
                        <a:t>77</a:t>
                      </a:r>
                      <a:endParaRPr lang="en-US" sz="2000" b="0" i="0" u="none" strike="noStrike">
                        <a:solidFill>
                          <a:srgbClr val="000000"/>
                        </a:solidFill>
                        <a:effectLst/>
                        <a:latin typeface="Calibri"/>
                      </a:endParaRPr>
                    </a:p>
                  </a:txBody>
                  <a:tcPr marL="9526" marR="9526" marT="9527" marB="0" anchor="b"/>
                </a:tc>
                <a:tc>
                  <a:txBody>
                    <a:bodyPr/>
                    <a:lstStyle/>
                    <a:p>
                      <a:pPr algn="ctr" fontAlgn="b"/>
                      <a:r>
                        <a:rPr lang="en-US" sz="2000" u="none" strike="noStrike">
                          <a:effectLst/>
                        </a:rPr>
                        <a:t>102</a:t>
                      </a:r>
                      <a:endParaRPr lang="en-US" sz="2000" b="0" i="0" u="none" strike="noStrike">
                        <a:solidFill>
                          <a:srgbClr val="000000"/>
                        </a:solidFill>
                        <a:effectLst/>
                        <a:latin typeface="Calibri"/>
                      </a:endParaRPr>
                    </a:p>
                  </a:txBody>
                  <a:tcPr marL="9526" marR="9526" marT="9527" marB="0" anchor="b"/>
                </a:tc>
                <a:tc>
                  <a:txBody>
                    <a:bodyPr/>
                    <a:lstStyle/>
                    <a:p>
                      <a:pPr algn="ctr" fontAlgn="b"/>
                      <a:r>
                        <a:rPr lang="en-US" sz="2000" u="none" strike="noStrike" dirty="0">
                          <a:effectLst/>
                        </a:rPr>
                        <a:t>250</a:t>
                      </a:r>
                      <a:endParaRPr lang="en-US" sz="2000" b="0" i="0" u="none" strike="noStrike" dirty="0">
                        <a:solidFill>
                          <a:srgbClr val="000000"/>
                        </a:solidFill>
                        <a:effectLst/>
                        <a:latin typeface="Calibri"/>
                      </a:endParaRPr>
                    </a:p>
                  </a:txBody>
                  <a:tcPr marL="9526" marR="9526" marT="9527" marB="0" anchor="b"/>
                </a:tc>
                <a:extLst>
                  <a:ext uri="{0D108BD9-81ED-4DB2-BD59-A6C34878D82A}">
                    <a16:rowId xmlns="" xmlns:a16="http://schemas.microsoft.com/office/drawing/2014/main" val="10003"/>
                  </a:ext>
                </a:extLst>
              </a:tr>
            </a:tbl>
          </a:graphicData>
        </a:graphic>
      </p:graphicFrame>
      <p:sp>
        <p:nvSpPr>
          <p:cNvPr id="4" name="TextBox 7"/>
          <p:cNvSpPr txBox="1">
            <a:spLocks noChangeArrowheads="1"/>
          </p:cNvSpPr>
          <p:nvPr/>
        </p:nvSpPr>
        <p:spPr bwMode="auto">
          <a:xfrm>
            <a:off x="6710290" y="3802055"/>
            <a:ext cx="2240451" cy="2554545"/>
          </a:xfrm>
          <a:prstGeom prst="rect">
            <a:avLst/>
          </a:prstGeom>
          <a:noFill/>
          <a:ln w="9525">
            <a:noFill/>
            <a:miter lim="800000"/>
            <a:headEnd/>
            <a:tailEnd/>
          </a:ln>
        </p:spPr>
        <p:txBody>
          <a:bodyPr wrap="square">
            <a:spAutoFit/>
          </a:bodyPr>
          <a:lstStyle/>
          <a:p>
            <a:r>
              <a:rPr lang="en-US" sz="2000" dirty="0">
                <a:solidFill>
                  <a:srgbClr val="FF0000"/>
                </a:solidFill>
                <a:latin typeface="Rockwell" pitchFamily="-111" charset="0"/>
              </a:rPr>
              <a:t>What are the variables described by this two-way table?</a:t>
            </a:r>
          </a:p>
          <a:p>
            <a:r>
              <a:rPr lang="en-US" sz="2000" dirty="0">
                <a:solidFill>
                  <a:srgbClr val="FF0000"/>
                </a:solidFill>
                <a:latin typeface="Rockwell" pitchFamily="-111" charset="0"/>
              </a:rPr>
              <a:t>How many </a:t>
            </a:r>
            <a:r>
              <a:rPr lang="en-US" sz="2000" dirty="0" smtClean="0">
                <a:solidFill>
                  <a:srgbClr val="FF0000"/>
                </a:solidFill>
                <a:latin typeface="Rockwell" pitchFamily="-111" charset="0"/>
              </a:rPr>
              <a:t>students were </a:t>
            </a:r>
            <a:r>
              <a:rPr lang="en-US" sz="2000" dirty="0">
                <a:solidFill>
                  <a:srgbClr val="FF0000"/>
                </a:solidFill>
                <a:latin typeface="Rockwell" pitchFamily="-111" charset="0"/>
              </a:rPr>
              <a:t>surveyed?</a:t>
            </a:r>
          </a:p>
          <a:p>
            <a:endParaRPr lang="en-US" sz="2000" dirty="0">
              <a:latin typeface="Rockwell" pitchFamily="-111" charset="0"/>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6238" y="954088"/>
            <a:ext cx="681037" cy="5172075"/>
          </a:xfrm>
        </p:spPr>
        <p:txBody>
          <a:bodyPr>
            <a:noAutofit/>
          </a:bodyPr>
          <a:lstStyle/>
          <a:p>
            <a:pPr eaLnBrk="1" hangingPunct="1"/>
            <a:r>
              <a:rPr lang="en-US" sz="2400" dirty="0" smtClean="0">
                <a:solidFill>
                  <a:srgbClr val="E81F30"/>
                </a:solidFill>
                <a:ea typeface="ＭＳ Ｐゴシック" pitchFamily="-111" charset="-128"/>
              </a:rPr>
              <a:t>Analyzing Categorical Data</a:t>
            </a:r>
          </a:p>
        </p:txBody>
      </p:sp>
      <p:sp>
        <p:nvSpPr>
          <p:cNvPr id="33795" name="Vertical Text Placeholder 2"/>
          <p:cNvSpPr>
            <a:spLocks noGrp="1"/>
          </p:cNvSpPr>
          <p:nvPr>
            <p:ph type="body" orient="vert" idx="1"/>
          </p:nvPr>
        </p:nvSpPr>
        <p:spPr>
          <a:xfrm rot="16200000">
            <a:off x="2826543" y="-2445543"/>
            <a:ext cx="2179638" cy="7375525"/>
          </a:xfrm>
        </p:spPr>
        <p:txBody>
          <a:bodyPr/>
          <a:lstStyle/>
          <a:p>
            <a:pPr eaLnBrk="1" hangingPunct="1"/>
            <a:r>
              <a:rPr lang="en-US" sz="2400" b="1" dirty="0" smtClean="0">
                <a:solidFill>
                  <a:srgbClr val="000000"/>
                </a:solidFill>
                <a:ea typeface="ＭＳ Ｐゴシック" pitchFamily="-111" charset="-128"/>
              </a:rPr>
              <a:t>Two-Way Tables and Marginal Distributions</a:t>
            </a:r>
            <a:endParaRPr lang="en-US" sz="2400" dirty="0" smtClean="0">
              <a:solidFill>
                <a:srgbClr val="000000"/>
              </a:solidFill>
              <a:ea typeface="ＭＳ Ｐゴシック" pitchFamily="-111" charset="-128"/>
            </a:endParaRPr>
          </a:p>
          <a:p>
            <a:pPr eaLnBrk="1" hangingPunct="1"/>
            <a:endParaRPr lang="en-US" dirty="0" smtClean="0">
              <a:solidFill>
                <a:srgbClr val="000000"/>
              </a:solidFill>
              <a:ea typeface="ＭＳ Ｐゴシック" pitchFamily="-111" charset="-128"/>
            </a:endParaRPr>
          </a:p>
        </p:txBody>
      </p:sp>
      <p:sp>
        <p:nvSpPr>
          <p:cNvPr id="9" name="TextBox 8"/>
          <p:cNvSpPr txBox="1"/>
          <p:nvPr/>
        </p:nvSpPr>
        <p:spPr>
          <a:xfrm>
            <a:off x="1752600" y="1143000"/>
            <a:ext cx="5549900" cy="233997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n-US" sz="2000" b="1" u="sng" dirty="0">
                <a:solidFill>
                  <a:srgbClr val="E81F30"/>
                </a:solidFill>
                <a:ea typeface="ＭＳ Ｐゴシック" pitchFamily="-111" charset="-128"/>
              </a:rPr>
              <a:t>Definition:</a:t>
            </a:r>
          </a:p>
          <a:p>
            <a:endParaRPr lang="en-US" sz="600" b="1" u="sng" dirty="0">
              <a:solidFill>
                <a:srgbClr val="E81F30"/>
              </a:solidFill>
              <a:ea typeface="ＭＳ Ｐゴシック" pitchFamily="-111" charset="-128"/>
            </a:endParaRPr>
          </a:p>
          <a:p>
            <a:r>
              <a:rPr lang="en-US" sz="2000" dirty="0">
                <a:solidFill>
                  <a:schemeClr val="tx1"/>
                </a:solidFill>
                <a:ea typeface="ＭＳ Ｐゴシック" pitchFamily="-111" charset="-128"/>
              </a:rPr>
              <a:t>The</a:t>
            </a:r>
            <a:r>
              <a:rPr lang="en-US" sz="2000" b="1" dirty="0">
                <a:solidFill>
                  <a:schemeClr val="tx1"/>
                </a:solidFill>
                <a:ea typeface="ＭＳ Ｐゴシック" pitchFamily="-111" charset="-128"/>
              </a:rPr>
              <a:t> Marginal Distribution </a:t>
            </a:r>
            <a:r>
              <a:rPr lang="en-US" sz="2000" dirty="0">
                <a:solidFill>
                  <a:schemeClr val="tx1"/>
                </a:solidFill>
                <a:ea typeface="ＭＳ Ｐゴシック" pitchFamily="-111" charset="-128"/>
              </a:rPr>
              <a:t>of one of the categorical variables in a two-way table of counts is the distribution of values of that variable among all individuals described by the table.</a:t>
            </a:r>
          </a:p>
          <a:p>
            <a:endParaRPr lang="en-US" sz="2000" b="1" dirty="0">
              <a:solidFill>
                <a:schemeClr val="tx1"/>
              </a:solidFill>
              <a:ea typeface="ＭＳ Ｐゴシック" pitchFamily="-111" charset="-128"/>
            </a:endParaRPr>
          </a:p>
        </p:txBody>
      </p:sp>
      <p:sp>
        <p:nvSpPr>
          <p:cNvPr id="6" name="TextBox 5"/>
          <p:cNvSpPr txBox="1"/>
          <p:nvPr/>
        </p:nvSpPr>
        <p:spPr>
          <a:xfrm>
            <a:off x="620713" y="3932238"/>
            <a:ext cx="7170737" cy="2554287"/>
          </a:xfrm>
          <a:prstGeom prst="rect">
            <a:avLst/>
          </a:prstGeom>
          <a:noFill/>
        </p:spPr>
        <p:txBody>
          <a:bodyPr>
            <a:spAutoFit/>
          </a:bodyPr>
          <a:lstStyle/>
          <a:p>
            <a:r>
              <a:rPr lang="en-US" sz="2000" b="1" u="sng" dirty="0"/>
              <a:t>Note</a:t>
            </a:r>
            <a:r>
              <a:rPr lang="en-US" sz="2000" dirty="0"/>
              <a:t>: Percents are often more informative than counts, especially when comparing groups of different sizes.</a:t>
            </a:r>
          </a:p>
          <a:p>
            <a:endParaRPr lang="en-US" sz="2000" dirty="0"/>
          </a:p>
          <a:p>
            <a:r>
              <a:rPr lang="en-US" sz="2000" b="1" dirty="0"/>
              <a:t>To examine a marginal distribution,</a:t>
            </a:r>
          </a:p>
          <a:p>
            <a:pPr>
              <a:buFontTx/>
              <a:buAutoNum type="arabicParenR"/>
            </a:pPr>
            <a:r>
              <a:rPr lang="en-US" sz="2000" dirty="0"/>
              <a:t>Use the data in the table to calculate the marginal distribution (in percents)  of the row or column totals.</a:t>
            </a:r>
          </a:p>
          <a:p>
            <a:pPr>
              <a:buFontTx/>
              <a:buAutoNum type="arabicParenR"/>
            </a:pPr>
            <a:r>
              <a:rPr lang="en-US" sz="2000" dirty="0"/>
              <a:t>Make a graph to display the marginal distribution.</a:t>
            </a:r>
          </a:p>
          <a:p>
            <a:endParaRPr lang="en-US" sz="2000" dirty="0"/>
          </a:p>
        </p:txBody>
      </p:sp>
    </p:spTree>
    <p:extLst>
      <p:ext uri="{BB962C8B-B14F-4D97-AF65-F5344CB8AC3E}">
        <p14:creationId xmlns:p14="http://schemas.microsoft.com/office/powerpoint/2010/main" val="87435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269875" y="1347788"/>
          <a:ext cx="4360863" cy="2324104"/>
        </p:xfrm>
        <a:graphic>
          <a:graphicData uri="http://schemas.openxmlformats.org/drawingml/2006/table">
            <a:tbl>
              <a:tblPr/>
              <a:tblGrid>
                <a:gridCol w="2468563"/>
                <a:gridCol w="728662"/>
                <a:gridCol w="581025"/>
                <a:gridCol w="582613"/>
              </a:tblGrid>
              <a:tr h="29051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Young adults by gender and chance of getting rich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Female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Almost no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194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Some chance, but probably not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426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286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712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 50-50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696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720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1416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 good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663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758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1421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Almost certain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486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597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1083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2367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2459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4826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Vertical Title 1"/>
          <p:cNvSpPr>
            <a:spLocks noGrp="1"/>
          </p:cNvSpPr>
          <p:nvPr>
            <p:ph type="title" orient="vert"/>
          </p:nvPr>
        </p:nvSpPr>
        <p:spPr>
          <a:xfrm>
            <a:off x="8305800" y="990600"/>
            <a:ext cx="681037" cy="5172075"/>
          </a:xfrm>
        </p:spPr>
        <p:txBody>
          <a:bodyPr>
            <a:noAutofit/>
          </a:bodyPr>
          <a:lstStyle/>
          <a:p>
            <a:pPr eaLnBrk="1" hangingPunct="1"/>
            <a:r>
              <a:rPr lang="en-US" sz="2400" dirty="0" smtClean="0">
                <a:solidFill>
                  <a:srgbClr val="E81F30"/>
                </a:solidFill>
                <a:ea typeface="ＭＳ Ｐゴシック" pitchFamily="-111" charset="-128"/>
              </a:rPr>
              <a:t>Analyzing Categorical Data</a:t>
            </a:r>
          </a:p>
        </p:txBody>
      </p:sp>
      <p:sp>
        <p:nvSpPr>
          <p:cNvPr id="35887" name="Vertical Text Placeholder 2"/>
          <p:cNvSpPr>
            <a:spLocks noGrp="1"/>
          </p:cNvSpPr>
          <p:nvPr>
            <p:ph type="body" orient="vert" idx="1"/>
          </p:nvPr>
        </p:nvSpPr>
        <p:spPr>
          <a:xfrm rot="16200000">
            <a:off x="3348038" y="-2890837"/>
            <a:ext cx="1289050" cy="7375525"/>
          </a:xfrm>
        </p:spPr>
        <p:txBody>
          <a:bodyPr/>
          <a:lstStyle/>
          <a:p>
            <a:pPr eaLnBrk="1" hangingPunct="1"/>
            <a:r>
              <a:rPr lang="en-US" sz="3600" b="1" dirty="0" smtClean="0">
                <a:solidFill>
                  <a:srgbClr val="000000"/>
                </a:solidFill>
                <a:ea typeface="ＭＳ Ｐゴシック" pitchFamily="-111" charset="-128"/>
              </a:rPr>
              <a:t>Two-Way Tables and Marginal Distributions</a:t>
            </a:r>
            <a:endParaRPr lang="en-US" sz="3600" dirty="0" smtClean="0">
              <a:solidFill>
                <a:srgbClr val="000000"/>
              </a:solidFill>
              <a:ea typeface="ＭＳ Ｐゴシック" pitchFamily="-111" charset="-128"/>
            </a:endParaRPr>
          </a:p>
          <a:p>
            <a:pPr eaLnBrk="1" hangingPunct="1"/>
            <a:endParaRPr lang="en-US" dirty="0" smtClean="0">
              <a:solidFill>
                <a:srgbClr val="000000"/>
              </a:solidFill>
              <a:ea typeface="ＭＳ Ｐゴシック" pitchFamily="-111" charset="-128"/>
            </a:endParaRPr>
          </a:p>
        </p:txBody>
      </p:sp>
      <p:graphicFrame>
        <p:nvGraphicFramePr>
          <p:cNvPr id="5" name="Table 4"/>
          <p:cNvGraphicFramePr>
            <a:graphicFrameLocks noGrp="1"/>
          </p:cNvGraphicFramePr>
          <p:nvPr/>
        </p:nvGraphicFramePr>
        <p:xfrm>
          <a:off x="368300" y="3808413"/>
          <a:ext cx="2882900" cy="2922588"/>
        </p:xfrm>
        <a:graphic>
          <a:graphicData uri="http://schemas.openxmlformats.org/drawingml/2006/table">
            <a:tbl>
              <a:tblPr/>
              <a:tblGrid>
                <a:gridCol w="1501775"/>
                <a:gridCol w="1381125"/>
              </a:tblGrid>
              <a:tr h="331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Response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Percent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Almost no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194/4826 = </a:t>
                      </a:r>
                      <a:r>
                        <a:rPr kumimoji="0" lang="en-US" sz="1400" b="1" i="0" u="none" strike="noStrike" cap="none" normalizeH="0" baseline="0" smtClean="0">
                          <a:ln>
                            <a:noFill/>
                          </a:ln>
                          <a:solidFill>
                            <a:schemeClr val="tx1"/>
                          </a:solidFill>
                          <a:effectLst/>
                          <a:latin typeface="Arial" charset="0"/>
                          <a:ea typeface="ＭＳ Ｐゴシック" pitchFamily="-111" charset="-128"/>
                        </a:rPr>
                        <a:t>4.0%</a:t>
                      </a:r>
                      <a:endParaRPr kumimoji="0" lang="en-US" sz="1400" b="0" i="0" u="none" strike="noStrike" cap="none" normalizeH="0" baseline="0" smtClean="0">
                        <a:ln>
                          <a:noFill/>
                        </a:ln>
                        <a:solidFill>
                          <a:schemeClr val="tx1"/>
                        </a:solidFill>
                        <a:effectLst/>
                        <a:latin typeface="Arial" charset="0"/>
                        <a:ea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Some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712/4826 = </a:t>
                      </a:r>
                      <a:r>
                        <a:rPr kumimoji="0" lang="en-US" sz="1400" b="1" i="0" u="none" strike="noStrike" cap="none" normalizeH="0" baseline="0" smtClean="0">
                          <a:ln>
                            <a:noFill/>
                          </a:ln>
                          <a:solidFill>
                            <a:schemeClr val="tx1"/>
                          </a:solidFill>
                          <a:effectLst/>
                          <a:latin typeface="Arial" charset="0"/>
                          <a:ea typeface="ＭＳ Ｐゴシック" pitchFamily="-111" charset="-128"/>
                        </a:rPr>
                        <a:t>14.8%</a:t>
                      </a:r>
                      <a:endParaRPr kumimoji="0" lang="en-US" sz="1400" b="0" i="0" u="none" strike="noStrike" cap="none" normalizeH="0" baseline="0" smtClean="0">
                        <a:ln>
                          <a:noFill/>
                        </a:ln>
                        <a:solidFill>
                          <a:schemeClr val="tx1"/>
                        </a:solidFill>
                        <a:effectLst/>
                        <a:latin typeface="Arial" charset="0"/>
                        <a:ea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 50-50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1416/4826 = </a:t>
                      </a:r>
                      <a:r>
                        <a:rPr kumimoji="0" lang="en-US" sz="1400" b="1" i="0" u="none" strike="noStrike" cap="none" normalizeH="0" baseline="0" smtClean="0">
                          <a:ln>
                            <a:noFill/>
                          </a:ln>
                          <a:solidFill>
                            <a:schemeClr val="tx1"/>
                          </a:solidFill>
                          <a:effectLst/>
                          <a:latin typeface="Arial" charset="0"/>
                          <a:ea typeface="ＭＳ Ｐゴシック" pitchFamily="-111" charset="-128"/>
                        </a:rPr>
                        <a:t>29.3%</a:t>
                      </a:r>
                      <a:endParaRPr kumimoji="0" lang="en-US" sz="1400" b="0" i="0" u="none" strike="noStrike" cap="none" normalizeH="0" baseline="0" smtClean="0">
                        <a:ln>
                          <a:noFill/>
                        </a:ln>
                        <a:solidFill>
                          <a:schemeClr val="tx1"/>
                        </a:solidFill>
                        <a:effectLst/>
                        <a:latin typeface="Arial" charset="0"/>
                        <a:ea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 good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1421/4826 = </a:t>
                      </a:r>
                      <a:r>
                        <a:rPr kumimoji="0" lang="en-US" sz="1400" b="1" i="0" u="none" strike="noStrike" cap="none" normalizeH="0" baseline="0" smtClean="0">
                          <a:ln>
                            <a:noFill/>
                          </a:ln>
                          <a:solidFill>
                            <a:schemeClr val="tx1"/>
                          </a:solidFill>
                          <a:effectLst/>
                          <a:latin typeface="Arial" charset="0"/>
                          <a:ea typeface="ＭＳ Ｐゴシック" pitchFamily="-111" charset="-128"/>
                        </a:rPr>
                        <a:t>29.4%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Almost certain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1083/4826 = </a:t>
                      </a:r>
                      <a:r>
                        <a:rPr kumimoji="0" lang="en-US" sz="1400" b="1" i="0" u="none" strike="noStrike" cap="none" normalizeH="0" baseline="0" smtClean="0">
                          <a:ln>
                            <a:noFill/>
                          </a:ln>
                          <a:solidFill>
                            <a:schemeClr val="tx1"/>
                          </a:solidFill>
                          <a:effectLst/>
                          <a:latin typeface="Arial" charset="0"/>
                          <a:ea typeface="ＭＳ Ｐゴシック" pitchFamily="-111" charset="-128"/>
                        </a:rPr>
                        <a:t>22.4%</a:t>
                      </a:r>
                      <a:endParaRPr kumimoji="0" lang="en-US" sz="1400" b="0" i="0" u="none" strike="noStrike" cap="none" normalizeH="0" baseline="0" smtClean="0">
                        <a:ln>
                          <a:noFill/>
                        </a:ln>
                        <a:solidFill>
                          <a:schemeClr val="tx1"/>
                        </a:solidFill>
                        <a:effectLst/>
                        <a:latin typeface="Arial" charset="0"/>
                        <a:ea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912" name="TextBox 7"/>
          <p:cNvSpPr txBox="1">
            <a:spLocks noChangeArrowheads="1"/>
          </p:cNvSpPr>
          <p:nvPr/>
        </p:nvSpPr>
        <p:spPr bwMode="auto">
          <a:xfrm>
            <a:off x="4911725" y="1555750"/>
            <a:ext cx="3084513" cy="1323975"/>
          </a:xfrm>
          <a:prstGeom prst="rect">
            <a:avLst/>
          </a:prstGeom>
          <a:noFill/>
          <a:ln w="9525">
            <a:noFill/>
            <a:miter lim="800000"/>
            <a:headEnd/>
            <a:tailEnd/>
          </a:ln>
        </p:spPr>
        <p:txBody>
          <a:bodyPr>
            <a:spAutoFit/>
          </a:bodyPr>
          <a:lstStyle/>
          <a:p>
            <a:r>
              <a:rPr lang="en-US" sz="2000">
                <a:latin typeface="Rockwell" pitchFamily="-111" charset="0"/>
              </a:rPr>
              <a:t>Examine the </a:t>
            </a:r>
            <a:r>
              <a:rPr lang="en-US" sz="2000" b="1">
                <a:latin typeface="Rockwell" pitchFamily="-111" charset="0"/>
              </a:rPr>
              <a:t>marginal distribution </a:t>
            </a:r>
            <a:r>
              <a:rPr lang="en-US" sz="2000">
                <a:latin typeface="Rockwell" pitchFamily="-111" charset="0"/>
              </a:rPr>
              <a:t>of chance of getting rich.</a:t>
            </a:r>
          </a:p>
          <a:p>
            <a:endParaRPr lang="en-US" sz="2000">
              <a:latin typeface="Rockwell" pitchFamily="-111" charset="0"/>
            </a:endParaRPr>
          </a:p>
        </p:txBody>
      </p:sp>
      <p:graphicFrame>
        <p:nvGraphicFramePr>
          <p:cNvPr id="11" name="Chart 10"/>
          <p:cNvGraphicFramePr>
            <a:graphicFrameLocks/>
          </p:cNvGraphicFramePr>
          <p:nvPr/>
        </p:nvGraphicFramePr>
        <p:xfrm>
          <a:off x="3760788" y="3808413"/>
          <a:ext cx="4457700" cy="2927350"/>
        </p:xfrm>
        <a:graphic>
          <a:graphicData uri="http://schemas.openxmlformats.org/drawingml/2006/chart">
            <c:chart xmlns:c="http://schemas.openxmlformats.org/drawingml/2006/chart" xmlns:r="http://schemas.openxmlformats.org/officeDocument/2006/relationships" r:id="rId3"/>
          </a:graphicData>
        </a:graphic>
      </p:graphicFrame>
      <p:sp>
        <p:nvSpPr>
          <p:cNvPr id="12" name="Curved Down Arrow 11"/>
          <p:cNvSpPr/>
          <p:nvPr/>
        </p:nvSpPr>
        <p:spPr>
          <a:xfrm rot="18715359" flipH="1">
            <a:off x="1138273" y="2065066"/>
            <a:ext cx="3529763" cy="827926"/>
          </a:xfrm>
          <a:prstGeom prst="curvedDownArrow">
            <a:avLst>
              <a:gd name="adj1" fmla="val 25000"/>
              <a:gd name="adj2" fmla="val 50000"/>
              <a:gd name="adj3" fmla="val 28504"/>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3" name="Curved Down Arrow 12"/>
          <p:cNvSpPr/>
          <p:nvPr/>
        </p:nvSpPr>
        <p:spPr>
          <a:xfrm rot="10800000" flipH="1">
            <a:off x="2832267" y="6126163"/>
            <a:ext cx="1201253" cy="482486"/>
          </a:xfrm>
          <a:prstGeom prst="curvedDownArrow">
            <a:avLst>
              <a:gd name="adj1" fmla="val 25000"/>
              <a:gd name="adj2" fmla="val 50000"/>
              <a:gd name="adj3" fmla="val 28504"/>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1686084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6238" y="954088"/>
            <a:ext cx="681037" cy="5172075"/>
          </a:xfrm>
        </p:spPr>
        <p:txBody>
          <a:bodyPr>
            <a:noAutofit/>
          </a:bodyPr>
          <a:lstStyle/>
          <a:p>
            <a:pPr eaLnBrk="1" hangingPunct="1"/>
            <a:r>
              <a:rPr lang="en-US" sz="2400" smtClean="0">
                <a:solidFill>
                  <a:srgbClr val="E81F30"/>
                </a:solidFill>
                <a:ea typeface="ＭＳ Ｐゴシック" pitchFamily="-111" charset="-128"/>
              </a:rPr>
              <a:t>Analyzing Categorical Data</a:t>
            </a:r>
          </a:p>
        </p:txBody>
      </p:sp>
      <p:sp>
        <p:nvSpPr>
          <p:cNvPr id="37891" name="Vertical Text Placeholder 2"/>
          <p:cNvSpPr>
            <a:spLocks noGrp="1"/>
          </p:cNvSpPr>
          <p:nvPr>
            <p:ph type="body" orient="vert" idx="1"/>
          </p:nvPr>
        </p:nvSpPr>
        <p:spPr>
          <a:xfrm rot="16200000">
            <a:off x="3475832" y="-2264569"/>
            <a:ext cx="1665288" cy="7375525"/>
          </a:xfrm>
        </p:spPr>
        <p:txBody>
          <a:bodyPr>
            <a:normAutofit fontScale="85000" lnSpcReduction="20000"/>
          </a:bodyPr>
          <a:lstStyle/>
          <a:p>
            <a:pPr eaLnBrk="1" hangingPunct="1"/>
            <a:r>
              <a:rPr lang="en-US" sz="3500" b="1" dirty="0" smtClean="0">
                <a:solidFill>
                  <a:srgbClr val="000000"/>
                </a:solidFill>
                <a:ea typeface="ＭＳ Ｐゴシック" pitchFamily="-111" charset="-128"/>
              </a:rPr>
              <a:t>Relationships Between Categorical Variables</a:t>
            </a:r>
            <a:endParaRPr lang="en-US" sz="3500" dirty="0" smtClean="0">
              <a:solidFill>
                <a:srgbClr val="000000"/>
              </a:solidFill>
              <a:ea typeface="ＭＳ Ｐゴシック" pitchFamily="-111" charset="-128"/>
            </a:endParaRPr>
          </a:p>
          <a:p>
            <a:pPr eaLnBrk="1" hangingPunct="1"/>
            <a:r>
              <a:rPr lang="en-US" dirty="0" smtClean="0">
                <a:solidFill>
                  <a:srgbClr val="000000"/>
                </a:solidFill>
                <a:ea typeface="ＭＳ Ｐゴシック" pitchFamily="-111" charset="-128"/>
              </a:rPr>
              <a:t>Marginal distributions tell us nothing about the relationship between two variables.</a:t>
            </a:r>
          </a:p>
        </p:txBody>
      </p:sp>
      <p:sp>
        <p:nvSpPr>
          <p:cNvPr id="9" name="TextBox 8"/>
          <p:cNvSpPr txBox="1"/>
          <p:nvPr/>
        </p:nvSpPr>
        <p:spPr>
          <a:xfrm>
            <a:off x="1431131" y="2160588"/>
            <a:ext cx="5549900" cy="20304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n-US" sz="2000" b="1" u="sng" dirty="0">
                <a:solidFill>
                  <a:srgbClr val="E81F30"/>
                </a:solidFill>
                <a:ea typeface="ＭＳ Ｐゴシック" pitchFamily="-111" charset="-128"/>
              </a:rPr>
              <a:t>Definition:</a:t>
            </a:r>
          </a:p>
          <a:p>
            <a:endParaRPr lang="en-US" sz="600" b="1" u="sng" dirty="0">
              <a:solidFill>
                <a:srgbClr val="E81F30"/>
              </a:solidFill>
              <a:ea typeface="ＭＳ Ｐゴシック" pitchFamily="-111" charset="-128"/>
            </a:endParaRPr>
          </a:p>
          <a:p>
            <a:r>
              <a:rPr lang="en-US" sz="2000" dirty="0">
                <a:solidFill>
                  <a:schemeClr val="tx1"/>
                </a:solidFill>
                <a:ea typeface="ＭＳ Ｐゴシック" pitchFamily="-111" charset="-128"/>
              </a:rPr>
              <a:t>A </a:t>
            </a:r>
            <a:r>
              <a:rPr lang="en-US" sz="2000" b="1" dirty="0">
                <a:solidFill>
                  <a:schemeClr val="tx1"/>
                </a:solidFill>
                <a:ea typeface="ＭＳ Ｐゴシック" pitchFamily="-111" charset="-128"/>
              </a:rPr>
              <a:t>Conditional Distribution </a:t>
            </a:r>
            <a:r>
              <a:rPr lang="en-US" sz="2000" dirty="0">
                <a:solidFill>
                  <a:schemeClr val="tx1"/>
                </a:solidFill>
                <a:ea typeface="ＭＳ Ｐゴシック" pitchFamily="-111" charset="-128"/>
              </a:rPr>
              <a:t>of a variable describes the values of that variable among individuals who have a specific value of another variable.</a:t>
            </a:r>
          </a:p>
          <a:p>
            <a:endParaRPr lang="en-US" sz="2000" b="1" dirty="0">
              <a:solidFill>
                <a:schemeClr val="tx1"/>
              </a:solidFill>
              <a:ea typeface="ＭＳ Ｐゴシック" pitchFamily="-111" charset="-128"/>
            </a:endParaRPr>
          </a:p>
        </p:txBody>
      </p:sp>
      <p:sp>
        <p:nvSpPr>
          <p:cNvPr id="6" name="TextBox 5"/>
          <p:cNvSpPr txBox="1"/>
          <p:nvPr/>
        </p:nvSpPr>
        <p:spPr>
          <a:xfrm>
            <a:off x="620713" y="3830638"/>
            <a:ext cx="7170737" cy="2862262"/>
          </a:xfrm>
          <a:prstGeom prst="rect">
            <a:avLst/>
          </a:prstGeom>
          <a:noFill/>
        </p:spPr>
        <p:txBody>
          <a:bodyPr>
            <a:spAutoFit/>
          </a:bodyPr>
          <a:lstStyle/>
          <a:p>
            <a:endParaRPr lang="en-US" sz="2000"/>
          </a:p>
          <a:p>
            <a:r>
              <a:rPr lang="en-US" sz="2000" b="1"/>
              <a:t>To examine or compare conditional distributions,</a:t>
            </a:r>
          </a:p>
          <a:p>
            <a:pPr>
              <a:buFontTx/>
              <a:buAutoNum type="arabicParenR"/>
            </a:pPr>
            <a:r>
              <a:rPr lang="en-US" sz="2000"/>
              <a:t>Select the row(s) or column(s) of interest.</a:t>
            </a:r>
          </a:p>
          <a:p>
            <a:pPr>
              <a:buFontTx/>
              <a:buAutoNum type="arabicParenR"/>
            </a:pPr>
            <a:r>
              <a:rPr lang="en-US" sz="2000"/>
              <a:t>Use the data in the table to calculate the conditional distribution (in percents)  of the row(s) or column(s).</a:t>
            </a:r>
          </a:p>
          <a:p>
            <a:pPr>
              <a:buFontTx/>
              <a:buAutoNum type="arabicParenR"/>
            </a:pPr>
            <a:r>
              <a:rPr lang="en-US" sz="2000"/>
              <a:t>Make a graph to display the conditional distribution.</a:t>
            </a:r>
          </a:p>
          <a:p>
            <a:pPr marL="914400" lvl="1" indent="-457200">
              <a:buFont typeface="Arial" charset="0"/>
              <a:buChar char="•"/>
            </a:pPr>
            <a:r>
              <a:rPr lang="en-US" sz="2000"/>
              <a:t>Use a </a:t>
            </a:r>
            <a:r>
              <a:rPr lang="en-US" sz="2000" b="1"/>
              <a:t>side-by-side bar graph </a:t>
            </a:r>
            <a:r>
              <a:rPr lang="en-US" sz="2000"/>
              <a:t>or </a:t>
            </a:r>
            <a:r>
              <a:rPr lang="en-US" sz="2000" b="1"/>
              <a:t>segmented bar graph</a:t>
            </a:r>
            <a:r>
              <a:rPr lang="en-US" sz="2000"/>
              <a:t> to compare distributions.</a:t>
            </a:r>
          </a:p>
          <a:p>
            <a:endParaRPr lang="en-US" sz="2000"/>
          </a:p>
        </p:txBody>
      </p:sp>
    </p:spTree>
    <p:extLst>
      <p:ext uri="{BB962C8B-B14F-4D97-AF65-F5344CB8AC3E}">
        <p14:creationId xmlns:p14="http://schemas.microsoft.com/office/powerpoint/2010/main" val="1544408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nvGraphicFramePr>
        <p:xfrm>
          <a:off x="269875" y="1257300"/>
          <a:ext cx="4360863" cy="2324104"/>
        </p:xfrm>
        <a:graphic>
          <a:graphicData uri="http://schemas.openxmlformats.org/drawingml/2006/table">
            <a:tbl>
              <a:tblPr/>
              <a:tblGrid>
                <a:gridCol w="2468563"/>
                <a:gridCol w="728662"/>
                <a:gridCol w="581025"/>
                <a:gridCol w="582613"/>
              </a:tblGrid>
              <a:tr h="29051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Young adults by gender and chance of getting rich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Female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Almost no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194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Some chance, but probably not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426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286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712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 50-50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696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720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1416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 good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663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758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1421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Almost certain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486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597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1083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2367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2459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4826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Vertical Title 1"/>
          <p:cNvSpPr>
            <a:spLocks noGrp="1"/>
          </p:cNvSpPr>
          <p:nvPr>
            <p:ph type="title" orient="vert"/>
          </p:nvPr>
        </p:nvSpPr>
        <p:spPr>
          <a:xfrm>
            <a:off x="8462963" y="990600"/>
            <a:ext cx="681037" cy="5172075"/>
          </a:xfrm>
        </p:spPr>
        <p:txBody>
          <a:bodyPr>
            <a:noAutofit/>
          </a:bodyPr>
          <a:lstStyle/>
          <a:p>
            <a:pPr eaLnBrk="1" hangingPunct="1"/>
            <a:r>
              <a:rPr lang="en-US" sz="2400" dirty="0" smtClean="0">
                <a:solidFill>
                  <a:srgbClr val="E81F30"/>
                </a:solidFill>
                <a:ea typeface="ＭＳ Ｐゴシック" pitchFamily="-111" charset="-128"/>
              </a:rPr>
              <a:t>Analyzing Categorical Data</a:t>
            </a:r>
          </a:p>
        </p:txBody>
      </p:sp>
      <p:sp>
        <p:nvSpPr>
          <p:cNvPr id="39983" name="Vertical Text Placeholder 2"/>
          <p:cNvSpPr>
            <a:spLocks noGrp="1"/>
          </p:cNvSpPr>
          <p:nvPr>
            <p:ph type="body" orient="vert" idx="1"/>
          </p:nvPr>
        </p:nvSpPr>
        <p:spPr>
          <a:xfrm rot="16200000">
            <a:off x="3348037" y="-3043237"/>
            <a:ext cx="1289050" cy="7375525"/>
          </a:xfrm>
        </p:spPr>
        <p:txBody>
          <a:bodyPr/>
          <a:lstStyle/>
          <a:p>
            <a:pPr eaLnBrk="1" hangingPunct="1"/>
            <a:r>
              <a:rPr lang="en-US" sz="2400" b="1" dirty="0" smtClean="0">
                <a:solidFill>
                  <a:srgbClr val="000000"/>
                </a:solidFill>
                <a:ea typeface="ＭＳ Ｐゴシック" pitchFamily="-111" charset="-128"/>
              </a:rPr>
              <a:t>Two-Way Tables and Conditional Distributions</a:t>
            </a:r>
            <a:endParaRPr lang="en-US" sz="2400" dirty="0" smtClean="0">
              <a:solidFill>
                <a:srgbClr val="000000"/>
              </a:solidFill>
              <a:ea typeface="ＭＳ Ｐゴシック" pitchFamily="-111" charset="-128"/>
            </a:endParaRPr>
          </a:p>
          <a:p>
            <a:pPr eaLnBrk="1" hangingPunct="1"/>
            <a:endParaRPr lang="en-US" dirty="0" smtClean="0">
              <a:solidFill>
                <a:srgbClr val="000000"/>
              </a:solidFill>
              <a:ea typeface="ＭＳ Ｐゴシック" pitchFamily="-111" charset="-128"/>
            </a:endParaRPr>
          </a:p>
        </p:txBody>
      </p:sp>
      <p:graphicFrame>
        <p:nvGraphicFramePr>
          <p:cNvPr id="5" name="Table 4"/>
          <p:cNvGraphicFramePr>
            <a:graphicFrameLocks noGrp="1"/>
          </p:cNvGraphicFramePr>
          <p:nvPr/>
        </p:nvGraphicFramePr>
        <p:xfrm>
          <a:off x="174625" y="3716338"/>
          <a:ext cx="2516188" cy="2933700"/>
        </p:xfrm>
        <a:graphic>
          <a:graphicData uri="http://schemas.openxmlformats.org/drawingml/2006/table">
            <a:tbl>
              <a:tblPr/>
              <a:tblGrid>
                <a:gridCol w="1420813"/>
                <a:gridCol w="1095375"/>
              </a:tblGrid>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Response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Almost no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98/2459 = </a:t>
                      </a:r>
                      <a:r>
                        <a:rPr kumimoji="0" lang="en-US" sz="1400" b="1" i="0" u="none" strike="noStrike" cap="none" normalizeH="0" baseline="0" smtClean="0">
                          <a:ln>
                            <a:noFill/>
                          </a:ln>
                          <a:solidFill>
                            <a:schemeClr val="tx1"/>
                          </a:solidFill>
                          <a:effectLst/>
                          <a:latin typeface="Arial" charset="0"/>
                          <a:ea typeface="ＭＳ Ｐゴシック" pitchFamily="-111" charset="-128"/>
                        </a:rPr>
                        <a:t>4.0%</a:t>
                      </a:r>
                      <a:r>
                        <a:rPr kumimoji="0" lang="en-US" sz="1400" b="0" i="0" u="none" strike="noStrike" cap="none" normalizeH="0" baseline="0" smtClean="0">
                          <a:ln>
                            <a:noFill/>
                          </a:ln>
                          <a:solidFill>
                            <a:schemeClr val="tx1"/>
                          </a:solidFill>
                          <a:effectLst/>
                          <a:latin typeface="Arial" charset="0"/>
                          <a:ea typeface="ＭＳ Ｐゴシック" pitchFamily="-111"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Some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286/2459 = </a:t>
                      </a:r>
                      <a:r>
                        <a:rPr kumimoji="0" lang="en-US" sz="1400" b="1" i="0" u="none" strike="noStrike" cap="none" normalizeH="0" baseline="0" smtClean="0">
                          <a:ln>
                            <a:noFill/>
                          </a:ln>
                          <a:solidFill>
                            <a:schemeClr val="tx1"/>
                          </a:solidFill>
                          <a:effectLst/>
                          <a:latin typeface="Arial" charset="0"/>
                          <a:ea typeface="ＭＳ Ｐゴシック" pitchFamily="-111" charset="-128"/>
                        </a:rPr>
                        <a:t>11.6%</a:t>
                      </a:r>
                      <a:endParaRPr kumimoji="0" lang="en-US" sz="1400" b="0" i="0" u="none" strike="noStrike" cap="none" normalizeH="0" baseline="0" smtClean="0">
                        <a:ln>
                          <a:noFill/>
                        </a:ln>
                        <a:solidFill>
                          <a:schemeClr val="tx1"/>
                        </a:solidFill>
                        <a:effectLst/>
                        <a:latin typeface="Arial" charset="0"/>
                        <a:ea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 50-50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720/2459 = </a:t>
                      </a:r>
                      <a:r>
                        <a:rPr kumimoji="0" lang="en-US" sz="1400" b="1" i="0" u="none" strike="noStrike" cap="none" normalizeH="0" baseline="0" smtClean="0">
                          <a:ln>
                            <a:noFill/>
                          </a:ln>
                          <a:solidFill>
                            <a:schemeClr val="tx1"/>
                          </a:solidFill>
                          <a:effectLst/>
                          <a:latin typeface="Arial" charset="0"/>
                          <a:ea typeface="ＭＳ Ｐゴシック" pitchFamily="-111" charset="-128"/>
                        </a:rPr>
                        <a:t>29.3%</a:t>
                      </a:r>
                      <a:endParaRPr kumimoji="0" lang="en-US" sz="1400" b="0" i="0" u="none" strike="noStrike" cap="none" normalizeH="0" baseline="0" smtClean="0">
                        <a:ln>
                          <a:noFill/>
                        </a:ln>
                        <a:solidFill>
                          <a:schemeClr val="tx1"/>
                        </a:solidFill>
                        <a:effectLst/>
                        <a:latin typeface="Arial" charset="0"/>
                        <a:ea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 good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758/2459 = </a:t>
                      </a:r>
                      <a:r>
                        <a:rPr kumimoji="0" lang="en-US" sz="1400" b="1" i="0" u="none" strike="noStrike" cap="none" normalizeH="0" baseline="0" smtClean="0">
                          <a:ln>
                            <a:noFill/>
                          </a:ln>
                          <a:solidFill>
                            <a:schemeClr val="tx1"/>
                          </a:solidFill>
                          <a:effectLst/>
                          <a:latin typeface="Arial" charset="0"/>
                          <a:ea typeface="ＭＳ Ｐゴシック" pitchFamily="-111" charset="-128"/>
                        </a:rPr>
                        <a:t>30.8%</a:t>
                      </a:r>
                      <a:endParaRPr kumimoji="0" lang="en-US" sz="1400" b="0" i="0" u="none" strike="noStrike" cap="none" normalizeH="0" baseline="0" smtClean="0">
                        <a:ln>
                          <a:noFill/>
                        </a:ln>
                        <a:solidFill>
                          <a:schemeClr val="tx1"/>
                        </a:solidFill>
                        <a:effectLst/>
                        <a:latin typeface="Arial" charset="0"/>
                        <a:ea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Almost certain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597/2459 = </a:t>
                      </a:r>
                      <a:r>
                        <a:rPr kumimoji="0" lang="en-US" sz="1400" b="1" i="0" u="none" strike="noStrike" cap="none" normalizeH="0" baseline="0" smtClean="0">
                          <a:ln>
                            <a:noFill/>
                          </a:ln>
                          <a:solidFill>
                            <a:schemeClr val="tx1"/>
                          </a:solidFill>
                          <a:effectLst/>
                          <a:latin typeface="Arial" charset="0"/>
                          <a:ea typeface="ＭＳ Ｐゴシック" pitchFamily="-111" charset="-128"/>
                        </a:rPr>
                        <a:t>24.3%</a:t>
                      </a:r>
                      <a:endParaRPr kumimoji="0" lang="en-US" sz="1400" b="0" i="0" u="none" strike="noStrike" cap="none" normalizeH="0" baseline="0" smtClean="0">
                        <a:ln>
                          <a:noFill/>
                        </a:ln>
                        <a:solidFill>
                          <a:schemeClr val="tx1"/>
                        </a:solidFill>
                        <a:effectLst/>
                        <a:latin typeface="Arial" charset="0"/>
                        <a:ea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008" name="TextBox 7"/>
          <p:cNvSpPr txBox="1">
            <a:spLocks noChangeArrowheads="1"/>
          </p:cNvSpPr>
          <p:nvPr/>
        </p:nvSpPr>
        <p:spPr bwMode="auto">
          <a:xfrm>
            <a:off x="4770438" y="1347788"/>
            <a:ext cx="3225800" cy="2032000"/>
          </a:xfrm>
          <a:prstGeom prst="rect">
            <a:avLst/>
          </a:prstGeom>
          <a:noFill/>
          <a:ln w="9525">
            <a:noFill/>
            <a:miter lim="800000"/>
            <a:headEnd/>
            <a:tailEnd/>
          </a:ln>
        </p:spPr>
        <p:txBody>
          <a:bodyPr>
            <a:spAutoFit/>
          </a:bodyPr>
          <a:lstStyle/>
          <a:p>
            <a:r>
              <a:rPr lang="en-US">
                <a:latin typeface="Rockwell" pitchFamily="-111" charset="0"/>
              </a:rPr>
              <a:t>Calculate the conditional distribution of opinion among males.</a:t>
            </a:r>
          </a:p>
          <a:p>
            <a:r>
              <a:rPr lang="en-US">
                <a:latin typeface="Rockwell" pitchFamily="-111" charset="0"/>
              </a:rPr>
              <a:t>Examine the relationship between gender and opinion.</a:t>
            </a:r>
          </a:p>
          <a:p>
            <a:endParaRPr lang="en-US">
              <a:latin typeface="Rockwell" pitchFamily="-111" charset="0"/>
            </a:endParaRPr>
          </a:p>
        </p:txBody>
      </p:sp>
      <p:graphicFrame>
        <p:nvGraphicFramePr>
          <p:cNvPr id="11" name="Chart 10"/>
          <p:cNvGraphicFramePr>
            <a:graphicFrameLocks/>
          </p:cNvGraphicFramePr>
          <p:nvPr/>
        </p:nvGraphicFramePr>
        <p:xfrm>
          <a:off x="3948113" y="3706813"/>
          <a:ext cx="4310062" cy="3003550"/>
        </p:xfrm>
        <a:graphic>
          <a:graphicData uri="http://schemas.openxmlformats.org/drawingml/2006/chart">
            <c:chart xmlns:c="http://schemas.openxmlformats.org/drawingml/2006/chart" xmlns:r="http://schemas.openxmlformats.org/officeDocument/2006/relationships" r:id="rId3"/>
          </a:graphicData>
        </a:graphic>
      </p:graphicFrame>
      <p:sp>
        <p:nvSpPr>
          <p:cNvPr id="12" name="Curved Down Arrow 11"/>
          <p:cNvSpPr/>
          <p:nvPr/>
        </p:nvSpPr>
        <p:spPr>
          <a:xfrm rot="18246188" flipH="1">
            <a:off x="632498" y="1841746"/>
            <a:ext cx="3277652" cy="1105966"/>
          </a:xfrm>
          <a:prstGeom prst="curvedDownArrow">
            <a:avLst>
              <a:gd name="adj1" fmla="val 25000"/>
              <a:gd name="adj2" fmla="val 50000"/>
              <a:gd name="adj3" fmla="val 28504"/>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aphicFrame>
        <p:nvGraphicFramePr>
          <p:cNvPr id="16" name="Table 15"/>
          <p:cNvGraphicFramePr>
            <a:graphicFrameLocks noGrp="1"/>
          </p:cNvGraphicFramePr>
          <p:nvPr/>
        </p:nvGraphicFramePr>
        <p:xfrm>
          <a:off x="2690813" y="3716338"/>
          <a:ext cx="1130300" cy="2938780"/>
        </p:xfrm>
        <a:graphic>
          <a:graphicData uri="http://schemas.openxmlformats.org/drawingml/2006/table">
            <a:tbl>
              <a:tblPr/>
              <a:tblGrid>
                <a:gridCol w="1130300"/>
              </a:tblGrid>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Female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96/2367 = </a:t>
                      </a:r>
                      <a:r>
                        <a:rPr kumimoji="0" lang="en-US" sz="1400" b="1" i="0" u="none" strike="noStrike" cap="none" normalizeH="0" baseline="0" smtClean="0">
                          <a:ln>
                            <a:noFill/>
                          </a:ln>
                          <a:solidFill>
                            <a:schemeClr val="tx1"/>
                          </a:solidFill>
                          <a:effectLst/>
                          <a:latin typeface="Arial" charset="0"/>
                          <a:ea typeface="ＭＳ Ｐゴシック" pitchFamily="-111" charset="-128"/>
                        </a:rPr>
                        <a:t>4.1%</a:t>
                      </a:r>
                      <a:endParaRPr kumimoji="0" lang="en-US" sz="1400" b="0" i="0" u="none" strike="noStrike" cap="none" normalizeH="0" baseline="0" smtClean="0">
                        <a:ln>
                          <a:noFill/>
                        </a:ln>
                        <a:solidFill>
                          <a:schemeClr val="tx1"/>
                        </a:solidFill>
                        <a:effectLst/>
                        <a:latin typeface="Arial" charset="0"/>
                        <a:ea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426/2367 = </a:t>
                      </a:r>
                      <a:r>
                        <a:rPr kumimoji="0" lang="en-US" sz="1400" b="1" i="0" u="none" strike="noStrike" cap="none" normalizeH="0" baseline="0" smtClean="0">
                          <a:ln>
                            <a:noFill/>
                          </a:ln>
                          <a:solidFill>
                            <a:schemeClr val="tx1"/>
                          </a:solidFill>
                          <a:effectLst/>
                          <a:latin typeface="Arial" charset="0"/>
                          <a:ea typeface="ＭＳ Ｐゴシック" pitchFamily="-111" charset="-128"/>
                        </a:rPr>
                        <a:t>18.0%</a:t>
                      </a:r>
                      <a:endParaRPr kumimoji="0" lang="en-US" sz="1400" b="0" i="0" u="none" strike="noStrike" cap="none" normalizeH="0" baseline="0" smtClean="0">
                        <a:ln>
                          <a:noFill/>
                        </a:ln>
                        <a:solidFill>
                          <a:schemeClr val="tx1"/>
                        </a:solidFill>
                        <a:effectLst/>
                        <a:latin typeface="Arial" charset="0"/>
                        <a:ea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696/2367 = </a:t>
                      </a:r>
                      <a:r>
                        <a:rPr kumimoji="0" lang="en-US" sz="1400" b="1" i="0" u="none" strike="noStrike" cap="none" normalizeH="0" baseline="0" smtClean="0">
                          <a:ln>
                            <a:noFill/>
                          </a:ln>
                          <a:solidFill>
                            <a:schemeClr val="tx1"/>
                          </a:solidFill>
                          <a:effectLst/>
                          <a:latin typeface="Arial" charset="0"/>
                          <a:ea typeface="ＭＳ Ｐゴシック" pitchFamily="-111" charset="-128"/>
                        </a:rPr>
                        <a:t>29.4%</a:t>
                      </a:r>
                      <a:endParaRPr kumimoji="0" lang="en-US" sz="1400" b="0" i="0" u="none" strike="noStrike" cap="none" normalizeH="0" baseline="0" smtClean="0">
                        <a:ln>
                          <a:noFill/>
                        </a:ln>
                        <a:solidFill>
                          <a:schemeClr val="tx1"/>
                        </a:solidFill>
                        <a:effectLst/>
                        <a:latin typeface="Arial" charset="0"/>
                        <a:ea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663/2367 = </a:t>
                      </a:r>
                      <a:r>
                        <a:rPr kumimoji="0" lang="en-US" sz="1400" b="1" i="0" u="none" strike="noStrike" cap="none" normalizeH="0" baseline="0" smtClean="0">
                          <a:ln>
                            <a:noFill/>
                          </a:ln>
                          <a:solidFill>
                            <a:schemeClr val="tx1"/>
                          </a:solidFill>
                          <a:effectLst/>
                          <a:latin typeface="Arial" charset="0"/>
                          <a:ea typeface="ＭＳ Ｐゴシック" pitchFamily="-111" charset="-128"/>
                        </a:rPr>
                        <a:t>28.0%</a:t>
                      </a:r>
                      <a:endParaRPr kumimoji="0" lang="en-US" sz="1400" b="0" i="0" u="none" strike="noStrike" cap="none" normalizeH="0" baseline="0" smtClean="0">
                        <a:ln>
                          <a:noFill/>
                        </a:ln>
                        <a:solidFill>
                          <a:schemeClr val="tx1"/>
                        </a:solidFill>
                        <a:effectLst/>
                        <a:latin typeface="Arial" charset="0"/>
                        <a:ea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486/2367 = </a:t>
                      </a:r>
                      <a:r>
                        <a:rPr kumimoji="0" lang="en-US" sz="1400" b="1" i="0" u="none" strike="noStrike" cap="none" normalizeH="0" baseline="0" smtClean="0">
                          <a:ln>
                            <a:noFill/>
                          </a:ln>
                          <a:solidFill>
                            <a:schemeClr val="tx1"/>
                          </a:solidFill>
                          <a:effectLst/>
                          <a:latin typeface="Arial" charset="0"/>
                          <a:ea typeface="ＭＳ Ｐゴシック" pitchFamily="-111" charset="-128"/>
                        </a:rPr>
                        <a:t>20.5%</a:t>
                      </a:r>
                      <a:endParaRPr kumimoji="0" lang="en-US" sz="1400" b="0" i="0" u="none" strike="noStrike" cap="none" normalizeH="0" baseline="0" smtClean="0">
                        <a:ln>
                          <a:noFill/>
                        </a:ln>
                        <a:solidFill>
                          <a:schemeClr val="tx1"/>
                        </a:solidFill>
                        <a:effectLst/>
                        <a:latin typeface="Arial" charset="0"/>
                        <a:ea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 name="Chart 16"/>
          <p:cNvGraphicFramePr>
            <a:graphicFrameLocks/>
          </p:cNvGraphicFramePr>
          <p:nvPr/>
        </p:nvGraphicFramePr>
        <p:xfrm>
          <a:off x="3946525" y="3721100"/>
          <a:ext cx="4333875" cy="30035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nvGraphicFramePr>
        <p:xfrm>
          <a:off x="3911600" y="3706813"/>
          <a:ext cx="4359275" cy="3003550"/>
        </p:xfrm>
        <a:graphic>
          <a:graphicData uri="http://schemas.openxmlformats.org/drawingml/2006/chart">
            <c:chart xmlns:c="http://schemas.openxmlformats.org/drawingml/2006/chart" xmlns:r="http://schemas.openxmlformats.org/officeDocument/2006/relationships" r:id="rId5"/>
          </a:graphicData>
        </a:graphic>
      </p:graphicFrame>
      <p:sp>
        <p:nvSpPr>
          <p:cNvPr id="13" name="Curved Down Arrow 12"/>
          <p:cNvSpPr/>
          <p:nvPr/>
        </p:nvSpPr>
        <p:spPr>
          <a:xfrm rot="10800000" flipH="1">
            <a:off x="2630072" y="6316607"/>
            <a:ext cx="1792937" cy="482486"/>
          </a:xfrm>
          <a:prstGeom prst="curvedDownArrow">
            <a:avLst>
              <a:gd name="adj1" fmla="val 25000"/>
              <a:gd name="adj2" fmla="val 50000"/>
              <a:gd name="adj3" fmla="val 28504"/>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983195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7" grpId="0">
        <p:bldAsOne/>
      </p:bldGraphic>
      <p:bldGraphic spid="1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pPr eaLnBrk="1" hangingPunct="1"/>
            <a:r>
              <a:rPr lang="en-US" dirty="0" smtClean="0"/>
              <a:t>Similar </a:t>
            </a:r>
            <a:r>
              <a:rPr lang="en-US" dirty="0" smtClean="0"/>
              <a:t>Sounding Questions</a:t>
            </a:r>
            <a:endParaRPr lang="en-US" dirty="0" smtClean="0"/>
          </a:p>
        </p:txBody>
      </p:sp>
      <p:sp>
        <p:nvSpPr>
          <p:cNvPr id="6147" name="Rectangle 3"/>
          <p:cNvSpPr>
            <a:spLocks noGrp="1" noChangeArrowheads="1"/>
          </p:cNvSpPr>
          <p:nvPr>
            <p:ph type="body" idx="1"/>
          </p:nvPr>
        </p:nvSpPr>
        <p:spPr>
          <a:xfrm>
            <a:off x="334108" y="995607"/>
            <a:ext cx="8183880" cy="4727448"/>
          </a:xfrm>
        </p:spPr>
        <p:txBody>
          <a:bodyPr>
            <a:normAutofit/>
          </a:bodyPr>
          <a:lstStyle/>
          <a:p>
            <a:pPr eaLnBrk="1" hangingPunct="1">
              <a:lnSpc>
                <a:spcPct val="90000"/>
              </a:lnSpc>
            </a:pPr>
            <a:r>
              <a:rPr lang="en-US" sz="3200" dirty="0" smtClean="0"/>
              <a:t>Percentage of those who were both in first class and survived. </a:t>
            </a:r>
          </a:p>
          <a:p>
            <a:pPr eaLnBrk="1" hangingPunct="1">
              <a:lnSpc>
                <a:spcPct val="90000"/>
              </a:lnSpc>
            </a:pPr>
            <a:r>
              <a:rPr lang="en-US" sz="3200" dirty="0" smtClean="0"/>
              <a:t>The percentage of those who survived among those who were in first class.</a:t>
            </a:r>
          </a:p>
          <a:p>
            <a:pPr eaLnBrk="1" hangingPunct="1">
              <a:lnSpc>
                <a:spcPct val="90000"/>
              </a:lnSpc>
            </a:pPr>
            <a:r>
              <a:rPr lang="en-US" sz="3200" dirty="0" smtClean="0"/>
              <a:t>The percentage of those who were in first class among those who survived.</a:t>
            </a:r>
          </a:p>
          <a:p>
            <a:pPr eaLnBrk="1" hangingPunct="1">
              <a:lnSpc>
                <a:spcPct val="90000"/>
              </a:lnSpc>
              <a:buFontTx/>
              <a:buNone/>
            </a:pPr>
            <a:r>
              <a:rPr lang="en-US" sz="3200" dirty="0" smtClean="0"/>
              <a:t>Pay attention to the </a:t>
            </a:r>
            <a:r>
              <a:rPr lang="en-US" sz="3200" b="1" dirty="0" smtClean="0"/>
              <a:t>“among</a:t>
            </a:r>
            <a:r>
              <a:rPr lang="en-US" sz="3200" dirty="0" smtClean="0"/>
              <a:t> </a:t>
            </a:r>
            <a:r>
              <a:rPr lang="en-US" sz="3200" b="1" dirty="0" smtClean="0"/>
              <a:t>who”</a:t>
            </a:r>
            <a:r>
              <a:rPr lang="en-US" sz="3200" dirty="0" smtClean="0"/>
              <a:t> implicitly defined by the phrase.</a:t>
            </a:r>
          </a:p>
          <a:p>
            <a:pPr eaLnBrk="1" hangingPunct="1">
              <a:lnSpc>
                <a:spcPct val="90000"/>
              </a:lnSpc>
            </a:pP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574431" y="5029200"/>
            <a:ext cx="8112369" cy="1828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14574"/>
      </p:ext>
    </p:extLst>
  </p:cSld>
  <p:clrMapOvr>
    <a:masterClrMapping/>
  </p:clrMapOvr>
  <p:transition spd="med">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Vertical Text Placeholder 2"/>
          <p:cNvSpPr>
            <a:spLocks noGrp="1"/>
          </p:cNvSpPr>
          <p:nvPr>
            <p:ph type="body" orient="vert" idx="1"/>
          </p:nvPr>
        </p:nvSpPr>
        <p:spPr>
          <a:xfrm rot="16200000">
            <a:off x="1651001" y="-919163"/>
            <a:ext cx="6019800" cy="8239125"/>
          </a:xfrm>
        </p:spPr>
        <p:txBody>
          <a:bodyPr/>
          <a:lstStyle/>
          <a:p>
            <a:pPr eaLnBrk="1" hangingPunct="1"/>
            <a:r>
              <a:rPr lang="en-US" altLang="en-US" sz="2500"/>
              <a:t>What proportion of students that ride the school bus are members of two or more clubs?</a:t>
            </a:r>
          </a:p>
          <a:p>
            <a:pPr eaLnBrk="1" hangingPunct="1"/>
            <a:r>
              <a:rPr lang="en-US" altLang="en-US" sz="2500"/>
              <a:t>What proportion of students that are members of no clubs do not ride the school bus?</a:t>
            </a:r>
          </a:p>
          <a:p>
            <a:pPr eaLnBrk="1" hangingPunct="1"/>
            <a:r>
              <a:rPr lang="en-US" altLang="en-US" sz="2500"/>
              <a:t>What proportion of students that do not ride the school bus are members of at least one club?</a:t>
            </a:r>
          </a:p>
        </p:txBody>
      </p:sp>
      <p:graphicFrame>
        <p:nvGraphicFramePr>
          <p:cNvPr id="5" name="Table 4"/>
          <p:cNvGraphicFramePr>
            <a:graphicFrameLocks noGrp="1"/>
          </p:cNvGraphicFramePr>
          <p:nvPr/>
        </p:nvGraphicFramePr>
        <p:xfrm>
          <a:off x="425450" y="3216275"/>
          <a:ext cx="8393113" cy="2511425"/>
        </p:xfrm>
        <a:graphic>
          <a:graphicData uri="http://schemas.openxmlformats.org/drawingml/2006/table">
            <a:tbl>
              <a:tblPr>
                <a:tableStyleId>{5940675A-B579-460E-94D1-54222C63F5DA}</a:tableStyleId>
              </a:tblPr>
              <a:tblGrid>
                <a:gridCol w="2415882">
                  <a:extLst>
                    <a:ext uri="{9D8B030D-6E8A-4147-A177-3AD203B41FA5}">
                      <a16:colId xmlns="" xmlns:a16="http://schemas.microsoft.com/office/drawing/2014/main" val="20000"/>
                    </a:ext>
                  </a:extLst>
                </a:gridCol>
                <a:gridCol w="1605296">
                  <a:extLst>
                    <a:ext uri="{9D8B030D-6E8A-4147-A177-3AD203B41FA5}">
                      <a16:colId xmlns="" xmlns:a16="http://schemas.microsoft.com/office/drawing/2014/main" val="20001"/>
                    </a:ext>
                  </a:extLst>
                </a:gridCol>
                <a:gridCol w="1265230">
                  <a:extLst>
                    <a:ext uri="{9D8B030D-6E8A-4147-A177-3AD203B41FA5}">
                      <a16:colId xmlns="" xmlns:a16="http://schemas.microsoft.com/office/drawing/2014/main" val="20002"/>
                    </a:ext>
                  </a:extLst>
                </a:gridCol>
                <a:gridCol w="1773804">
                  <a:extLst>
                    <a:ext uri="{9D8B030D-6E8A-4147-A177-3AD203B41FA5}">
                      <a16:colId xmlns="" xmlns:a16="http://schemas.microsoft.com/office/drawing/2014/main" val="20003"/>
                    </a:ext>
                  </a:extLst>
                </a:gridCol>
                <a:gridCol w="1332901">
                  <a:extLst>
                    <a:ext uri="{9D8B030D-6E8A-4147-A177-3AD203B41FA5}">
                      <a16:colId xmlns="" xmlns:a16="http://schemas.microsoft.com/office/drawing/2014/main" val="20004"/>
                    </a:ext>
                  </a:extLst>
                </a:gridCol>
              </a:tblGrid>
              <a:tr h="961913">
                <a:tc>
                  <a:txBody>
                    <a:bodyPr/>
                    <a:lstStyle/>
                    <a:p>
                      <a:pPr algn="l" fontAlgn="b"/>
                      <a:endParaRPr lang="en-US" sz="2000" b="0" i="0" u="none" strike="noStrike" dirty="0">
                        <a:solidFill>
                          <a:srgbClr val="000000"/>
                        </a:solidFill>
                        <a:effectLst/>
                        <a:latin typeface="Calibri"/>
                      </a:endParaRPr>
                    </a:p>
                  </a:txBody>
                  <a:tcPr marL="9526" marR="9526" marT="9527" marB="0" anchor="b"/>
                </a:tc>
                <a:tc>
                  <a:txBody>
                    <a:bodyPr/>
                    <a:lstStyle/>
                    <a:p>
                      <a:pPr algn="ctr" fontAlgn="b"/>
                      <a:r>
                        <a:rPr lang="en-US" sz="2000" b="1" u="none" strike="noStrike" dirty="0">
                          <a:effectLst/>
                        </a:rPr>
                        <a:t>Member of No Clubs</a:t>
                      </a:r>
                      <a:endParaRPr lang="en-US" sz="2000" b="1" i="0" u="none" strike="noStrike" dirty="0">
                        <a:solidFill>
                          <a:srgbClr val="000000"/>
                        </a:solidFill>
                        <a:effectLst/>
                        <a:latin typeface="Calibri"/>
                      </a:endParaRPr>
                    </a:p>
                  </a:txBody>
                  <a:tcPr marL="9526" marR="9526" marT="9527" marB="0" anchor="b"/>
                </a:tc>
                <a:tc>
                  <a:txBody>
                    <a:bodyPr/>
                    <a:lstStyle/>
                    <a:p>
                      <a:pPr algn="ctr" fontAlgn="b"/>
                      <a:r>
                        <a:rPr lang="en-US" sz="2000" b="1" u="none" strike="noStrike" dirty="0">
                          <a:effectLst/>
                        </a:rPr>
                        <a:t>Member of One Club</a:t>
                      </a:r>
                      <a:endParaRPr lang="en-US" sz="2000" b="1" i="0" u="none" strike="noStrike" dirty="0">
                        <a:solidFill>
                          <a:srgbClr val="000000"/>
                        </a:solidFill>
                        <a:effectLst/>
                        <a:latin typeface="Calibri"/>
                      </a:endParaRPr>
                    </a:p>
                  </a:txBody>
                  <a:tcPr marL="9526" marR="9526" marT="9527" marB="0" anchor="b"/>
                </a:tc>
                <a:tc>
                  <a:txBody>
                    <a:bodyPr/>
                    <a:lstStyle/>
                    <a:p>
                      <a:pPr algn="ctr" fontAlgn="b"/>
                      <a:r>
                        <a:rPr lang="en-US" sz="2000" b="1" u="none" strike="noStrike" dirty="0">
                          <a:effectLst/>
                        </a:rPr>
                        <a:t>Member of 2 or More Clubs</a:t>
                      </a:r>
                      <a:endParaRPr lang="en-US" sz="2000" b="1" i="0" u="none" strike="noStrike" dirty="0">
                        <a:solidFill>
                          <a:srgbClr val="000000"/>
                        </a:solidFill>
                        <a:effectLst/>
                        <a:latin typeface="Calibri"/>
                      </a:endParaRPr>
                    </a:p>
                  </a:txBody>
                  <a:tcPr marL="9526" marR="9526" marT="9527" marB="0" anchor="b"/>
                </a:tc>
                <a:tc>
                  <a:txBody>
                    <a:bodyPr/>
                    <a:lstStyle/>
                    <a:p>
                      <a:pPr algn="ctr" fontAlgn="b"/>
                      <a:r>
                        <a:rPr lang="en-US" sz="2000" b="1" u="none" strike="noStrike" dirty="0">
                          <a:effectLst/>
                        </a:rPr>
                        <a:t>Total</a:t>
                      </a:r>
                      <a:endParaRPr lang="en-US" sz="2000" b="1" i="0" u="none" strike="noStrike" dirty="0">
                        <a:solidFill>
                          <a:srgbClr val="000000"/>
                        </a:solidFill>
                        <a:effectLst/>
                        <a:latin typeface="Calibri"/>
                      </a:endParaRPr>
                    </a:p>
                  </a:txBody>
                  <a:tcPr marL="9526" marR="9526" marT="9527" marB="0" anchor="b"/>
                </a:tc>
                <a:extLst>
                  <a:ext uri="{0D108BD9-81ED-4DB2-BD59-A6C34878D82A}">
                    <a16:rowId xmlns="" xmlns:a16="http://schemas.microsoft.com/office/drawing/2014/main" val="10000"/>
                  </a:ext>
                </a:extLst>
              </a:tr>
              <a:tr h="569768">
                <a:tc>
                  <a:txBody>
                    <a:bodyPr/>
                    <a:lstStyle/>
                    <a:p>
                      <a:pPr algn="l" fontAlgn="b"/>
                      <a:r>
                        <a:rPr lang="en-US" sz="2000" b="1" u="none" strike="noStrike" dirty="0">
                          <a:effectLst/>
                        </a:rPr>
                        <a:t>Rides the School Bus</a:t>
                      </a:r>
                      <a:endParaRPr lang="en-US" sz="2000" b="1" i="0" u="none" strike="noStrike" dirty="0">
                        <a:solidFill>
                          <a:srgbClr val="000000"/>
                        </a:solidFill>
                        <a:effectLst/>
                        <a:latin typeface="Calibri"/>
                      </a:endParaRPr>
                    </a:p>
                  </a:txBody>
                  <a:tcPr marL="9526" marR="9526" marT="9527" marB="0" anchor="b"/>
                </a:tc>
                <a:tc>
                  <a:txBody>
                    <a:bodyPr/>
                    <a:lstStyle/>
                    <a:p>
                      <a:pPr algn="ctr" fontAlgn="b"/>
                      <a:r>
                        <a:rPr lang="en-US" sz="2000" u="none" strike="noStrike" dirty="0">
                          <a:effectLst/>
                        </a:rPr>
                        <a:t>55</a:t>
                      </a:r>
                      <a:endParaRPr lang="en-US" sz="2000" b="0" i="0" u="none" strike="noStrike" dirty="0">
                        <a:solidFill>
                          <a:srgbClr val="000000"/>
                        </a:solidFill>
                        <a:effectLst/>
                        <a:latin typeface="Calibri"/>
                      </a:endParaRPr>
                    </a:p>
                  </a:txBody>
                  <a:tcPr marL="9526" marR="9526" marT="9527" marB="0" anchor="b"/>
                </a:tc>
                <a:tc>
                  <a:txBody>
                    <a:bodyPr/>
                    <a:lstStyle/>
                    <a:p>
                      <a:pPr algn="ctr" fontAlgn="b"/>
                      <a:r>
                        <a:rPr lang="en-US" sz="2000" u="none" strike="noStrike">
                          <a:effectLst/>
                        </a:rPr>
                        <a:t>33</a:t>
                      </a:r>
                      <a:endParaRPr lang="en-US" sz="2000" b="0" i="0" u="none" strike="noStrike">
                        <a:solidFill>
                          <a:srgbClr val="000000"/>
                        </a:solidFill>
                        <a:effectLst/>
                        <a:latin typeface="Calibri"/>
                      </a:endParaRPr>
                    </a:p>
                  </a:txBody>
                  <a:tcPr marL="9526" marR="9526" marT="9527" marB="0" anchor="b"/>
                </a:tc>
                <a:tc>
                  <a:txBody>
                    <a:bodyPr/>
                    <a:lstStyle/>
                    <a:p>
                      <a:pPr algn="ctr" fontAlgn="b"/>
                      <a:r>
                        <a:rPr lang="en-US" sz="2000" u="none" strike="noStrike" dirty="0">
                          <a:effectLst/>
                        </a:rPr>
                        <a:t>20</a:t>
                      </a:r>
                      <a:endParaRPr lang="en-US" sz="2000" b="0" i="0" u="none" strike="noStrike" dirty="0">
                        <a:solidFill>
                          <a:srgbClr val="000000"/>
                        </a:solidFill>
                        <a:effectLst/>
                        <a:latin typeface="Calibri"/>
                      </a:endParaRPr>
                    </a:p>
                  </a:txBody>
                  <a:tcPr marL="9526" marR="9526" marT="9527" marB="0" anchor="b"/>
                </a:tc>
                <a:tc>
                  <a:txBody>
                    <a:bodyPr/>
                    <a:lstStyle/>
                    <a:p>
                      <a:pPr algn="ctr" fontAlgn="b"/>
                      <a:r>
                        <a:rPr lang="en-US" sz="2000" u="none" strike="noStrike" dirty="0">
                          <a:effectLst/>
                        </a:rPr>
                        <a:t>108</a:t>
                      </a:r>
                      <a:endParaRPr lang="en-US" sz="2000" b="0" i="0" u="none" strike="noStrike" dirty="0">
                        <a:solidFill>
                          <a:srgbClr val="000000"/>
                        </a:solidFill>
                        <a:effectLst/>
                        <a:latin typeface="Calibri"/>
                      </a:endParaRPr>
                    </a:p>
                  </a:txBody>
                  <a:tcPr marL="9526" marR="9526" marT="9527" marB="0" anchor="b"/>
                </a:tc>
                <a:extLst>
                  <a:ext uri="{0D108BD9-81ED-4DB2-BD59-A6C34878D82A}">
                    <a16:rowId xmlns="" xmlns:a16="http://schemas.microsoft.com/office/drawing/2014/main" val="10001"/>
                  </a:ext>
                </a:extLst>
              </a:tr>
              <a:tr h="579147">
                <a:tc>
                  <a:txBody>
                    <a:bodyPr/>
                    <a:lstStyle/>
                    <a:p>
                      <a:pPr algn="l" fontAlgn="b"/>
                      <a:r>
                        <a:rPr lang="en-US" sz="2000" b="1" u="none" strike="noStrike">
                          <a:effectLst/>
                        </a:rPr>
                        <a:t>Does not Ride Bus</a:t>
                      </a:r>
                      <a:endParaRPr lang="en-US" sz="2000" b="1" i="0" u="none" strike="noStrike">
                        <a:solidFill>
                          <a:srgbClr val="000000"/>
                        </a:solidFill>
                        <a:effectLst/>
                        <a:latin typeface="Calibri"/>
                      </a:endParaRPr>
                    </a:p>
                  </a:txBody>
                  <a:tcPr marL="9526" marR="9526" marT="9527" marB="0" anchor="b"/>
                </a:tc>
                <a:tc>
                  <a:txBody>
                    <a:bodyPr/>
                    <a:lstStyle/>
                    <a:p>
                      <a:pPr algn="ctr" fontAlgn="b"/>
                      <a:r>
                        <a:rPr lang="en-US" sz="2000" u="none" strike="noStrike">
                          <a:effectLst/>
                        </a:rPr>
                        <a:t>16</a:t>
                      </a:r>
                      <a:endParaRPr lang="en-US" sz="2000" b="0" i="0" u="none" strike="noStrike">
                        <a:solidFill>
                          <a:srgbClr val="000000"/>
                        </a:solidFill>
                        <a:effectLst/>
                        <a:latin typeface="Calibri"/>
                      </a:endParaRPr>
                    </a:p>
                  </a:txBody>
                  <a:tcPr marL="9526" marR="9526" marT="9527" marB="0" anchor="b"/>
                </a:tc>
                <a:tc>
                  <a:txBody>
                    <a:bodyPr/>
                    <a:lstStyle/>
                    <a:p>
                      <a:pPr algn="ctr" fontAlgn="b"/>
                      <a:r>
                        <a:rPr lang="en-US" sz="2000" u="none" strike="noStrike">
                          <a:effectLst/>
                        </a:rPr>
                        <a:t>44</a:t>
                      </a:r>
                      <a:endParaRPr lang="en-US" sz="2000" b="0" i="0" u="none" strike="noStrike">
                        <a:solidFill>
                          <a:srgbClr val="000000"/>
                        </a:solidFill>
                        <a:effectLst/>
                        <a:latin typeface="Calibri"/>
                      </a:endParaRPr>
                    </a:p>
                  </a:txBody>
                  <a:tcPr marL="9526" marR="9526" marT="9527" marB="0" anchor="b"/>
                </a:tc>
                <a:tc>
                  <a:txBody>
                    <a:bodyPr/>
                    <a:lstStyle/>
                    <a:p>
                      <a:pPr algn="ctr" fontAlgn="b"/>
                      <a:r>
                        <a:rPr lang="en-US" sz="2000" u="none" strike="noStrike" dirty="0">
                          <a:effectLst/>
                        </a:rPr>
                        <a:t>82</a:t>
                      </a:r>
                      <a:endParaRPr lang="en-US" sz="2000" b="0" i="0" u="none" strike="noStrike" dirty="0">
                        <a:solidFill>
                          <a:srgbClr val="000000"/>
                        </a:solidFill>
                        <a:effectLst/>
                        <a:latin typeface="Calibri"/>
                      </a:endParaRPr>
                    </a:p>
                  </a:txBody>
                  <a:tcPr marL="9526" marR="9526" marT="9527" marB="0" anchor="b"/>
                </a:tc>
                <a:tc>
                  <a:txBody>
                    <a:bodyPr/>
                    <a:lstStyle/>
                    <a:p>
                      <a:pPr algn="ctr" fontAlgn="b"/>
                      <a:r>
                        <a:rPr lang="en-US" sz="2000" u="none" strike="noStrike" dirty="0">
                          <a:effectLst/>
                        </a:rPr>
                        <a:t>142</a:t>
                      </a:r>
                      <a:endParaRPr lang="en-US" sz="2000" b="0" i="0" u="none" strike="noStrike" dirty="0">
                        <a:solidFill>
                          <a:srgbClr val="000000"/>
                        </a:solidFill>
                        <a:effectLst/>
                        <a:latin typeface="Calibri"/>
                      </a:endParaRPr>
                    </a:p>
                  </a:txBody>
                  <a:tcPr marL="9526" marR="9526" marT="9527" marB="0" anchor="b"/>
                </a:tc>
                <a:extLst>
                  <a:ext uri="{0D108BD9-81ED-4DB2-BD59-A6C34878D82A}">
                    <a16:rowId xmlns="" xmlns:a16="http://schemas.microsoft.com/office/drawing/2014/main" val="10002"/>
                  </a:ext>
                </a:extLst>
              </a:tr>
              <a:tr h="400597">
                <a:tc>
                  <a:txBody>
                    <a:bodyPr/>
                    <a:lstStyle/>
                    <a:p>
                      <a:pPr algn="l" fontAlgn="b"/>
                      <a:r>
                        <a:rPr lang="en-US" sz="2000" b="1" u="none" strike="noStrike" dirty="0">
                          <a:effectLst/>
                        </a:rPr>
                        <a:t>Total</a:t>
                      </a:r>
                      <a:endParaRPr lang="en-US" sz="2000" b="1" i="0" u="none" strike="noStrike" dirty="0">
                        <a:solidFill>
                          <a:srgbClr val="000000"/>
                        </a:solidFill>
                        <a:effectLst/>
                        <a:latin typeface="Calibri"/>
                      </a:endParaRPr>
                    </a:p>
                  </a:txBody>
                  <a:tcPr marL="9526" marR="9526" marT="9527" marB="0" anchor="b"/>
                </a:tc>
                <a:tc>
                  <a:txBody>
                    <a:bodyPr/>
                    <a:lstStyle/>
                    <a:p>
                      <a:pPr algn="ctr" fontAlgn="b"/>
                      <a:r>
                        <a:rPr lang="en-US" sz="2000" u="none" strike="noStrike">
                          <a:effectLst/>
                        </a:rPr>
                        <a:t>71</a:t>
                      </a:r>
                      <a:endParaRPr lang="en-US" sz="2000" b="0" i="0" u="none" strike="noStrike">
                        <a:solidFill>
                          <a:srgbClr val="000000"/>
                        </a:solidFill>
                        <a:effectLst/>
                        <a:latin typeface="Calibri"/>
                      </a:endParaRPr>
                    </a:p>
                  </a:txBody>
                  <a:tcPr marL="9526" marR="9526" marT="9527" marB="0" anchor="b"/>
                </a:tc>
                <a:tc>
                  <a:txBody>
                    <a:bodyPr/>
                    <a:lstStyle/>
                    <a:p>
                      <a:pPr algn="ctr" fontAlgn="b"/>
                      <a:r>
                        <a:rPr lang="en-US" sz="2000" u="none" strike="noStrike">
                          <a:effectLst/>
                        </a:rPr>
                        <a:t>77</a:t>
                      </a:r>
                      <a:endParaRPr lang="en-US" sz="2000" b="0" i="0" u="none" strike="noStrike">
                        <a:solidFill>
                          <a:srgbClr val="000000"/>
                        </a:solidFill>
                        <a:effectLst/>
                        <a:latin typeface="Calibri"/>
                      </a:endParaRPr>
                    </a:p>
                  </a:txBody>
                  <a:tcPr marL="9526" marR="9526" marT="9527" marB="0" anchor="b"/>
                </a:tc>
                <a:tc>
                  <a:txBody>
                    <a:bodyPr/>
                    <a:lstStyle/>
                    <a:p>
                      <a:pPr algn="ctr" fontAlgn="b"/>
                      <a:r>
                        <a:rPr lang="en-US" sz="2000" u="none" strike="noStrike">
                          <a:effectLst/>
                        </a:rPr>
                        <a:t>102</a:t>
                      </a:r>
                      <a:endParaRPr lang="en-US" sz="2000" b="0" i="0" u="none" strike="noStrike">
                        <a:solidFill>
                          <a:srgbClr val="000000"/>
                        </a:solidFill>
                        <a:effectLst/>
                        <a:latin typeface="Calibri"/>
                      </a:endParaRPr>
                    </a:p>
                  </a:txBody>
                  <a:tcPr marL="9526" marR="9526" marT="9527" marB="0" anchor="b"/>
                </a:tc>
                <a:tc>
                  <a:txBody>
                    <a:bodyPr/>
                    <a:lstStyle/>
                    <a:p>
                      <a:pPr algn="ctr" fontAlgn="b"/>
                      <a:r>
                        <a:rPr lang="en-US" sz="2000" u="none" strike="noStrike" dirty="0">
                          <a:effectLst/>
                        </a:rPr>
                        <a:t>250</a:t>
                      </a:r>
                      <a:endParaRPr lang="en-US" sz="2000" b="0" i="0" u="none" strike="noStrike" dirty="0">
                        <a:solidFill>
                          <a:srgbClr val="000000"/>
                        </a:solidFill>
                        <a:effectLst/>
                        <a:latin typeface="Calibri"/>
                      </a:endParaRPr>
                    </a:p>
                  </a:txBody>
                  <a:tcPr marL="9526" marR="9526" marT="9527" marB="0" anchor="b"/>
                </a:tc>
                <a:extLst>
                  <a:ext uri="{0D108BD9-81ED-4DB2-BD59-A6C34878D82A}">
                    <a16:rowId xmlns="" xmlns:a16="http://schemas.microsoft.com/office/drawing/2014/main" val="10003"/>
                  </a:ext>
                </a:extLst>
              </a:tr>
            </a:tbl>
          </a:graphicData>
        </a:graphic>
      </p:graphicFrame>
    </p:spTree>
  </p:cSld>
  <p:clrMapOvr>
    <a:masterClrMapping/>
  </p:clrMapOvr>
  <p:transition spd="med">
    <p:pull dir="l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Vertical Text Placeholder 2"/>
          <p:cNvSpPr>
            <a:spLocks noGrp="1"/>
          </p:cNvSpPr>
          <p:nvPr>
            <p:ph type="body" orient="vert" idx="1"/>
          </p:nvPr>
        </p:nvSpPr>
        <p:spPr>
          <a:xfrm rot="16200000">
            <a:off x="1604169" y="-872331"/>
            <a:ext cx="6019800" cy="8145462"/>
          </a:xfrm>
        </p:spPr>
        <p:txBody>
          <a:bodyPr/>
          <a:lstStyle/>
          <a:p>
            <a:pPr eaLnBrk="1" hangingPunct="1"/>
            <a:r>
              <a:rPr lang="en-US" altLang="en-US" sz="2500"/>
              <a:t>What proportion of males have “a good chance” at being rich?</a:t>
            </a:r>
          </a:p>
          <a:p>
            <a:pPr eaLnBrk="1" hangingPunct="1"/>
            <a:r>
              <a:rPr lang="en-US" altLang="en-US" sz="2500"/>
              <a:t>What proportion of females have a “50-50 chance” at being rich?</a:t>
            </a:r>
          </a:p>
          <a:p>
            <a:pPr eaLnBrk="1" hangingPunct="1"/>
            <a:r>
              <a:rPr lang="en-US" altLang="en-US" sz="2500"/>
              <a:t>What proportion of young adults that have an “almost certain” chance of being rich are male?</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2932113"/>
            <a:ext cx="6538913"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pull dir="l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Vertical Title 1"/>
          <p:cNvSpPr>
            <a:spLocks noGrp="1"/>
          </p:cNvSpPr>
          <p:nvPr>
            <p:ph type="title" orient="vert"/>
          </p:nvPr>
        </p:nvSpPr>
        <p:spPr>
          <a:xfrm rot="16200000">
            <a:off x="4034631" y="-3293268"/>
            <a:ext cx="1135063" cy="8382000"/>
          </a:xfrm>
        </p:spPr>
        <p:txBody>
          <a:bodyPr/>
          <a:lstStyle/>
          <a:p>
            <a:pPr eaLnBrk="1" hangingPunct="1"/>
            <a:r>
              <a:rPr lang="en-US" altLang="en-US" sz="4500" b="1">
                <a:solidFill>
                  <a:srgbClr val="00B0F0"/>
                </a:solidFill>
              </a:rPr>
              <a:t>Comparing Categorical Distributions</a:t>
            </a:r>
          </a:p>
        </p:txBody>
      </p:sp>
      <p:graphicFrame>
        <p:nvGraphicFramePr>
          <p:cNvPr id="3" name="Table 2"/>
          <p:cNvGraphicFramePr>
            <a:graphicFrameLocks noGrp="1"/>
          </p:cNvGraphicFramePr>
          <p:nvPr/>
        </p:nvGraphicFramePr>
        <p:xfrm>
          <a:off x="1139825" y="1890713"/>
          <a:ext cx="6426198" cy="3783010"/>
        </p:xfrm>
        <a:graphic>
          <a:graphicData uri="http://schemas.openxmlformats.org/drawingml/2006/table">
            <a:tbl>
              <a:tblPr/>
              <a:tblGrid>
                <a:gridCol w="1233830">
                  <a:extLst>
                    <a:ext uri="{9D8B030D-6E8A-4147-A177-3AD203B41FA5}">
                      <a16:colId xmlns="" xmlns:a16="http://schemas.microsoft.com/office/drawing/2014/main" val="20000"/>
                    </a:ext>
                  </a:extLst>
                </a:gridCol>
                <a:gridCol w="1490878">
                  <a:extLst>
                    <a:ext uri="{9D8B030D-6E8A-4147-A177-3AD203B41FA5}">
                      <a16:colId xmlns="" xmlns:a16="http://schemas.microsoft.com/office/drawing/2014/main" val="20001"/>
                    </a:ext>
                  </a:extLst>
                </a:gridCol>
                <a:gridCol w="1233830">
                  <a:extLst>
                    <a:ext uri="{9D8B030D-6E8A-4147-A177-3AD203B41FA5}">
                      <a16:colId xmlns="" xmlns:a16="http://schemas.microsoft.com/office/drawing/2014/main" val="20002"/>
                    </a:ext>
                  </a:extLst>
                </a:gridCol>
                <a:gridCol w="1233830">
                  <a:extLst>
                    <a:ext uri="{9D8B030D-6E8A-4147-A177-3AD203B41FA5}">
                      <a16:colId xmlns="" xmlns:a16="http://schemas.microsoft.com/office/drawing/2014/main" val="20003"/>
                    </a:ext>
                  </a:extLst>
                </a:gridCol>
                <a:gridCol w="1233830">
                  <a:extLst>
                    <a:ext uri="{9D8B030D-6E8A-4147-A177-3AD203B41FA5}">
                      <a16:colId xmlns="" xmlns:a16="http://schemas.microsoft.com/office/drawing/2014/main" val="20004"/>
                    </a:ext>
                  </a:extLst>
                </a:gridCol>
              </a:tblGrid>
              <a:tr h="540430">
                <a:tc>
                  <a:txBody>
                    <a:bodyPr/>
                    <a:lstStyle/>
                    <a:p>
                      <a:pPr algn="ctr" fontAlgn="b"/>
                      <a:r>
                        <a:rPr lang="en-US" sz="1800" b="0" i="0" u="none" strike="noStrike" dirty="0">
                          <a:solidFill>
                            <a:srgbClr val="000000"/>
                          </a:solidFill>
                          <a:effectLst/>
                          <a:latin typeface="Calibri"/>
                        </a:rPr>
                        <a:t> </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Sophomore</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a:rPr>
                        <a:t>Junior</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a:rPr>
                        <a:t>Senior</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a:rPr>
                        <a:t>Total</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40430">
                <a:tc>
                  <a:txBody>
                    <a:bodyPr/>
                    <a:lstStyle/>
                    <a:p>
                      <a:pPr algn="ctr" fontAlgn="b"/>
                      <a:r>
                        <a:rPr lang="en-US" sz="1800" b="1" i="0" u="none" strike="noStrike">
                          <a:solidFill>
                            <a:srgbClr val="000000"/>
                          </a:solidFill>
                          <a:effectLst/>
                          <a:latin typeface="Calibri"/>
                        </a:rPr>
                        <a:t>One</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0</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0</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4</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4</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40430">
                <a:tc>
                  <a:txBody>
                    <a:bodyPr/>
                    <a:lstStyle/>
                    <a:p>
                      <a:pPr algn="ctr" fontAlgn="b"/>
                      <a:r>
                        <a:rPr lang="en-US" sz="1800" b="1" i="0" u="none" strike="noStrike">
                          <a:solidFill>
                            <a:srgbClr val="000000"/>
                          </a:solidFill>
                          <a:effectLst/>
                          <a:latin typeface="Calibri"/>
                        </a:rPr>
                        <a:t>Two</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1</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3</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12</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16</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40430">
                <a:tc>
                  <a:txBody>
                    <a:bodyPr/>
                    <a:lstStyle/>
                    <a:p>
                      <a:pPr algn="ctr" fontAlgn="b"/>
                      <a:r>
                        <a:rPr lang="en-US" sz="1800" b="1" i="0" u="none" strike="noStrike">
                          <a:solidFill>
                            <a:srgbClr val="000000"/>
                          </a:solidFill>
                          <a:effectLst/>
                          <a:latin typeface="Calibri"/>
                        </a:rPr>
                        <a:t>Three</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4</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7</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6</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17</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40430">
                <a:tc>
                  <a:txBody>
                    <a:bodyPr/>
                    <a:lstStyle/>
                    <a:p>
                      <a:pPr algn="ctr" fontAlgn="b"/>
                      <a:r>
                        <a:rPr lang="en-US" sz="1800" b="1" i="0" u="none" strike="noStrike">
                          <a:solidFill>
                            <a:srgbClr val="000000"/>
                          </a:solidFill>
                          <a:effectLst/>
                          <a:latin typeface="Calibri"/>
                        </a:rPr>
                        <a:t>Four</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7</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4</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8</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19</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40430">
                <a:tc>
                  <a:txBody>
                    <a:bodyPr/>
                    <a:lstStyle/>
                    <a:p>
                      <a:pPr algn="ctr" fontAlgn="b"/>
                      <a:r>
                        <a:rPr lang="en-US" sz="1800" b="1" i="0" u="none" strike="noStrike">
                          <a:solidFill>
                            <a:srgbClr val="000000"/>
                          </a:solidFill>
                          <a:effectLst/>
                          <a:latin typeface="Calibri"/>
                        </a:rPr>
                        <a:t>Five</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2</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0</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3</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5</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540430">
                <a:tc>
                  <a:txBody>
                    <a:bodyPr/>
                    <a:lstStyle/>
                    <a:p>
                      <a:pPr algn="ctr" fontAlgn="b"/>
                      <a:r>
                        <a:rPr lang="en-US" sz="1800" b="1" i="0" u="none" strike="noStrike">
                          <a:solidFill>
                            <a:srgbClr val="000000"/>
                          </a:solidFill>
                          <a:effectLst/>
                          <a:latin typeface="Calibri"/>
                        </a:rPr>
                        <a:t>Total</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14</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14</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33</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61</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cSld>
  <p:clrMapOvr>
    <a:masterClrMapping/>
  </p:clrMapOvr>
  <p:transition spd="med">
    <p:pull dir="l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z="3500" b="1">
                <a:solidFill>
                  <a:srgbClr val="E81F30"/>
                </a:solidFill>
                <a:ea typeface="ＭＳ Ｐゴシック" pitchFamily="-111" charset="-128"/>
              </a:rPr>
              <a:t>Section 1.1</a:t>
            </a:r>
            <a:br>
              <a:rPr lang="en-US" altLang="en-US" sz="3500" b="1">
                <a:solidFill>
                  <a:srgbClr val="E81F30"/>
                </a:solidFill>
                <a:ea typeface="ＭＳ Ｐゴシック" pitchFamily="-111" charset="-128"/>
              </a:rPr>
            </a:br>
            <a:r>
              <a:rPr lang="en-US" altLang="en-US" sz="3500" b="1">
                <a:solidFill>
                  <a:srgbClr val="E81F30"/>
                </a:solidFill>
                <a:ea typeface="ＭＳ Ｐゴシック" pitchFamily="-111" charset="-128"/>
              </a:rPr>
              <a:t>Analyzing Categorical Data</a:t>
            </a:r>
            <a:endParaRPr lang="en-US" altLang="en-US" sz="3500" b="1">
              <a:ea typeface="ＭＳ Ｐゴシック" pitchFamily="-111" charset="-128"/>
            </a:endParaRPr>
          </a:p>
        </p:txBody>
      </p:sp>
      <p:sp>
        <p:nvSpPr>
          <p:cNvPr id="9219" name="Content Placeholder 2"/>
          <p:cNvSpPr>
            <a:spLocks noGrp="1"/>
          </p:cNvSpPr>
          <p:nvPr>
            <p:ph sz="half" idx="2"/>
          </p:nvPr>
        </p:nvSpPr>
        <p:spPr>
          <a:xfrm>
            <a:off x="284163" y="1573213"/>
            <a:ext cx="8402637" cy="3678237"/>
          </a:xfrm>
        </p:spPr>
        <p:txBody>
          <a:bodyPr/>
          <a:lstStyle/>
          <a:p>
            <a:pPr eaLnBrk="1" hangingPunct="1">
              <a:spcAft>
                <a:spcPts val="2400"/>
              </a:spcAft>
              <a:buFont typeface="Wingdings" pitchFamily="2" charset="2"/>
              <a:buNone/>
            </a:pPr>
            <a:r>
              <a:rPr lang="en-US" altLang="en-US" sz="2500">
                <a:solidFill>
                  <a:srgbClr val="000000"/>
                </a:solidFill>
                <a:ea typeface="ＭＳ Ｐゴシック" pitchFamily="-111" charset="-128"/>
              </a:rPr>
              <a:t>After this section, you should be able to…</a:t>
            </a:r>
          </a:p>
          <a:p>
            <a:pPr lvl="1" eaLnBrk="1" hangingPunct="1">
              <a:spcAft>
                <a:spcPts val="1200"/>
              </a:spcAft>
              <a:buClr>
                <a:srgbClr val="E81F30"/>
              </a:buClr>
              <a:buFont typeface="Wingdings" pitchFamily="2" charset="2"/>
              <a:buChar char="ü"/>
            </a:pPr>
            <a:r>
              <a:rPr lang="en-US" altLang="en-US" sz="2500">
                <a:solidFill>
                  <a:srgbClr val="000000"/>
                </a:solidFill>
                <a:ea typeface="ＭＳ Ｐゴシック" pitchFamily="-111" charset="-128"/>
              </a:rPr>
              <a:t>CONSTRUCT and INTERPRET bar graphs and pie charts</a:t>
            </a:r>
          </a:p>
          <a:p>
            <a:pPr lvl="1" eaLnBrk="1" hangingPunct="1">
              <a:spcAft>
                <a:spcPts val="1200"/>
              </a:spcAft>
              <a:buClr>
                <a:srgbClr val="E81F30"/>
              </a:buClr>
              <a:buFont typeface="Wingdings" pitchFamily="2" charset="2"/>
              <a:buChar char="ü"/>
            </a:pPr>
            <a:r>
              <a:rPr lang="en-US" altLang="en-US" sz="2500">
                <a:solidFill>
                  <a:srgbClr val="000000"/>
                </a:solidFill>
                <a:ea typeface="ＭＳ Ｐゴシック" pitchFamily="-111" charset="-128"/>
              </a:rPr>
              <a:t>RECOGNIZE “good” and “bad” graphs</a:t>
            </a:r>
          </a:p>
          <a:p>
            <a:pPr lvl="1" eaLnBrk="1" hangingPunct="1">
              <a:spcAft>
                <a:spcPts val="1200"/>
              </a:spcAft>
              <a:buClr>
                <a:srgbClr val="E81F30"/>
              </a:buClr>
              <a:buFont typeface="Wingdings" pitchFamily="2" charset="2"/>
              <a:buChar char="ü"/>
            </a:pPr>
            <a:r>
              <a:rPr lang="en-US" altLang="en-US" sz="2500">
                <a:solidFill>
                  <a:srgbClr val="000000"/>
                </a:solidFill>
                <a:ea typeface="ＭＳ Ｐゴシック" pitchFamily="-111" charset="-128"/>
              </a:rPr>
              <a:t>CONSTRUCT and INTERPRET two-way tables</a:t>
            </a:r>
          </a:p>
          <a:p>
            <a:pPr lvl="1" eaLnBrk="1" hangingPunct="1">
              <a:spcAft>
                <a:spcPts val="1200"/>
              </a:spcAft>
              <a:buClr>
                <a:srgbClr val="E81F30"/>
              </a:buClr>
              <a:buFont typeface="Wingdings" pitchFamily="2" charset="2"/>
              <a:buChar char="ü"/>
            </a:pPr>
            <a:r>
              <a:rPr lang="en-US" altLang="en-US" sz="2500">
                <a:solidFill>
                  <a:srgbClr val="000000"/>
                </a:solidFill>
                <a:ea typeface="ＭＳ Ｐゴシック" pitchFamily="-111" charset="-128"/>
              </a:rPr>
              <a:t>DESCRIBE relationships between two categorical variables</a:t>
            </a:r>
          </a:p>
          <a:p>
            <a:pPr lvl="1" eaLnBrk="1" hangingPunct="1">
              <a:spcAft>
                <a:spcPts val="1200"/>
              </a:spcAft>
              <a:buClr>
                <a:srgbClr val="E81F30"/>
              </a:buClr>
              <a:buFont typeface="Wingdings" pitchFamily="2" charset="2"/>
              <a:buChar char="ü"/>
            </a:pPr>
            <a:r>
              <a:rPr lang="en-US" altLang="en-US" sz="2500">
                <a:solidFill>
                  <a:srgbClr val="000000"/>
                </a:solidFill>
                <a:ea typeface="ＭＳ Ｐゴシック" pitchFamily="-111" charset="-128"/>
              </a:rPr>
              <a:t>ORGANIZE statistical problems</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Vertical Title 1"/>
          <p:cNvSpPr>
            <a:spLocks noGrp="1"/>
          </p:cNvSpPr>
          <p:nvPr>
            <p:ph type="title" orient="vert"/>
          </p:nvPr>
        </p:nvSpPr>
        <p:spPr>
          <a:xfrm rot="16200000">
            <a:off x="4034631" y="-3293268"/>
            <a:ext cx="1135063" cy="8382000"/>
          </a:xfrm>
        </p:spPr>
        <p:txBody>
          <a:bodyPr/>
          <a:lstStyle/>
          <a:p>
            <a:pPr eaLnBrk="1" hangingPunct="1"/>
            <a:r>
              <a:rPr lang="en-US" altLang="en-US" sz="4500" b="1">
                <a:solidFill>
                  <a:srgbClr val="00B0F0"/>
                </a:solidFill>
              </a:rPr>
              <a:t>Comparing Categorical Distributions</a:t>
            </a:r>
          </a:p>
        </p:txBody>
      </p:sp>
      <p:graphicFrame>
        <p:nvGraphicFramePr>
          <p:cNvPr id="19459" name="Chart 3"/>
          <p:cNvGraphicFramePr>
            <a:graphicFrameLocks/>
          </p:cNvGraphicFramePr>
          <p:nvPr/>
        </p:nvGraphicFramePr>
        <p:xfrm>
          <a:off x="212725" y="1593850"/>
          <a:ext cx="8631238" cy="4806950"/>
        </p:xfrm>
        <a:graphic>
          <a:graphicData uri="http://schemas.openxmlformats.org/presentationml/2006/ole">
            <mc:AlternateContent xmlns:mc="http://schemas.openxmlformats.org/markup-compatibility/2006">
              <mc:Choice xmlns:v="urn:schemas-microsoft-com:vml" Requires="v">
                <p:oleObj spid="_x0000_s19476" r:id="rId3" imgW="8632684" imgH="4810161" progId="Excel.Chart.8">
                  <p:embed/>
                </p:oleObj>
              </mc:Choice>
              <mc:Fallback>
                <p:oleObj r:id="rId3" imgW="8632684" imgH="4810161" progId="Excel.Char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1593850"/>
                        <a:ext cx="8631238"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pull dir="l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Vertical Title 1"/>
          <p:cNvSpPr>
            <a:spLocks noGrp="1"/>
          </p:cNvSpPr>
          <p:nvPr>
            <p:ph type="title" orient="vert"/>
          </p:nvPr>
        </p:nvSpPr>
        <p:spPr>
          <a:xfrm rot="16200000">
            <a:off x="4034631" y="-3293268"/>
            <a:ext cx="1135063" cy="8382000"/>
          </a:xfrm>
        </p:spPr>
        <p:txBody>
          <a:bodyPr/>
          <a:lstStyle/>
          <a:p>
            <a:pPr eaLnBrk="1" hangingPunct="1"/>
            <a:r>
              <a:rPr lang="en-US" altLang="en-US" sz="4500" b="1">
                <a:solidFill>
                  <a:srgbClr val="00B0F0"/>
                </a:solidFill>
              </a:rPr>
              <a:t>Comparing Categorical Distributions</a:t>
            </a:r>
          </a:p>
        </p:txBody>
      </p:sp>
      <p:graphicFrame>
        <p:nvGraphicFramePr>
          <p:cNvPr id="5" name="Chart 4"/>
          <p:cNvGraphicFramePr>
            <a:graphicFrameLocks/>
          </p:cNvGraphicFramePr>
          <p:nvPr/>
        </p:nvGraphicFramePr>
        <p:xfrm>
          <a:off x="112734" y="2057399"/>
          <a:ext cx="8868427" cy="393004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pull dir="l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838200"/>
            <a:ext cx="681037" cy="5172075"/>
          </a:xfrm>
        </p:spPr>
        <p:txBody>
          <a:bodyPr>
            <a:noAutofit/>
          </a:bodyPr>
          <a:lstStyle/>
          <a:p>
            <a:pPr eaLnBrk="1" hangingPunct="1"/>
            <a:r>
              <a:rPr lang="en-US" sz="2400" dirty="0" smtClean="0">
                <a:solidFill>
                  <a:srgbClr val="E81F30"/>
                </a:solidFill>
                <a:ea typeface="ＭＳ Ｐゴシック" pitchFamily="-111" charset="-128"/>
              </a:rPr>
              <a:t>Analyzing Categorical Data</a:t>
            </a:r>
          </a:p>
        </p:txBody>
      </p:sp>
      <p:sp>
        <p:nvSpPr>
          <p:cNvPr id="41987" name="Vertical Text Placeholder 2"/>
          <p:cNvSpPr>
            <a:spLocks noGrp="1"/>
          </p:cNvSpPr>
          <p:nvPr>
            <p:ph type="body" orient="vert" idx="1"/>
          </p:nvPr>
        </p:nvSpPr>
        <p:spPr>
          <a:xfrm rot="16200000">
            <a:off x="2819400" y="-2590800"/>
            <a:ext cx="2590800" cy="8229600"/>
          </a:xfrm>
        </p:spPr>
        <p:txBody>
          <a:bodyPr>
            <a:noAutofit/>
          </a:bodyPr>
          <a:lstStyle/>
          <a:p>
            <a:pPr eaLnBrk="1" hangingPunct="1"/>
            <a:r>
              <a:rPr lang="en-US" sz="2400" b="1" dirty="0" smtClean="0">
                <a:solidFill>
                  <a:srgbClr val="000000"/>
                </a:solidFill>
                <a:ea typeface="ＭＳ Ｐゴシック" pitchFamily="-111" charset="-128"/>
              </a:rPr>
              <a:t>Organizing a Statistical Problem</a:t>
            </a:r>
            <a:endParaRPr lang="en-US" sz="2400" dirty="0" smtClean="0">
              <a:solidFill>
                <a:srgbClr val="000000"/>
              </a:solidFill>
              <a:ea typeface="ＭＳ Ｐゴシック" pitchFamily="-111" charset="-128"/>
            </a:endParaRPr>
          </a:p>
          <a:p>
            <a:pPr eaLnBrk="1" hangingPunct="1"/>
            <a:r>
              <a:rPr lang="en-US" dirty="0" smtClean="0">
                <a:solidFill>
                  <a:srgbClr val="000000"/>
                </a:solidFill>
                <a:ea typeface="ＭＳ Ｐゴシック" pitchFamily="-111" charset="-128"/>
              </a:rPr>
              <a:t>As you learn more about statistics, you will be asked to solve more complex problems.</a:t>
            </a:r>
          </a:p>
          <a:p>
            <a:pPr eaLnBrk="1" hangingPunct="1"/>
            <a:r>
              <a:rPr lang="en-US" dirty="0" smtClean="0">
                <a:solidFill>
                  <a:srgbClr val="000000"/>
                </a:solidFill>
                <a:ea typeface="ＭＳ Ｐゴシック" pitchFamily="-111" charset="-128"/>
              </a:rPr>
              <a:t>Here is a four-step process you can follow.</a:t>
            </a:r>
          </a:p>
        </p:txBody>
      </p:sp>
      <p:sp>
        <p:nvSpPr>
          <p:cNvPr id="4" name="TextBox 3"/>
          <p:cNvSpPr txBox="1"/>
          <p:nvPr/>
        </p:nvSpPr>
        <p:spPr>
          <a:xfrm>
            <a:off x="620713" y="3159125"/>
            <a:ext cx="7375525" cy="324802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endParaRPr lang="en-US" sz="2000" b="1" dirty="0">
              <a:solidFill>
                <a:srgbClr val="000000"/>
              </a:solidFill>
              <a:ea typeface="ＭＳ Ｐゴシック" pitchFamily="-111" charset="-128"/>
            </a:endParaRPr>
          </a:p>
          <a:p>
            <a:pPr>
              <a:spcAft>
                <a:spcPts val="1800"/>
              </a:spcAft>
            </a:pPr>
            <a:r>
              <a:rPr lang="en-US" sz="2000" b="1" dirty="0">
                <a:solidFill>
                  <a:srgbClr val="000000"/>
                </a:solidFill>
                <a:ea typeface="ＭＳ Ｐゴシック" pitchFamily="-111" charset="-128"/>
              </a:rPr>
              <a:t>State:</a:t>
            </a:r>
            <a:r>
              <a:rPr lang="en-US" sz="2000" dirty="0">
                <a:solidFill>
                  <a:srgbClr val="000000"/>
                </a:solidFill>
                <a:ea typeface="ＭＳ Ｐゴシック" pitchFamily="-111" charset="-128"/>
              </a:rPr>
              <a:t> What’s the question that you’re trying to answer?</a:t>
            </a:r>
          </a:p>
          <a:p>
            <a:pPr>
              <a:spcAft>
                <a:spcPts val="1800"/>
              </a:spcAft>
            </a:pPr>
            <a:r>
              <a:rPr lang="en-US" sz="2000" b="1" dirty="0">
                <a:solidFill>
                  <a:srgbClr val="000000"/>
                </a:solidFill>
                <a:ea typeface="ＭＳ Ｐゴシック" pitchFamily="-111" charset="-128"/>
              </a:rPr>
              <a:t>Plan:</a:t>
            </a:r>
            <a:r>
              <a:rPr lang="en-US" sz="2000" dirty="0">
                <a:solidFill>
                  <a:srgbClr val="000000"/>
                </a:solidFill>
                <a:ea typeface="ＭＳ Ｐゴシック" pitchFamily="-111" charset="-128"/>
              </a:rPr>
              <a:t> How will you go about answering the question? What statistical techniques does this problem call for?</a:t>
            </a:r>
          </a:p>
          <a:p>
            <a:pPr>
              <a:spcAft>
                <a:spcPts val="1800"/>
              </a:spcAft>
            </a:pPr>
            <a:r>
              <a:rPr lang="en-US" sz="2000" b="1" dirty="0">
                <a:solidFill>
                  <a:srgbClr val="000000"/>
                </a:solidFill>
                <a:ea typeface="ＭＳ Ｐゴシック" pitchFamily="-111" charset="-128"/>
              </a:rPr>
              <a:t>Do: </a:t>
            </a:r>
            <a:r>
              <a:rPr lang="en-US" sz="2000" dirty="0">
                <a:solidFill>
                  <a:srgbClr val="000000"/>
                </a:solidFill>
                <a:ea typeface="ＭＳ Ｐゴシック" pitchFamily="-111" charset="-128"/>
              </a:rPr>
              <a:t>Make graphs and carry out needed calculations.</a:t>
            </a:r>
          </a:p>
          <a:p>
            <a:r>
              <a:rPr lang="en-US" sz="2000" b="1" dirty="0">
                <a:solidFill>
                  <a:srgbClr val="000000"/>
                </a:solidFill>
                <a:ea typeface="ＭＳ Ｐゴシック" pitchFamily="-111" charset="-128"/>
              </a:rPr>
              <a:t>Conclude:</a:t>
            </a:r>
            <a:r>
              <a:rPr lang="en-US" sz="2000" dirty="0">
                <a:solidFill>
                  <a:srgbClr val="000000"/>
                </a:solidFill>
                <a:ea typeface="ＭＳ Ｐゴシック" pitchFamily="-111" charset="-128"/>
              </a:rPr>
              <a:t> Give your practical conclusion in the setting of the real-world problem.</a:t>
            </a:r>
          </a:p>
          <a:p>
            <a:pPr>
              <a:spcAft>
                <a:spcPts val="1800"/>
              </a:spcAft>
            </a:pPr>
            <a:endParaRPr lang="en-US" sz="2000" b="1" dirty="0">
              <a:solidFill>
                <a:srgbClr val="000000"/>
              </a:solidFill>
              <a:ea typeface="ＭＳ Ｐゴシック" pitchFamily="-111" charset="-128"/>
            </a:endParaRPr>
          </a:p>
        </p:txBody>
      </p:sp>
      <p:sp>
        <p:nvSpPr>
          <p:cNvPr id="5" name="TextBox 4"/>
          <p:cNvSpPr txBox="1"/>
          <p:nvPr/>
        </p:nvSpPr>
        <p:spPr>
          <a:xfrm>
            <a:off x="381000" y="2590800"/>
            <a:ext cx="769620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fontAlgn="auto">
              <a:spcBef>
                <a:spcPts val="0"/>
              </a:spcBef>
              <a:spcAft>
                <a:spcPts val="0"/>
              </a:spcAft>
              <a:defRPr/>
            </a:pPr>
            <a:r>
              <a:rPr lang="en-US" b="1" dirty="0"/>
              <a:t>How to Organize a Statistical Problem: A Four-Step Process</a:t>
            </a:r>
          </a:p>
        </p:txBody>
      </p:sp>
    </p:spTree>
    <p:extLst>
      <p:ext uri="{BB962C8B-B14F-4D97-AF65-F5344CB8AC3E}">
        <p14:creationId xmlns:p14="http://schemas.microsoft.com/office/powerpoint/2010/main" val="1319390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bg/>
                                          </p:spTgt>
                                        </p:tgtEl>
                                        <p:attrNameLst>
                                          <p:attrName>style.visibility</p:attrName>
                                        </p:attrNameLst>
                                      </p:cBhvr>
                                      <p:to>
                                        <p:strVal val="visible"/>
                                      </p:to>
                                    </p:set>
                                    <p:animEffect transition="in" filter="fade">
                                      <p:cBhvr>
                                        <p:cTn id="10" dur="1000"/>
                                        <p:tgtEl>
                                          <p:spTgt spid="4">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Vertical Title 1"/>
          <p:cNvSpPr>
            <a:spLocks noGrp="1"/>
          </p:cNvSpPr>
          <p:nvPr>
            <p:ph type="title" orient="vert"/>
          </p:nvPr>
        </p:nvSpPr>
        <p:spPr>
          <a:xfrm rot="16200000">
            <a:off x="4034631" y="-3293268"/>
            <a:ext cx="1135063" cy="8382000"/>
          </a:xfrm>
        </p:spPr>
        <p:txBody>
          <a:bodyPr/>
          <a:lstStyle/>
          <a:p>
            <a:pPr eaLnBrk="1" hangingPunct="1"/>
            <a:r>
              <a:rPr lang="en-US" altLang="en-US" sz="4500" b="1">
                <a:solidFill>
                  <a:srgbClr val="00B0F0"/>
                </a:solidFill>
              </a:rPr>
              <a:t>Writing to Compare Categorical Distributions</a:t>
            </a:r>
          </a:p>
        </p:txBody>
      </p:sp>
      <p:sp>
        <p:nvSpPr>
          <p:cNvPr id="21507" name="Vertical Text Placeholder 2"/>
          <p:cNvSpPr>
            <a:spLocks noGrp="1"/>
          </p:cNvSpPr>
          <p:nvPr>
            <p:ph type="body" orient="vert" idx="1"/>
          </p:nvPr>
        </p:nvSpPr>
        <p:spPr>
          <a:xfrm rot="16200000">
            <a:off x="2358231" y="37307"/>
            <a:ext cx="4079875" cy="7713662"/>
          </a:xfrm>
        </p:spPr>
        <p:txBody>
          <a:bodyPr/>
          <a:lstStyle/>
          <a:p>
            <a:pPr eaLnBrk="1" hangingPunct="1"/>
            <a:r>
              <a:rPr lang="en-US" altLang="en-US" dirty="0"/>
              <a:t>Cite specific numerical values/proportions. </a:t>
            </a:r>
          </a:p>
          <a:p>
            <a:pPr eaLnBrk="1" hangingPunct="1"/>
            <a:r>
              <a:rPr lang="en-US" altLang="en-US" dirty="0"/>
              <a:t>Use comparison words. </a:t>
            </a:r>
          </a:p>
          <a:p>
            <a:pPr lvl="1" eaLnBrk="1" hangingPunct="1"/>
            <a:r>
              <a:rPr lang="en-US" altLang="en-US" dirty="0"/>
              <a:t>Greater, smaller, less, while only, more, wider, narrower, fewer, etc.</a:t>
            </a:r>
          </a:p>
          <a:p>
            <a:pPr eaLnBrk="1" hangingPunct="1"/>
            <a:r>
              <a:rPr lang="en-US" altLang="en-US" dirty="0"/>
              <a:t>Use transition words</a:t>
            </a:r>
          </a:p>
          <a:p>
            <a:pPr lvl="1" eaLnBrk="1" hangingPunct="1"/>
            <a:r>
              <a:rPr lang="en-US" altLang="en-US" dirty="0"/>
              <a:t>However, whereas, similarly, additionally, etc.</a:t>
            </a:r>
          </a:p>
          <a:p>
            <a:pPr eaLnBrk="1" hangingPunct="1"/>
            <a:r>
              <a:rPr lang="en-US" altLang="en-US" dirty="0"/>
              <a:t>Discuss at least two points of comparison.</a:t>
            </a:r>
          </a:p>
          <a:p>
            <a:pPr lvl="1" eaLnBrk="1" hangingPunct="1"/>
            <a:endParaRPr lang="en-US" altLang="en-US" dirty="0"/>
          </a:p>
        </p:txBody>
      </p:sp>
    </p:spTree>
  </p:cSld>
  <p:clrMapOvr>
    <a:masterClrMapping/>
  </p:clrMapOvr>
  <p:transition spd="med">
    <p:pull dir="l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Vertical Title 1"/>
          <p:cNvSpPr>
            <a:spLocks noGrp="1"/>
          </p:cNvSpPr>
          <p:nvPr>
            <p:ph type="title" orient="vert"/>
          </p:nvPr>
        </p:nvSpPr>
        <p:spPr>
          <a:xfrm rot="16200000">
            <a:off x="4034631" y="-3293268"/>
            <a:ext cx="1135063" cy="8382000"/>
          </a:xfrm>
        </p:spPr>
        <p:txBody>
          <a:bodyPr/>
          <a:lstStyle/>
          <a:p>
            <a:pPr eaLnBrk="1" hangingPunct="1"/>
            <a:r>
              <a:rPr lang="en-US" altLang="en-US" sz="4500" b="1">
                <a:solidFill>
                  <a:srgbClr val="00B0F0"/>
                </a:solidFill>
              </a:rPr>
              <a:t>Comparing Categorical Distributions</a:t>
            </a:r>
          </a:p>
        </p:txBody>
      </p:sp>
      <p:graphicFrame>
        <p:nvGraphicFramePr>
          <p:cNvPr id="5" name="Chart 4"/>
          <p:cNvGraphicFramePr>
            <a:graphicFrameLocks/>
          </p:cNvGraphicFramePr>
          <p:nvPr/>
        </p:nvGraphicFramePr>
        <p:xfrm>
          <a:off x="112734" y="3272125"/>
          <a:ext cx="8868427" cy="32066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36575" y="1641475"/>
            <a:ext cx="8043863" cy="1630363"/>
          </a:xfrm>
          <a:prstGeom prst="rect">
            <a:avLst/>
          </a:prstGeom>
          <a:noFill/>
        </p:spPr>
        <p:txBody>
          <a:bodyPr>
            <a:spAutoFit/>
          </a:bodyPr>
          <a:lstStyle/>
          <a:p>
            <a:pPr>
              <a:defRPr/>
            </a:pPr>
            <a:r>
              <a:rPr lang="en-US" sz="2500" dirty="0">
                <a:latin typeface="+mj-lt"/>
              </a:rPr>
              <a:t>Is there an association between after-school club participation and whether or not the student rides the school bus? Support your answer with a discussion of the provided graphs.</a:t>
            </a:r>
          </a:p>
        </p:txBody>
      </p:sp>
    </p:spTree>
  </p:cSld>
  <p:clrMapOvr>
    <a:masterClrMapping/>
  </p:clrMapOvr>
  <p:transition spd="med">
    <p:pull dir="l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Vertical Title 1"/>
          <p:cNvSpPr>
            <a:spLocks noGrp="1"/>
          </p:cNvSpPr>
          <p:nvPr>
            <p:ph type="title" orient="vert"/>
          </p:nvPr>
        </p:nvSpPr>
        <p:spPr>
          <a:xfrm rot="16200000">
            <a:off x="4034631" y="-3293268"/>
            <a:ext cx="1135063" cy="8382000"/>
          </a:xfrm>
        </p:spPr>
        <p:txBody>
          <a:bodyPr/>
          <a:lstStyle/>
          <a:p>
            <a:pPr eaLnBrk="1" hangingPunct="1"/>
            <a:r>
              <a:rPr lang="en-US" altLang="en-US" sz="4500" b="1">
                <a:solidFill>
                  <a:srgbClr val="00B0F0"/>
                </a:solidFill>
              </a:rPr>
              <a:t>Comparing Categorical Distributions</a:t>
            </a:r>
          </a:p>
        </p:txBody>
      </p:sp>
      <p:sp>
        <p:nvSpPr>
          <p:cNvPr id="23555" name="Vertical Text Placeholder 3"/>
          <p:cNvSpPr>
            <a:spLocks noGrp="1"/>
          </p:cNvSpPr>
          <p:nvPr>
            <p:ph type="body" orient="vert" idx="1"/>
          </p:nvPr>
        </p:nvSpPr>
        <p:spPr>
          <a:xfrm rot="16200000">
            <a:off x="2244726" y="-25400"/>
            <a:ext cx="4532312" cy="7939087"/>
          </a:xfrm>
        </p:spPr>
        <p:txBody>
          <a:bodyPr/>
          <a:lstStyle/>
          <a:p>
            <a:pPr marL="0" indent="0" eaLnBrk="1" hangingPunct="1">
              <a:buFont typeface="Arial" charset="0"/>
              <a:buNone/>
            </a:pPr>
            <a:r>
              <a:rPr lang="en-US" altLang="en-US" b="1"/>
              <a:t>Sample Answer:</a:t>
            </a:r>
          </a:p>
          <a:p>
            <a:pPr marL="0" indent="0" eaLnBrk="1" hangingPunct="1">
              <a:buFont typeface="Arial" charset="0"/>
              <a:buNone/>
            </a:pPr>
            <a:r>
              <a:rPr lang="en-US" altLang="en-US" sz="2500"/>
              <a:t>Yes, there is a clear association between after-school club participation and transportation. Only 11% of students who don’t ride the bus do not participate in after school clubs, whereas 51% of students who do ride the bus do not participate. Similarly, 58% of students who do not ride the bus are involved in 2 or more clubs, while only 19% of students riding the bus are involved in 2 or more clubs. However, the proportion of students who participate in one club is the same for students who ride and students who don’t ride the bus. </a:t>
            </a:r>
          </a:p>
        </p:txBody>
      </p:sp>
    </p:spTree>
  </p:cSld>
  <p:clrMapOvr>
    <a:masterClrMapping/>
  </p:clrMapOvr>
  <p:transition spd="med">
    <p:pull dir="l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3400" y="838200"/>
            <a:ext cx="681037" cy="5172075"/>
          </a:xfrm>
        </p:spPr>
        <p:txBody>
          <a:bodyPr>
            <a:noAutofit/>
          </a:bodyPr>
          <a:lstStyle/>
          <a:p>
            <a:pPr eaLnBrk="1" hangingPunct="1"/>
            <a:r>
              <a:rPr lang="en-US" sz="2400" dirty="0" smtClean="0">
                <a:solidFill>
                  <a:srgbClr val="E81F30"/>
                </a:solidFill>
                <a:ea typeface="ＭＳ Ｐゴシック" pitchFamily="-111" charset="-128"/>
              </a:rPr>
              <a:t>Analyzing Categorical Data</a:t>
            </a:r>
          </a:p>
        </p:txBody>
      </p:sp>
      <p:sp>
        <p:nvSpPr>
          <p:cNvPr id="26627" name="Vertical Text Placeholder 2"/>
          <p:cNvSpPr>
            <a:spLocks noGrp="1"/>
          </p:cNvSpPr>
          <p:nvPr>
            <p:ph type="body" orient="vert" idx="1"/>
          </p:nvPr>
        </p:nvSpPr>
        <p:spPr>
          <a:xfrm rot="16200000">
            <a:off x="3218657" y="-2237581"/>
            <a:ext cx="2179637" cy="7375525"/>
          </a:xfrm>
        </p:spPr>
        <p:txBody>
          <a:bodyPr>
            <a:normAutofit lnSpcReduction="10000"/>
          </a:bodyPr>
          <a:lstStyle/>
          <a:p>
            <a:pPr eaLnBrk="1" hangingPunct="1"/>
            <a:r>
              <a:rPr lang="en-US" sz="2400" b="1" smtClean="0">
                <a:solidFill>
                  <a:srgbClr val="000000"/>
                </a:solidFill>
                <a:ea typeface="ＭＳ Ｐゴシック" pitchFamily="-111" charset="-128"/>
              </a:rPr>
              <a:t>Categorical Variables </a:t>
            </a:r>
            <a:r>
              <a:rPr lang="en-US" sz="2400" smtClean="0">
                <a:solidFill>
                  <a:srgbClr val="000000"/>
                </a:solidFill>
                <a:ea typeface="ＭＳ Ｐゴシック" pitchFamily="-111" charset="-128"/>
              </a:rPr>
              <a:t>place individuals into one of several groups or categories</a:t>
            </a:r>
          </a:p>
          <a:p>
            <a:pPr lvl="1" eaLnBrk="1" hangingPunct="1"/>
            <a:r>
              <a:rPr lang="en-US" sz="2000" smtClean="0">
                <a:solidFill>
                  <a:srgbClr val="000000"/>
                </a:solidFill>
                <a:ea typeface="ＭＳ Ｐゴシック" pitchFamily="-111" charset="-128"/>
              </a:rPr>
              <a:t>The values of a categorical variable are labels for the different categories</a:t>
            </a:r>
          </a:p>
          <a:p>
            <a:pPr lvl="1" eaLnBrk="1" hangingPunct="1"/>
            <a:r>
              <a:rPr lang="en-US" sz="2000" smtClean="0">
                <a:solidFill>
                  <a:srgbClr val="000000"/>
                </a:solidFill>
                <a:ea typeface="ＭＳ Ｐゴシック" pitchFamily="-111" charset="-128"/>
              </a:rPr>
              <a:t>The distribution of a categorical variable lists the count or percent of individuals who fall into each category.</a:t>
            </a:r>
          </a:p>
          <a:p>
            <a:pPr eaLnBrk="1" hangingPunct="1"/>
            <a:endParaRPr lang="en-US" sz="1800" smtClean="0">
              <a:solidFill>
                <a:srgbClr val="000000"/>
              </a:solidFill>
              <a:ea typeface="ＭＳ Ｐゴシック" pitchFamily="-111" charset="-128"/>
            </a:endParaRPr>
          </a:p>
        </p:txBody>
      </p:sp>
      <p:graphicFrame>
        <p:nvGraphicFramePr>
          <p:cNvPr id="5" name="Table 4"/>
          <p:cNvGraphicFramePr>
            <a:graphicFrameLocks noGrp="1"/>
          </p:cNvGraphicFramePr>
          <p:nvPr/>
        </p:nvGraphicFramePr>
        <p:xfrm>
          <a:off x="1860550" y="2830513"/>
          <a:ext cx="2898775" cy="3900494"/>
        </p:xfrm>
        <a:graphic>
          <a:graphicData uri="http://schemas.openxmlformats.org/drawingml/2006/table">
            <a:tbl>
              <a:tblPr/>
              <a:tblGrid>
                <a:gridCol w="1577975"/>
                <a:gridCol w="1320800"/>
              </a:tblGrid>
              <a:tr h="3000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ea typeface="ＭＳ Ｐゴシック" pitchFamily="-111" charset="-128"/>
                        </a:rPr>
                        <a:t>Frequency Table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Format</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Count of Stations</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Adult Contemporary</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1556</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Adult Standards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1196</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Contemporary Hit</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569</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Country</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2066</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ea typeface="ＭＳ Ｐゴシック" pitchFamily="-111" charset="-128"/>
                        </a:rPr>
                        <a:t>News/Talk</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2179</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Oldies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1060</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Religious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2014</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Rock</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869</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Spanish Language</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750</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Other Formats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1579</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Total</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13838</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AF9"/>
                    </a:solidFill>
                  </a:tcPr>
                </a:tc>
              </a:tr>
            </a:tbl>
          </a:graphicData>
        </a:graphic>
      </p:graphicFrame>
      <p:graphicFrame>
        <p:nvGraphicFramePr>
          <p:cNvPr id="6" name="Table 5"/>
          <p:cNvGraphicFramePr>
            <a:graphicFrameLocks noGrp="1"/>
          </p:cNvGraphicFramePr>
          <p:nvPr/>
        </p:nvGraphicFramePr>
        <p:xfrm>
          <a:off x="5097463" y="2830513"/>
          <a:ext cx="2898775" cy="3900494"/>
        </p:xfrm>
        <a:graphic>
          <a:graphicData uri="http://schemas.openxmlformats.org/drawingml/2006/table">
            <a:tbl>
              <a:tblPr/>
              <a:tblGrid>
                <a:gridCol w="1482725"/>
                <a:gridCol w="1416050"/>
              </a:tblGrid>
              <a:tr h="3000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Relative Frequency Table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Format</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Percent of Stations</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Adult Contemporary</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11.2</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Adult Standards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8.6</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Contemporary Hit</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4.1</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Country</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14.9</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News/Talk</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15.7</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Oldies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7.7</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Religious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14.6</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Rock</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6.3</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Spanish Language</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5.4</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Other Formats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11.4</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Total</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99.9</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AF9"/>
                    </a:solidFill>
                  </a:tcPr>
                </a:tc>
              </a:tr>
            </a:tbl>
          </a:graphicData>
        </a:graphic>
      </p:graphicFrame>
      <p:grpSp>
        <p:nvGrpSpPr>
          <p:cNvPr id="3" name="Group 18"/>
          <p:cNvGrpSpPr>
            <a:grpSpLocks/>
          </p:cNvGrpSpPr>
          <p:nvPr/>
        </p:nvGrpSpPr>
        <p:grpSpPr bwMode="auto">
          <a:xfrm>
            <a:off x="4325937" y="4729163"/>
            <a:ext cx="1617662" cy="1477962"/>
            <a:chOff x="4325457" y="4729664"/>
            <a:chExt cx="1618527" cy="1477539"/>
          </a:xfrm>
        </p:grpSpPr>
        <p:sp>
          <p:nvSpPr>
            <p:cNvPr id="10" name="Curved Up Arrow 9"/>
            <p:cNvSpPr/>
            <p:nvPr/>
          </p:nvSpPr>
          <p:spPr>
            <a:xfrm rot="3095061" flipH="1">
              <a:off x="3830640" y="5224481"/>
              <a:ext cx="1477539" cy="487905"/>
            </a:xfrm>
            <a:prstGeom prst="curvedUp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solidFill>
                  <a:schemeClr val="tx1"/>
                </a:solidFill>
              </a:endParaRPr>
            </a:p>
          </p:txBody>
        </p:sp>
        <p:sp>
          <p:nvSpPr>
            <p:cNvPr id="13" name="TextBox 12"/>
            <p:cNvSpPr txBox="1"/>
            <p:nvPr/>
          </p:nvSpPr>
          <p:spPr>
            <a:xfrm>
              <a:off x="4979857" y="5659673"/>
              <a:ext cx="964127" cy="36978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defRPr/>
              </a:pPr>
              <a:r>
                <a:rPr lang="en-US" b="1" dirty="0">
                  <a:solidFill>
                    <a:srgbClr val="000000"/>
                  </a:solidFill>
                </a:rPr>
                <a:t>Count</a:t>
              </a:r>
            </a:p>
          </p:txBody>
        </p:sp>
      </p:grpSp>
      <p:grpSp>
        <p:nvGrpSpPr>
          <p:cNvPr id="4" name="Group 19"/>
          <p:cNvGrpSpPr>
            <a:grpSpLocks/>
          </p:cNvGrpSpPr>
          <p:nvPr/>
        </p:nvGrpSpPr>
        <p:grpSpPr bwMode="auto">
          <a:xfrm>
            <a:off x="5486401" y="4741863"/>
            <a:ext cx="2449511" cy="2112962"/>
            <a:chOff x="5486791" y="4741480"/>
            <a:chExt cx="2449114" cy="2113045"/>
          </a:xfrm>
        </p:grpSpPr>
        <p:sp>
          <p:nvSpPr>
            <p:cNvPr id="15" name="Curved Up Arrow 14"/>
            <p:cNvSpPr/>
            <p:nvPr/>
          </p:nvSpPr>
          <p:spPr>
            <a:xfrm rot="18260434">
              <a:off x="6546777" y="5465398"/>
              <a:ext cx="2113045" cy="665210"/>
            </a:xfrm>
            <a:prstGeom prst="curvedUp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solidFill>
                  <a:schemeClr val="tx1"/>
                </a:solidFill>
              </a:endParaRPr>
            </a:p>
          </p:txBody>
        </p:sp>
        <p:sp>
          <p:nvSpPr>
            <p:cNvPr id="14" name="TextBox 13"/>
            <p:cNvSpPr txBox="1"/>
            <p:nvPr/>
          </p:nvSpPr>
          <p:spPr>
            <a:xfrm>
              <a:off x="5486791" y="6095670"/>
              <a:ext cx="1241224" cy="36934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defRPr/>
              </a:pPr>
              <a:r>
                <a:rPr lang="en-US" b="1" dirty="0">
                  <a:solidFill>
                    <a:srgbClr val="000000"/>
                  </a:solidFill>
                </a:rPr>
                <a:t>Percent</a:t>
              </a:r>
            </a:p>
          </p:txBody>
        </p:sp>
      </p:grpSp>
      <p:grpSp>
        <p:nvGrpSpPr>
          <p:cNvPr id="8" name="Group 16"/>
          <p:cNvGrpSpPr>
            <a:grpSpLocks/>
          </p:cNvGrpSpPr>
          <p:nvPr/>
        </p:nvGrpSpPr>
        <p:grpSpPr bwMode="auto">
          <a:xfrm>
            <a:off x="595312" y="3060701"/>
            <a:ext cx="1309688" cy="1399620"/>
            <a:chOff x="595648" y="3060246"/>
            <a:chExt cx="1309511" cy="1400582"/>
          </a:xfrm>
        </p:grpSpPr>
        <p:sp>
          <p:nvSpPr>
            <p:cNvPr id="16" name="Curved Up Arrow 15"/>
            <p:cNvSpPr/>
            <p:nvPr/>
          </p:nvSpPr>
          <p:spPr>
            <a:xfrm rot="6511949" flipH="1">
              <a:off x="895139" y="3436330"/>
              <a:ext cx="1240074" cy="487905"/>
            </a:xfrm>
            <a:prstGeom prst="curvedUp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solidFill>
                  <a:schemeClr val="tx1"/>
                </a:solidFill>
              </a:endParaRPr>
            </a:p>
          </p:txBody>
        </p:sp>
        <p:sp>
          <p:nvSpPr>
            <p:cNvPr id="9" name="TextBox 8"/>
            <p:cNvSpPr txBox="1"/>
            <p:nvPr/>
          </p:nvSpPr>
          <p:spPr>
            <a:xfrm>
              <a:off x="595648" y="4091242"/>
              <a:ext cx="1309511" cy="369586"/>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defRPr/>
              </a:pPr>
              <a:r>
                <a:rPr lang="en-US" b="1" dirty="0">
                  <a:solidFill>
                    <a:srgbClr val="000000"/>
                  </a:solidFill>
                </a:rPr>
                <a:t>Variable</a:t>
              </a:r>
            </a:p>
          </p:txBody>
        </p:sp>
      </p:grpSp>
      <p:grpSp>
        <p:nvGrpSpPr>
          <p:cNvPr id="17" name="Group 17"/>
          <p:cNvGrpSpPr>
            <a:grpSpLocks/>
          </p:cNvGrpSpPr>
          <p:nvPr/>
        </p:nvGrpSpPr>
        <p:grpSpPr bwMode="auto">
          <a:xfrm>
            <a:off x="481012" y="5040313"/>
            <a:ext cx="2254251" cy="515937"/>
            <a:chOff x="480705" y="5040367"/>
            <a:chExt cx="2254110" cy="516095"/>
          </a:xfrm>
        </p:grpSpPr>
        <p:sp>
          <p:nvSpPr>
            <p:cNvPr id="12" name="Curved Up Arrow 11"/>
            <p:cNvSpPr/>
            <p:nvPr/>
          </p:nvSpPr>
          <p:spPr>
            <a:xfrm rot="20335300">
              <a:off x="1042441" y="5068557"/>
              <a:ext cx="1692374" cy="487905"/>
            </a:xfrm>
            <a:prstGeom prst="curvedUp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solidFill>
                  <a:schemeClr val="tx1"/>
                </a:solidFill>
              </a:endParaRPr>
            </a:p>
          </p:txBody>
        </p:sp>
        <p:sp>
          <p:nvSpPr>
            <p:cNvPr id="11" name="TextBox 10"/>
            <p:cNvSpPr txBox="1"/>
            <p:nvPr/>
          </p:nvSpPr>
          <p:spPr>
            <a:xfrm>
              <a:off x="480705" y="5040367"/>
              <a:ext cx="1119117" cy="37000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defRPr/>
              </a:pPr>
              <a:r>
                <a:rPr lang="en-US" b="1" dirty="0">
                  <a:solidFill>
                    <a:srgbClr val="000000"/>
                  </a:solidFill>
                </a:rPr>
                <a:t>Values</a:t>
              </a:r>
            </a:p>
          </p:txBody>
        </p:sp>
      </p:grpSp>
    </p:spTree>
    <p:extLst>
      <p:ext uri="{BB962C8B-B14F-4D97-AF65-F5344CB8AC3E}">
        <p14:creationId xmlns:p14="http://schemas.microsoft.com/office/powerpoint/2010/main" val="288961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Vertical Text Placeholder 2"/>
          <p:cNvSpPr>
            <a:spLocks noGrp="1"/>
          </p:cNvSpPr>
          <p:nvPr>
            <p:ph type="body" orient="vert" idx="1"/>
          </p:nvPr>
        </p:nvSpPr>
        <p:spPr>
          <a:xfrm rot="16200000">
            <a:off x="3824288" y="-2843212"/>
            <a:ext cx="1638300" cy="8045450"/>
          </a:xfrm>
        </p:spPr>
        <p:txBody>
          <a:bodyPr rtlCol="0">
            <a:normAutofit/>
          </a:bodyPr>
          <a:lstStyle/>
          <a:p>
            <a:pPr marL="0" indent="0" eaLnBrk="1" fontAlgn="auto" hangingPunct="1">
              <a:spcAft>
                <a:spcPts val="0"/>
              </a:spcAft>
              <a:buFont typeface="Arial" pitchFamily="34" charset="0"/>
              <a:buNone/>
              <a:defRPr/>
            </a:pPr>
            <a:r>
              <a:rPr lang="en-US" sz="3500" b="1" dirty="0">
                <a:solidFill>
                  <a:srgbClr val="00B0F0"/>
                </a:solidFill>
                <a:ea typeface="ＭＳ Ｐゴシック" pitchFamily="-111" charset="-128"/>
              </a:rPr>
              <a:t>Distribution &amp; Categorical Variables</a:t>
            </a:r>
          </a:p>
          <a:p>
            <a:pPr marL="0" indent="0" eaLnBrk="1" fontAlgn="auto" hangingPunct="1">
              <a:spcAft>
                <a:spcPts val="0"/>
              </a:spcAft>
              <a:buFont typeface="Arial" pitchFamily="34" charset="0"/>
              <a:buNone/>
              <a:defRPr/>
            </a:pPr>
            <a:r>
              <a:rPr lang="en-US" sz="2500" dirty="0">
                <a:solidFill>
                  <a:srgbClr val="000000"/>
                </a:solidFill>
                <a:ea typeface="ＭＳ Ｐゴシック" pitchFamily="-111" charset="-128"/>
              </a:rPr>
              <a:t>The distribution of a categorical variable lists the count or percent of individuals who fall into each category.</a:t>
            </a:r>
          </a:p>
          <a:p>
            <a:pPr eaLnBrk="1" fontAlgn="auto" hangingPunct="1">
              <a:spcAft>
                <a:spcPts val="0"/>
              </a:spcAft>
              <a:buFont typeface="Arial" pitchFamily="34" charset="0"/>
              <a:buChar char="•"/>
              <a:defRPr/>
            </a:pPr>
            <a:endParaRPr lang="en-US" sz="1800" dirty="0">
              <a:solidFill>
                <a:srgbClr val="000000"/>
              </a:solidFill>
              <a:ea typeface="ＭＳ Ｐゴシック" pitchFamily="-111" charset="-128"/>
            </a:endParaRPr>
          </a:p>
        </p:txBody>
      </p:sp>
      <p:graphicFrame>
        <p:nvGraphicFramePr>
          <p:cNvPr id="2" name="Table 1"/>
          <p:cNvGraphicFramePr>
            <a:graphicFrameLocks noGrp="1"/>
          </p:cNvGraphicFramePr>
          <p:nvPr/>
        </p:nvGraphicFramePr>
        <p:xfrm>
          <a:off x="395288" y="2225675"/>
          <a:ext cx="3684587" cy="2889248"/>
        </p:xfrm>
        <a:graphic>
          <a:graphicData uri="http://schemas.openxmlformats.org/drawingml/2006/table">
            <a:tbl>
              <a:tblPr>
                <a:tableStyleId>{5940675A-B579-460E-94D1-54222C63F5DA}</a:tableStyleId>
              </a:tblPr>
              <a:tblGrid>
                <a:gridCol w="2434038">
                  <a:extLst>
                    <a:ext uri="{9D8B030D-6E8A-4147-A177-3AD203B41FA5}">
                      <a16:colId xmlns="" xmlns:a16="http://schemas.microsoft.com/office/drawing/2014/main" val="20000"/>
                    </a:ext>
                  </a:extLst>
                </a:gridCol>
                <a:gridCol w="1250549">
                  <a:extLst>
                    <a:ext uri="{9D8B030D-6E8A-4147-A177-3AD203B41FA5}">
                      <a16:colId xmlns="" xmlns:a16="http://schemas.microsoft.com/office/drawing/2014/main" val="20001"/>
                    </a:ext>
                  </a:extLst>
                </a:gridCol>
              </a:tblGrid>
              <a:tr h="563815">
                <a:tc>
                  <a:txBody>
                    <a:bodyPr/>
                    <a:lstStyle/>
                    <a:p>
                      <a:pPr algn="l" fontAlgn="b"/>
                      <a:r>
                        <a:rPr lang="en-US" sz="2500" b="1" u="none" strike="noStrike" dirty="0">
                          <a:solidFill>
                            <a:srgbClr val="00B0F0"/>
                          </a:solidFill>
                          <a:effectLst/>
                        </a:rPr>
                        <a:t>Favorite Course</a:t>
                      </a:r>
                      <a:endParaRPr lang="en-US" sz="2500" b="1" i="0" u="none" strike="noStrike" dirty="0">
                        <a:solidFill>
                          <a:srgbClr val="00B0F0"/>
                        </a:solidFill>
                        <a:effectLst/>
                        <a:latin typeface="Calibri"/>
                      </a:endParaRPr>
                    </a:p>
                  </a:txBody>
                  <a:tcPr marL="9526" marR="9526" marT="9527" marB="0" anchor="b"/>
                </a:tc>
                <a:tc>
                  <a:txBody>
                    <a:bodyPr/>
                    <a:lstStyle/>
                    <a:p>
                      <a:pPr algn="ctr" fontAlgn="b"/>
                      <a:r>
                        <a:rPr lang="en-US" sz="2500" b="1" u="none" strike="noStrike" dirty="0">
                          <a:solidFill>
                            <a:srgbClr val="00B0F0"/>
                          </a:solidFill>
                          <a:effectLst/>
                        </a:rPr>
                        <a:t>Count</a:t>
                      </a:r>
                      <a:endParaRPr lang="en-US" sz="2500" b="1" i="0" u="none" strike="noStrike" dirty="0">
                        <a:solidFill>
                          <a:srgbClr val="00B0F0"/>
                        </a:solidFill>
                        <a:effectLst/>
                        <a:latin typeface="Calibri"/>
                      </a:endParaRPr>
                    </a:p>
                  </a:txBody>
                  <a:tcPr marL="9526" marR="9526" marT="9527" marB="0" anchor="b"/>
                </a:tc>
                <a:extLst>
                  <a:ext uri="{0D108BD9-81ED-4DB2-BD59-A6C34878D82A}">
                    <a16:rowId xmlns="" xmlns:a16="http://schemas.microsoft.com/office/drawing/2014/main" val="10000"/>
                  </a:ext>
                </a:extLst>
              </a:tr>
              <a:tr h="473991">
                <a:tc>
                  <a:txBody>
                    <a:bodyPr/>
                    <a:lstStyle/>
                    <a:p>
                      <a:pPr algn="l" fontAlgn="b"/>
                      <a:r>
                        <a:rPr lang="en-US" sz="2500" u="none" strike="noStrike" dirty="0">
                          <a:effectLst/>
                        </a:rPr>
                        <a:t>English</a:t>
                      </a:r>
                      <a:endParaRPr lang="en-US" sz="2500" b="0" i="0" u="none" strike="noStrike" dirty="0">
                        <a:solidFill>
                          <a:srgbClr val="000000"/>
                        </a:solidFill>
                        <a:effectLst/>
                        <a:latin typeface="Calibri"/>
                      </a:endParaRPr>
                    </a:p>
                  </a:txBody>
                  <a:tcPr marL="9526" marR="9526" marT="9527" marB="0" anchor="b"/>
                </a:tc>
                <a:tc>
                  <a:txBody>
                    <a:bodyPr/>
                    <a:lstStyle/>
                    <a:p>
                      <a:pPr algn="ctr" fontAlgn="b"/>
                      <a:r>
                        <a:rPr lang="en-US" sz="2500" u="none" strike="noStrike" dirty="0">
                          <a:effectLst/>
                        </a:rPr>
                        <a:t>8</a:t>
                      </a:r>
                      <a:endParaRPr lang="en-US" sz="2500" b="0" i="0" u="none" strike="noStrike" dirty="0">
                        <a:solidFill>
                          <a:srgbClr val="000000"/>
                        </a:solidFill>
                        <a:effectLst/>
                        <a:latin typeface="Calibri"/>
                      </a:endParaRPr>
                    </a:p>
                  </a:txBody>
                  <a:tcPr marL="9526" marR="9526" marT="9527" marB="0" anchor="b"/>
                </a:tc>
                <a:extLst>
                  <a:ext uri="{0D108BD9-81ED-4DB2-BD59-A6C34878D82A}">
                    <a16:rowId xmlns="" xmlns:a16="http://schemas.microsoft.com/office/drawing/2014/main" val="10001"/>
                  </a:ext>
                </a:extLst>
              </a:tr>
              <a:tr h="429469">
                <a:tc>
                  <a:txBody>
                    <a:bodyPr/>
                    <a:lstStyle/>
                    <a:p>
                      <a:pPr algn="l" fontAlgn="b"/>
                      <a:r>
                        <a:rPr lang="en-US" sz="2500" u="none" strike="noStrike" dirty="0">
                          <a:effectLst/>
                        </a:rPr>
                        <a:t>Foreign Language</a:t>
                      </a:r>
                      <a:endParaRPr lang="en-US" sz="2500" b="0" i="0" u="none" strike="noStrike" dirty="0">
                        <a:solidFill>
                          <a:srgbClr val="000000"/>
                        </a:solidFill>
                        <a:effectLst/>
                        <a:latin typeface="Calibri"/>
                      </a:endParaRPr>
                    </a:p>
                  </a:txBody>
                  <a:tcPr marL="9526" marR="9526" marT="9527" marB="0" anchor="b"/>
                </a:tc>
                <a:tc>
                  <a:txBody>
                    <a:bodyPr/>
                    <a:lstStyle/>
                    <a:p>
                      <a:pPr algn="ctr" fontAlgn="b"/>
                      <a:r>
                        <a:rPr lang="en-US" sz="2500" u="none" strike="noStrike" dirty="0">
                          <a:effectLst/>
                        </a:rPr>
                        <a:t>4</a:t>
                      </a:r>
                      <a:endParaRPr lang="en-US" sz="2500" b="0" i="0" u="none" strike="noStrike" dirty="0">
                        <a:solidFill>
                          <a:srgbClr val="000000"/>
                        </a:solidFill>
                        <a:effectLst/>
                        <a:latin typeface="Calibri"/>
                      </a:endParaRPr>
                    </a:p>
                  </a:txBody>
                  <a:tcPr marL="9526" marR="9526" marT="9527" marB="0" anchor="b"/>
                </a:tc>
                <a:extLst>
                  <a:ext uri="{0D108BD9-81ED-4DB2-BD59-A6C34878D82A}">
                    <a16:rowId xmlns="" xmlns:a16="http://schemas.microsoft.com/office/drawing/2014/main" val="10002"/>
                  </a:ext>
                </a:extLst>
              </a:tr>
              <a:tr h="473991">
                <a:tc>
                  <a:txBody>
                    <a:bodyPr/>
                    <a:lstStyle/>
                    <a:p>
                      <a:pPr algn="l" fontAlgn="b"/>
                      <a:r>
                        <a:rPr lang="en-US" sz="2500" u="none" strike="noStrike">
                          <a:effectLst/>
                        </a:rPr>
                        <a:t>Histroy</a:t>
                      </a:r>
                      <a:endParaRPr lang="en-US" sz="2500" b="0" i="0" u="none" strike="noStrike">
                        <a:solidFill>
                          <a:srgbClr val="000000"/>
                        </a:solidFill>
                        <a:effectLst/>
                        <a:latin typeface="Calibri"/>
                      </a:endParaRPr>
                    </a:p>
                  </a:txBody>
                  <a:tcPr marL="9526" marR="9526" marT="9527" marB="0" anchor="b"/>
                </a:tc>
                <a:tc>
                  <a:txBody>
                    <a:bodyPr/>
                    <a:lstStyle/>
                    <a:p>
                      <a:pPr algn="ctr" fontAlgn="b"/>
                      <a:r>
                        <a:rPr lang="en-US" sz="2500" u="none" strike="noStrike" dirty="0">
                          <a:effectLst/>
                        </a:rPr>
                        <a:t>11</a:t>
                      </a:r>
                      <a:endParaRPr lang="en-US" sz="2500" b="0" i="0" u="none" strike="noStrike" dirty="0">
                        <a:solidFill>
                          <a:srgbClr val="000000"/>
                        </a:solidFill>
                        <a:effectLst/>
                        <a:latin typeface="Calibri"/>
                      </a:endParaRPr>
                    </a:p>
                  </a:txBody>
                  <a:tcPr marL="9526" marR="9526" marT="9527" marB="0" anchor="b"/>
                </a:tc>
                <a:extLst>
                  <a:ext uri="{0D108BD9-81ED-4DB2-BD59-A6C34878D82A}">
                    <a16:rowId xmlns="" xmlns:a16="http://schemas.microsoft.com/office/drawing/2014/main" val="10003"/>
                  </a:ext>
                </a:extLst>
              </a:tr>
              <a:tr h="473991">
                <a:tc>
                  <a:txBody>
                    <a:bodyPr/>
                    <a:lstStyle/>
                    <a:p>
                      <a:pPr algn="l" fontAlgn="b"/>
                      <a:r>
                        <a:rPr lang="en-US" sz="2500" u="none" strike="noStrike">
                          <a:effectLst/>
                        </a:rPr>
                        <a:t>Math</a:t>
                      </a:r>
                      <a:endParaRPr lang="en-US" sz="2500" b="0" i="0" u="none" strike="noStrike">
                        <a:solidFill>
                          <a:srgbClr val="000000"/>
                        </a:solidFill>
                        <a:effectLst/>
                        <a:latin typeface="Calibri"/>
                      </a:endParaRPr>
                    </a:p>
                  </a:txBody>
                  <a:tcPr marL="9526" marR="9526" marT="9527" marB="0" anchor="b"/>
                </a:tc>
                <a:tc>
                  <a:txBody>
                    <a:bodyPr/>
                    <a:lstStyle/>
                    <a:p>
                      <a:pPr algn="ctr" fontAlgn="b"/>
                      <a:r>
                        <a:rPr lang="en-US" sz="2500" u="none" strike="noStrike" dirty="0">
                          <a:effectLst/>
                        </a:rPr>
                        <a:t>15</a:t>
                      </a:r>
                      <a:endParaRPr lang="en-US" sz="2500" b="0" i="0" u="none" strike="noStrike" dirty="0">
                        <a:solidFill>
                          <a:srgbClr val="000000"/>
                        </a:solidFill>
                        <a:effectLst/>
                        <a:latin typeface="Calibri"/>
                      </a:endParaRPr>
                    </a:p>
                  </a:txBody>
                  <a:tcPr marL="9526" marR="9526" marT="9527" marB="0" anchor="b"/>
                </a:tc>
                <a:extLst>
                  <a:ext uri="{0D108BD9-81ED-4DB2-BD59-A6C34878D82A}">
                    <a16:rowId xmlns="" xmlns:a16="http://schemas.microsoft.com/office/drawing/2014/main" val="10004"/>
                  </a:ext>
                </a:extLst>
              </a:tr>
              <a:tr h="473991">
                <a:tc>
                  <a:txBody>
                    <a:bodyPr/>
                    <a:lstStyle/>
                    <a:p>
                      <a:pPr algn="l" fontAlgn="b"/>
                      <a:r>
                        <a:rPr lang="en-US" sz="2500" u="none" strike="noStrike" dirty="0">
                          <a:effectLst/>
                        </a:rPr>
                        <a:t>Science</a:t>
                      </a:r>
                      <a:endParaRPr lang="en-US" sz="2500" b="0" i="0" u="none" strike="noStrike" dirty="0">
                        <a:solidFill>
                          <a:srgbClr val="000000"/>
                        </a:solidFill>
                        <a:effectLst/>
                        <a:latin typeface="Calibri"/>
                      </a:endParaRPr>
                    </a:p>
                  </a:txBody>
                  <a:tcPr marL="9526" marR="9526" marT="9527" marB="0" anchor="b"/>
                </a:tc>
                <a:tc>
                  <a:txBody>
                    <a:bodyPr/>
                    <a:lstStyle/>
                    <a:p>
                      <a:pPr algn="ctr" fontAlgn="b"/>
                      <a:r>
                        <a:rPr lang="en-US" sz="2500" u="none" strike="noStrike" dirty="0">
                          <a:effectLst/>
                        </a:rPr>
                        <a:t>12</a:t>
                      </a:r>
                      <a:endParaRPr lang="en-US" sz="2500" b="0" i="0" u="none" strike="noStrike" dirty="0">
                        <a:solidFill>
                          <a:srgbClr val="000000"/>
                        </a:solidFill>
                        <a:effectLst/>
                        <a:latin typeface="Calibri"/>
                      </a:endParaRPr>
                    </a:p>
                  </a:txBody>
                  <a:tcPr marL="9526" marR="9526" marT="9527" marB="0" anchor="b"/>
                </a:tc>
                <a:extLst>
                  <a:ext uri="{0D108BD9-81ED-4DB2-BD59-A6C34878D82A}">
                    <a16:rowId xmlns="" xmlns:a16="http://schemas.microsoft.com/office/drawing/2014/main" val="10005"/>
                  </a:ext>
                </a:extLst>
              </a:tr>
            </a:tbl>
          </a:graphicData>
        </a:graphic>
      </p:graphicFrame>
      <p:graphicFrame>
        <p:nvGraphicFramePr>
          <p:cNvPr id="3" name="Table 2"/>
          <p:cNvGraphicFramePr>
            <a:graphicFrameLocks noGrp="1"/>
          </p:cNvGraphicFramePr>
          <p:nvPr/>
        </p:nvGraphicFramePr>
        <p:xfrm>
          <a:off x="4795838" y="2225675"/>
          <a:ext cx="3984625" cy="2889252"/>
        </p:xfrm>
        <a:graphic>
          <a:graphicData uri="http://schemas.openxmlformats.org/drawingml/2006/table">
            <a:tbl>
              <a:tblPr>
                <a:tableStyleId>{616DA210-FB5B-4158-B5E0-FEB733F419BA}</a:tableStyleId>
              </a:tblPr>
              <a:tblGrid>
                <a:gridCol w="2481453">
                  <a:extLst>
                    <a:ext uri="{9D8B030D-6E8A-4147-A177-3AD203B41FA5}">
                      <a16:colId xmlns="" xmlns:a16="http://schemas.microsoft.com/office/drawing/2014/main" val="20000"/>
                    </a:ext>
                  </a:extLst>
                </a:gridCol>
                <a:gridCol w="1503172">
                  <a:extLst>
                    <a:ext uri="{9D8B030D-6E8A-4147-A177-3AD203B41FA5}">
                      <a16:colId xmlns="" xmlns:a16="http://schemas.microsoft.com/office/drawing/2014/main" val="20001"/>
                    </a:ext>
                  </a:extLst>
                </a:gridCol>
              </a:tblGrid>
              <a:tr h="481542">
                <a:tc>
                  <a:txBody>
                    <a:bodyPr/>
                    <a:lstStyle/>
                    <a:p>
                      <a:pPr algn="l" fontAlgn="b"/>
                      <a:r>
                        <a:rPr lang="en-US" sz="2500" b="1" u="none" strike="noStrike" dirty="0">
                          <a:solidFill>
                            <a:srgbClr val="FFC000"/>
                          </a:solidFill>
                          <a:effectLst/>
                        </a:rPr>
                        <a:t>Favorite Course</a:t>
                      </a:r>
                      <a:endParaRPr lang="en-US" sz="2500" b="1" i="0" u="none" strike="noStrike" dirty="0">
                        <a:solidFill>
                          <a:srgbClr val="FFC000"/>
                        </a:solidFill>
                        <a:effectLst/>
                        <a:latin typeface="Calibri"/>
                      </a:endParaRPr>
                    </a:p>
                  </a:txBody>
                  <a:tcPr marL="9525" marR="9525" marT="9527" marB="0" anchor="b"/>
                </a:tc>
                <a:tc>
                  <a:txBody>
                    <a:bodyPr/>
                    <a:lstStyle/>
                    <a:p>
                      <a:pPr algn="ctr" fontAlgn="b"/>
                      <a:r>
                        <a:rPr lang="en-US" sz="2500" b="1" u="none" strike="noStrike" dirty="0">
                          <a:solidFill>
                            <a:srgbClr val="FFC000"/>
                          </a:solidFill>
                          <a:effectLst/>
                        </a:rPr>
                        <a:t>Percentage</a:t>
                      </a:r>
                      <a:endParaRPr lang="en-US" sz="2500" b="1" i="0" u="none" strike="noStrike" dirty="0">
                        <a:solidFill>
                          <a:srgbClr val="FFC000"/>
                        </a:solidFill>
                        <a:effectLst/>
                        <a:latin typeface="Calibri"/>
                      </a:endParaRPr>
                    </a:p>
                  </a:txBody>
                  <a:tcPr marL="9525" marR="9525" marT="9527" marB="0" anchor="b"/>
                </a:tc>
                <a:extLst>
                  <a:ext uri="{0D108BD9-81ED-4DB2-BD59-A6C34878D82A}">
                    <a16:rowId xmlns="" xmlns:a16="http://schemas.microsoft.com/office/drawing/2014/main" val="10000"/>
                  </a:ext>
                </a:extLst>
              </a:tr>
              <a:tr h="481542">
                <a:tc>
                  <a:txBody>
                    <a:bodyPr/>
                    <a:lstStyle/>
                    <a:p>
                      <a:pPr algn="l" fontAlgn="b"/>
                      <a:r>
                        <a:rPr lang="en-US" sz="2500" u="none" strike="noStrike" dirty="0">
                          <a:effectLst/>
                        </a:rPr>
                        <a:t>English</a:t>
                      </a:r>
                      <a:endParaRPr lang="en-US" sz="2500" b="0" i="0" u="none" strike="noStrike" dirty="0">
                        <a:solidFill>
                          <a:srgbClr val="000000"/>
                        </a:solidFill>
                        <a:effectLst/>
                        <a:latin typeface="Calibri"/>
                      </a:endParaRPr>
                    </a:p>
                  </a:txBody>
                  <a:tcPr marL="9525" marR="9525" marT="9527" marB="0" anchor="b"/>
                </a:tc>
                <a:tc>
                  <a:txBody>
                    <a:bodyPr/>
                    <a:lstStyle/>
                    <a:p>
                      <a:pPr algn="ctr" fontAlgn="b"/>
                      <a:r>
                        <a:rPr lang="en-US" sz="2500" u="none" strike="noStrike" dirty="0">
                          <a:effectLst/>
                        </a:rPr>
                        <a:t>16%</a:t>
                      </a:r>
                      <a:endParaRPr lang="en-US" sz="2500" b="0" i="0" u="none" strike="noStrike" dirty="0">
                        <a:solidFill>
                          <a:srgbClr val="000000"/>
                        </a:solidFill>
                        <a:effectLst/>
                        <a:latin typeface="Calibri"/>
                      </a:endParaRPr>
                    </a:p>
                  </a:txBody>
                  <a:tcPr marL="9525" marR="9525" marT="9527" marB="0" anchor="b"/>
                </a:tc>
                <a:extLst>
                  <a:ext uri="{0D108BD9-81ED-4DB2-BD59-A6C34878D82A}">
                    <a16:rowId xmlns="" xmlns:a16="http://schemas.microsoft.com/office/drawing/2014/main" val="10001"/>
                  </a:ext>
                </a:extLst>
              </a:tr>
              <a:tr h="481542">
                <a:tc>
                  <a:txBody>
                    <a:bodyPr/>
                    <a:lstStyle/>
                    <a:p>
                      <a:pPr algn="l" fontAlgn="b"/>
                      <a:r>
                        <a:rPr lang="en-US" sz="2500" u="none" strike="noStrike">
                          <a:effectLst/>
                        </a:rPr>
                        <a:t>Foreign Language</a:t>
                      </a:r>
                      <a:endParaRPr lang="en-US" sz="2500" b="0" i="0" u="none" strike="noStrike">
                        <a:solidFill>
                          <a:srgbClr val="000000"/>
                        </a:solidFill>
                        <a:effectLst/>
                        <a:latin typeface="Calibri"/>
                      </a:endParaRPr>
                    </a:p>
                  </a:txBody>
                  <a:tcPr marL="9525" marR="9525" marT="9527" marB="0" anchor="b"/>
                </a:tc>
                <a:tc>
                  <a:txBody>
                    <a:bodyPr/>
                    <a:lstStyle/>
                    <a:p>
                      <a:pPr algn="ctr" fontAlgn="b"/>
                      <a:r>
                        <a:rPr lang="en-US" sz="2500" u="none" strike="noStrike" dirty="0">
                          <a:effectLst/>
                        </a:rPr>
                        <a:t>8%</a:t>
                      </a:r>
                      <a:endParaRPr lang="en-US" sz="2500" b="0" i="0" u="none" strike="noStrike" dirty="0">
                        <a:solidFill>
                          <a:srgbClr val="000000"/>
                        </a:solidFill>
                        <a:effectLst/>
                        <a:latin typeface="Calibri"/>
                      </a:endParaRPr>
                    </a:p>
                  </a:txBody>
                  <a:tcPr marL="9525" marR="9525" marT="9527" marB="0" anchor="b"/>
                </a:tc>
                <a:extLst>
                  <a:ext uri="{0D108BD9-81ED-4DB2-BD59-A6C34878D82A}">
                    <a16:rowId xmlns="" xmlns:a16="http://schemas.microsoft.com/office/drawing/2014/main" val="10002"/>
                  </a:ext>
                </a:extLst>
              </a:tr>
              <a:tr h="481542">
                <a:tc>
                  <a:txBody>
                    <a:bodyPr/>
                    <a:lstStyle/>
                    <a:p>
                      <a:pPr algn="l" fontAlgn="b"/>
                      <a:r>
                        <a:rPr lang="en-US" sz="2500" u="none" strike="noStrike">
                          <a:effectLst/>
                        </a:rPr>
                        <a:t>Histroy</a:t>
                      </a:r>
                      <a:endParaRPr lang="en-US" sz="2500" b="0" i="0" u="none" strike="noStrike">
                        <a:solidFill>
                          <a:srgbClr val="000000"/>
                        </a:solidFill>
                        <a:effectLst/>
                        <a:latin typeface="Calibri"/>
                      </a:endParaRPr>
                    </a:p>
                  </a:txBody>
                  <a:tcPr marL="9525" marR="9525" marT="9527" marB="0" anchor="b"/>
                </a:tc>
                <a:tc>
                  <a:txBody>
                    <a:bodyPr/>
                    <a:lstStyle/>
                    <a:p>
                      <a:pPr algn="ctr" fontAlgn="b"/>
                      <a:r>
                        <a:rPr lang="en-US" sz="2500" u="none" strike="noStrike" dirty="0">
                          <a:effectLst/>
                        </a:rPr>
                        <a:t>22%</a:t>
                      </a:r>
                      <a:endParaRPr lang="en-US" sz="2500" b="0" i="0" u="none" strike="noStrike" dirty="0">
                        <a:solidFill>
                          <a:srgbClr val="000000"/>
                        </a:solidFill>
                        <a:effectLst/>
                        <a:latin typeface="Calibri"/>
                      </a:endParaRPr>
                    </a:p>
                  </a:txBody>
                  <a:tcPr marL="9525" marR="9525" marT="9527" marB="0" anchor="b"/>
                </a:tc>
                <a:extLst>
                  <a:ext uri="{0D108BD9-81ED-4DB2-BD59-A6C34878D82A}">
                    <a16:rowId xmlns="" xmlns:a16="http://schemas.microsoft.com/office/drawing/2014/main" val="10003"/>
                  </a:ext>
                </a:extLst>
              </a:tr>
              <a:tr h="481542">
                <a:tc>
                  <a:txBody>
                    <a:bodyPr/>
                    <a:lstStyle/>
                    <a:p>
                      <a:pPr algn="l" fontAlgn="b"/>
                      <a:r>
                        <a:rPr lang="en-US" sz="2500" u="none" strike="noStrike">
                          <a:effectLst/>
                        </a:rPr>
                        <a:t>Math</a:t>
                      </a:r>
                      <a:endParaRPr lang="en-US" sz="2500" b="0" i="0" u="none" strike="noStrike">
                        <a:solidFill>
                          <a:srgbClr val="000000"/>
                        </a:solidFill>
                        <a:effectLst/>
                        <a:latin typeface="Calibri"/>
                      </a:endParaRPr>
                    </a:p>
                  </a:txBody>
                  <a:tcPr marL="9525" marR="9525" marT="9527" marB="0" anchor="b"/>
                </a:tc>
                <a:tc>
                  <a:txBody>
                    <a:bodyPr/>
                    <a:lstStyle/>
                    <a:p>
                      <a:pPr algn="ctr" fontAlgn="b"/>
                      <a:r>
                        <a:rPr lang="en-US" sz="2500" u="none" strike="noStrike" dirty="0">
                          <a:effectLst/>
                        </a:rPr>
                        <a:t>30%</a:t>
                      </a:r>
                      <a:endParaRPr lang="en-US" sz="2500" b="0" i="0" u="none" strike="noStrike" dirty="0">
                        <a:solidFill>
                          <a:srgbClr val="000000"/>
                        </a:solidFill>
                        <a:effectLst/>
                        <a:latin typeface="Calibri"/>
                      </a:endParaRPr>
                    </a:p>
                  </a:txBody>
                  <a:tcPr marL="9525" marR="9525" marT="9527" marB="0" anchor="b"/>
                </a:tc>
                <a:extLst>
                  <a:ext uri="{0D108BD9-81ED-4DB2-BD59-A6C34878D82A}">
                    <a16:rowId xmlns="" xmlns:a16="http://schemas.microsoft.com/office/drawing/2014/main" val="10004"/>
                  </a:ext>
                </a:extLst>
              </a:tr>
              <a:tr h="481542">
                <a:tc>
                  <a:txBody>
                    <a:bodyPr/>
                    <a:lstStyle/>
                    <a:p>
                      <a:pPr algn="l" fontAlgn="b"/>
                      <a:r>
                        <a:rPr lang="en-US" sz="2500" u="none" strike="noStrike">
                          <a:effectLst/>
                        </a:rPr>
                        <a:t>Science</a:t>
                      </a:r>
                      <a:endParaRPr lang="en-US" sz="2500" b="0" i="0" u="none" strike="noStrike">
                        <a:solidFill>
                          <a:srgbClr val="000000"/>
                        </a:solidFill>
                        <a:effectLst/>
                        <a:latin typeface="Calibri"/>
                      </a:endParaRPr>
                    </a:p>
                  </a:txBody>
                  <a:tcPr marL="9525" marR="9525" marT="9527" marB="0" anchor="b"/>
                </a:tc>
                <a:tc>
                  <a:txBody>
                    <a:bodyPr/>
                    <a:lstStyle/>
                    <a:p>
                      <a:pPr algn="ctr" fontAlgn="b"/>
                      <a:r>
                        <a:rPr lang="en-US" sz="2500" u="none" strike="noStrike" dirty="0">
                          <a:effectLst/>
                        </a:rPr>
                        <a:t>24%</a:t>
                      </a:r>
                      <a:endParaRPr lang="en-US" sz="2500" b="0" i="0" u="none" strike="noStrike" dirty="0">
                        <a:solidFill>
                          <a:srgbClr val="000000"/>
                        </a:solidFill>
                        <a:effectLst/>
                        <a:latin typeface="Calibri"/>
                      </a:endParaRPr>
                    </a:p>
                  </a:txBody>
                  <a:tcPr marL="9525" marR="9525" marT="9527" marB="0" anchor="b"/>
                </a:tc>
                <a:extLst>
                  <a:ext uri="{0D108BD9-81ED-4DB2-BD59-A6C34878D82A}">
                    <a16:rowId xmlns="" xmlns:a16="http://schemas.microsoft.com/office/drawing/2014/main" val="10005"/>
                  </a:ext>
                </a:extLst>
              </a:tr>
            </a:tbl>
          </a:graphicData>
        </a:graphic>
      </p:graphicFrame>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Vertical Text Placeholder 2"/>
          <p:cNvSpPr>
            <a:spLocks noGrp="1"/>
          </p:cNvSpPr>
          <p:nvPr>
            <p:ph type="body" orient="vert" idx="1"/>
          </p:nvPr>
        </p:nvSpPr>
        <p:spPr>
          <a:xfrm rot="16200000">
            <a:off x="3629819" y="-2759868"/>
            <a:ext cx="2179637" cy="8197850"/>
          </a:xfrm>
        </p:spPr>
        <p:txBody>
          <a:bodyPr rtlCol="0">
            <a:normAutofit/>
          </a:bodyPr>
          <a:lstStyle/>
          <a:p>
            <a:pPr marL="0" indent="0" eaLnBrk="1" fontAlgn="auto" hangingPunct="1">
              <a:spcAft>
                <a:spcPts val="0"/>
              </a:spcAft>
              <a:buFont typeface="Arial" pitchFamily="34" charset="0"/>
              <a:buNone/>
              <a:defRPr/>
            </a:pPr>
            <a:r>
              <a:rPr lang="en-US" sz="3500" b="1" dirty="0">
                <a:solidFill>
                  <a:srgbClr val="00B0F0"/>
                </a:solidFill>
                <a:ea typeface="ＭＳ Ｐゴシック" pitchFamily="-111" charset="-128"/>
              </a:rPr>
              <a:t>Displaying Categorical Data</a:t>
            </a:r>
            <a:endParaRPr lang="en-US" sz="3500" dirty="0">
              <a:solidFill>
                <a:srgbClr val="00B0F0"/>
              </a:solidFill>
              <a:ea typeface="ＭＳ Ｐゴシック" pitchFamily="-111" charset="-128"/>
            </a:endParaRPr>
          </a:p>
          <a:p>
            <a:pPr indent="0" eaLnBrk="1" fontAlgn="auto" hangingPunct="1">
              <a:spcAft>
                <a:spcPts val="0"/>
              </a:spcAft>
              <a:buFont typeface="Wingdings" pitchFamily="2" charset="2"/>
              <a:buNone/>
              <a:defRPr/>
            </a:pPr>
            <a:r>
              <a:rPr lang="en-US" sz="2400" dirty="0">
                <a:solidFill>
                  <a:srgbClr val="000000"/>
                </a:solidFill>
                <a:ea typeface="ＭＳ Ｐゴシック" pitchFamily="-111" charset="-128"/>
              </a:rPr>
              <a:t>Frequency tables can be difficult to read.  Sometimes it is easier to analyze a distribution by displaying it with a </a:t>
            </a:r>
            <a:r>
              <a:rPr lang="en-US" sz="2400" b="1" dirty="0">
                <a:solidFill>
                  <a:srgbClr val="000000"/>
                </a:solidFill>
                <a:ea typeface="ＭＳ Ｐゴシック" pitchFamily="-111" charset="-128"/>
              </a:rPr>
              <a:t>bar graph </a:t>
            </a:r>
            <a:r>
              <a:rPr lang="en-US" sz="2400" dirty="0">
                <a:solidFill>
                  <a:srgbClr val="000000"/>
                </a:solidFill>
                <a:ea typeface="ＭＳ Ｐゴシック" pitchFamily="-111" charset="-128"/>
              </a:rPr>
              <a:t>or </a:t>
            </a:r>
            <a:r>
              <a:rPr lang="en-US" sz="2400" b="1" dirty="0">
                <a:solidFill>
                  <a:srgbClr val="000000"/>
                </a:solidFill>
                <a:ea typeface="ＭＳ Ｐゴシック" pitchFamily="-111" charset="-128"/>
              </a:rPr>
              <a:t>pie chart</a:t>
            </a:r>
            <a:r>
              <a:rPr lang="en-US" sz="2400" dirty="0">
                <a:solidFill>
                  <a:srgbClr val="000000"/>
                </a:solidFill>
                <a:ea typeface="ＭＳ Ｐゴシック" pitchFamily="-111" charset="-128"/>
              </a:rPr>
              <a:t>.</a:t>
            </a:r>
          </a:p>
          <a:p>
            <a:pPr eaLnBrk="1" fontAlgn="auto" hangingPunct="1">
              <a:spcAft>
                <a:spcPts val="0"/>
              </a:spcAft>
              <a:buFont typeface="Arial" pitchFamily="34" charset="0"/>
              <a:buChar char="•"/>
              <a:defRPr/>
            </a:pPr>
            <a:endParaRPr lang="en-US" dirty="0">
              <a:solidFill>
                <a:srgbClr val="000000"/>
              </a:solidFill>
              <a:ea typeface="ＭＳ Ｐゴシック" pitchFamily="-111" charset="-128"/>
            </a:endParaRPr>
          </a:p>
        </p:txBody>
      </p:sp>
      <p:graphicFrame>
        <p:nvGraphicFramePr>
          <p:cNvPr id="11267" name="Chart 10"/>
          <p:cNvGraphicFramePr>
            <a:graphicFrameLocks/>
          </p:cNvGraphicFramePr>
          <p:nvPr>
            <p:extLst>
              <p:ext uri="{D42A27DB-BD31-4B8C-83A1-F6EECF244321}">
                <p14:modId xmlns:p14="http://schemas.microsoft.com/office/powerpoint/2010/main" val="681447530"/>
              </p:ext>
            </p:extLst>
          </p:nvPr>
        </p:nvGraphicFramePr>
        <p:xfrm>
          <a:off x="4371975" y="2063335"/>
          <a:ext cx="4584700" cy="4253741"/>
        </p:xfrm>
        <a:graphic>
          <a:graphicData uri="http://schemas.openxmlformats.org/presentationml/2006/ole">
            <mc:AlternateContent xmlns:mc="http://schemas.openxmlformats.org/markup-compatibility/2006">
              <mc:Choice xmlns:v="urn:schemas-microsoft-com:vml" Requires="v">
                <p:oleObj spid="_x0000_s11297" name="Chart" r:id="rId4" imgW="4143238" imgH="3905254" progId="Excel.Chart.8">
                  <p:embed/>
                </p:oleObj>
              </mc:Choice>
              <mc:Fallback>
                <p:oleObj name="Chart" r:id="rId4" imgW="4143238" imgH="3905254" progId="Excel.Chart.8">
                  <p:embed/>
                  <p:pic>
                    <p:nvPicPr>
                      <p:cNvPr id="0" name="Chart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975" y="2063335"/>
                        <a:ext cx="4584700" cy="4253741"/>
                      </a:xfrm>
                      <a:prstGeom prst="rect">
                        <a:avLst/>
                      </a:prstGeom>
                      <a:noFill/>
                      <a:ln>
                        <a:noFill/>
                      </a:ln>
                      <a:extLst/>
                    </p:spPr>
                  </p:pic>
                </p:oleObj>
              </mc:Fallback>
            </mc:AlternateContent>
          </a:graphicData>
        </a:graphic>
      </p:graphicFrame>
      <p:graphicFrame>
        <p:nvGraphicFramePr>
          <p:cNvPr id="11268" name="Chart 11"/>
          <p:cNvGraphicFramePr>
            <a:graphicFrameLocks/>
          </p:cNvGraphicFramePr>
          <p:nvPr/>
        </p:nvGraphicFramePr>
        <p:xfrm>
          <a:off x="225425" y="2317750"/>
          <a:ext cx="4002088" cy="3744913"/>
        </p:xfrm>
        <a:graphic>
          <a:graphicData uri="http://schemas.openxmlformats.org/presentationml/2006/ole">
            <mc:AlternateContent xmlns:mc="http://schemas.openxmlformats.org/markup-compatibility/2006">
              <mc:Choice xmlns:v="urn:schemas-microsoft-com:vml" Requires="v">
                <p:oleObj spid="_x0000_s11298" name="Chart" r:id="rId6" imgW="4343285" imgH="3905254" progId="Excel.Chart.8">
                  <p:embed/>
                </p:oleObj>
              </mc:Choice>
              <mc:Fallback>
                <p:oleObj name="Chart" r:id="rId6" imgW="4343285" imgH="3905254" progId="Excel.Chart.8">
                  <p:embed/>
                  <p:pic>
                    <p:nvPicPr>
                      <p:cNvPr id="0" name="Chart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425" y="2317750"/>
                        <a:ext cx="4002088"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Yates_TPS3e_Ch01_p3507a"/>
          <p:cNvPicPr>
            <a:picLocks noChangeAspect="1" noChangeArrowheads="1"/>
          </p:cNvPicPr>
          <p:nvPr/>
        </p:nvPicPr>
        <p:blipFill>
          <a:blip r:embed="rId2" cstate="print"/>
          <a:srcRect/>
          <a:stretch>
            <a:fillRect/>
          </a:stretch>
        </p:blipFill>
        <p:spPr bwMode="auto">
          <a:xfrm>
            <a:off x="6629400" y="457200"/>
            <a:ext cx="2070100" cy="1428750"/>
          </a:xfrm>
          <a:prstGeom prst="rect">
            <a:avLst/>
          </a:prstGeom>
          <a:noFill/>
          <a:ln w="9525">
            <a:noFill/>
            <a:miter lim="800000"/>
            <a:headEnd/>
            <a:tailEnd/>
          </a:ln>
        </p:spPr>
      </p:pic>
      <p:pic>
        <p:nvPicPr>
          <p:cNvPr id="15363" name="Picture 5" descr="Yates_TPS3e_Ch01_p3507b"/>
          <p:cNvPicPr>
            <a:picLocks noChangeAspect="1" noChangeArrowheads="1"/>
          </p:cNvPicPr>
          <p:nvPr/>
        </p:nvPicPr>
        <p:blipFill>
          <a:blip r:embed="rId3" cstate="print"/>
          <a:srcRect/>
          <a:stretch>
            <a:fillRect/>
          </a:stretch>
        </p:blipFill>
        <p:spPr bwMode="auto">
          <a:xfrm>
            <a:off x="0" y="0"/>
            <a:ext cx="6477000" cy="5641975"/>
          </a:xfrm>
          <a:prstGeom prst="rect">
            <a:avLst/>
          </a:prstGeom>
          <a:noFill/>
          <a:ln w="9525">
            <a:noFill/>
            <a:miter lim="800000"/>
            <a:headEnd/>
            <a:tailEnd/>
          </a:ln>
        </p:spPr>
      </p:pic>
      <p:sp>
        <p:nvSpPr>
          <p:cNvPr id="15364" name="Text Box 6"/>
          <p:cNvSpPr txBox="1">
            <a:spLocks noChangeArrowheads="1"/>
          </p:cNvSpPr>
          <p:nvPr/>
        </p:nvSpPr>
        <p:spPr bwMode="auto">
          <a:xfrm>
            <a:off x="6705600" y="2362200"/>
            <a:ext cx="1905000" cy="1552575"/>
          </a:xfrm>
          <a:prstGeom prst="rect">
            <a:avLst/>
          </a:prstGeom>
          <a:noFill/>
          <a:ln w="9525">
            <a:noFill/>
            <a:miter lim="800000"/>
            <a:headEnd/>
            <a:tailEnd/>
          </a:ln>
        </p:spPr>
        <p:txBody>
          <a:bodyPr>
            <a:spAutoFit/>
          </a:bodyPr>
          <a:lstStyle/>
          <a:p>
            <a:pPr>
              <a:spcBef>
                <a:spcPct val="50000"/>
              </a:spcBef>
            </a:pPr>
            <a:r>
              <a:rPr lang="en-US" sz="2400" dirty="0"/>
              <a:t>Could you make a pie graph from this data?</a:t>
            </a:r>
          </a:p>
        </p:txBody>
      </p:sp>
      <p:sp>
        <p:nvSpPr>
          <p:cNvPr id="15365" name="Rectangle 7"/>
          <p:cNvSpPr>
            <a:spLocks noGrp="1" noChangeArrowheads="1"/>
          </p:cNvSpPr>
          <p:nvPr>
            <p:ph type="title"/>
          </p:nvPr>
        </p:nvSpPr>
        <p:spPr>
          <a:xfrm>
            <a:off x="228600" y="5791200"/>
            <a:ext cx="8229600" cy="1066800"/>
          </a:xfrm>
        </p:spPr>
        <p:txBody>
          <a:bodyPr>
            <a:normAutofit/>
          </a:bodyPr>
          <a:lstStyle/>
          <a:p>
            <a:pPr eaLnBrk="1" hangingPunct="1"/>
            <a:r>
              <a:rPr lang="en-US" sz="3200" dirty="0" smtClean="0"/>
              <a:t>Do you listen to an MP3 Player?</a:t>
            </a:r>
            <a:br>
              <a:rPr lang="en-US" sz="3200" dirty="0" smtClean="0"/>
            </a:br>
            <a:endParaRPr lang="en-US" sz="3200" dirty="0" smtClean="0"/>
          </a:p>
        </p:txBody>
      </p:sp>
    </p:spTree>
    <p:extLst>
      <p:ext uri="{BB962C8B-B14F-4D97-AF65-F5344CB8AC3E}">
        <p14:creationId xmlns:p14="http://schemas.microsoft.com/office/powerpoint/2010/main" val="1202782424"/>
      </p:ext>
    </p:extLst>
  </p:cSld>
  <p:clrMapOvr>
    <a:masterClrMapping/>
  </p:clrMapOvr>
  <p:transition spd="med">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US" smtClean="0"/>
              <a:t>Displaying Categorical Variables</a:t>
            </a:r>
          </a:p>
        </p:txBody>
      </p:sp>
      <p:sp>
        <p:nvSpPr>
          <p:cNvPr id="14339" name="Rectangle 3"/>
          <p:cNvSpPr>
            <a:spLocks noGrp="1" noChangeArrowheads="1"/>
          </p:cNvSpPr>
          <p:nvPr>
            <p:ph sz="quarter" idx="1"/>
          </p:nvPr>
        </p:nvSpPr>
        <p:spPr>
          <a:xfrm>
            <a:off x="304800" y="1417638"/>
            <a:ext cx="8839200" cy="4800600"/>
          </a:xfrm>
        </p:spPr>
        <p:txBody>
          <a:bodyPr>
            <a:normAutofit/>
          </a:bodyPr>
          <a:lstStyle/>
          <a:p>
            <a:pPr eaLnBrk="1" hangingPunct="1"/>
            <a:r>
              <a:rPr lang="en-US" sz="6600" dirty="0" smtClean="0"/>
              <a:t>Pie Charts</a:t>
            </a:r>
          </a:p>
          <a:p>
            <a:pPr lvl="1" eaLnBrk="1" hangingPunct="1">
              <a:buFont typeface="Wingdings 2" pitchFamily="18" charset="2"/>
              <a:buNone/>
            </a:pPr>
            <a:r>
              <a:rPr lang="en-US" sz="6600" i="1" dirty="0" smtClean="0"/>
              <a:t>NOT all categorical data can be displayed as a pie chart!</a:t>
            </a:r>
          </a:p>
          <a:p>
            <a:pPr eaLnBrk="1" hangingPunct="1"/>
            <a:endParaRPr lang="en-US" i="1" dirty="0" smtClean="0"/>
          </a:p>
          <a:p>
            <a:pPr eaLnBrk="1" hangingPunct="1">
              <a:buFontTx/>
              <a:buNone/>
            </a:pPr>
            <a:endParaRPr lang="en-US" i="1" dirty="0" smtClean="0"/>
          </a:p>
        </p:txBody>
      </p:sp>
    </p:spTree>
    <p:extLst>
      <p:ext uri="{BB962C8B-B14F-4D97-AF65-F5344CB8AC3E}">
        <p14:creationId xmlns:p14="http://schemas.microsoft.com/office/powerpoint/2010/main" val="950918893"/>
      </p:ext>
    </p:extLst>
  </p:cSld>
  <p:clrMapOvr>
    <a:masterClrMapping/>
  </p:clrMapOvr>
  <p:transition spd="med">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Vertical Text Placeholder 2"/>
          <p:cNvSpPr>
            <a:spLocks noGrp="1"/>
          </p:cNvSpPr>
          <p:nvPr>
            <p:ph type="body" orient="vert" idx="1"/>
          </p:nvPr>
        </p:nvSpPr>
        <p:spPr>
          <a:xfrm rot="16200000">
            <a:off x="2200276" y="-625475"/>
            <a:ext cx="4216400" cy="7375525"/>
          </a:xfrm>
        </p:spPr>
        <p:txBody>
          <a:bodyPr/>
          <a:lstStyle/>
          <a:p>
            <a:pPr eaLnBrk="1" hangingPunct="1">
              <a:buFont typeface="Wingdings" pitchFamily="2" charset="2"/>
              <a:buNone/>
            </a:pPr>
            <a:r>
              <a:rPr lang="en-US" altLang="en-US" sz="2400">
                <a:solidFill>
                  <a:srgbClr val="000000"/>
                </a:solidFill>
                <a:ea typeface="ＭＳ Ｐゴシック" pitchFamily="-111" charset="-128"/>
              </a:rPr>
              <a:t>Bar graphs compare several quantities by comparing the heights of bars that represent those quantities.</a:t>
            </a:r>
          </a:p>
          <a:p>
            <a:pPr eaLnBrk="1" hangingPunct="1">
              <a:buFont typeface="Wingdings" pitchFamily="2" charset="2"/>
              <a:buNone/>
            </a:pPr>
            <a:r>
              <a:rPr lang="en-US" altLang="en-US" sz="2400">
                <a:solidFill>
                  <a:srgbClr val="000000"/>
                </a:solidFill>
                <a:ea typeface="ＭＳ Ｐゴシック" pitchFamily="-111" charset="-128"/>
              </a:rPr>
              <a:t>Our eyes react to the </a:t>
            </a:r>
            <a:r>
              <a:rPr lang="en-US" altLang="en-US" sz="2400" i="1">
                <a:solidFill>
                  <a:srgbClr val="000000"/>
                </a:solidFill>
                <a:ea typeface="ＭＳ Ｐゴシック" pitchFamily="-111" charset="-128"/>
              </a:rPr>
              <a:t>area</a:t>
            </a:r>
            <a:r>
              <a:rPr lang="en-US" altLang="en-US" sz="2400">
                <a:solidFill>
                  <a:srgbClr val="000000"/>
                </a:solidFill>
                <a:ea typeface="ＭＳ Ｐゴシック" pitchFamily="-111" charset="-128"/>
              </a:rPr>
              <a:t> of the bars as well as height.  Be sure to make your bars equally wide.</a:t>
            </a:r>
          </a:p>
          <a:p>
            <a:pPr eaLnBrk="1" hangingPunct="1">
              <a:buFont typeface="Wingdings" pitchFamily="2" charset="2"/>
              <a:buNone/>
            </a:pPr>
            <a:r>
              <a:rPr lang="en-US" altLang="en-US" sz="2400">
                <a:solidFill>
                  <a:srgbClr val="000000"/>
                </a:solidFill>
                <a:ea typeface="ＭＳ Ｐゴシック" pitchFamily="-111" charset="-128"/>
              </a:rPr>
              <a:t>Avoid the temptation to replace the bars with pictures for greater appeal…this can be misleading!</a:t>
            </a:r>
          </a:p>
          <a:p>
            <a:pPr eaLnBrk="1" hangingPunct="1"/>
            <a:endParaRPr lang="en-US" altLang="en-US">
              <a:solidFill>
                <a:srgbClr val="000000"/>
              </a:solidFill>
              <a:ea typeface="ＭＳ Ｐゴシック" pitchFamily="-111" charset="-128"/>
            </a:endParaRPr>
          </a:p>
        </p:txBody>
      </p:sp>
      <p:sp>
        <p:nvSpPr>
          <p:cNvPr id="7" name="Vertical Text Placeholder 2"/>
          <p:cNvSpPr txBox="1">
            <a:spLocks/>
          </p:cNvSpPr>
          <p:nvPr/>
        </p:nvSpPr>
        <p:spPr bwMode="auto">
          <a:xfrm rot="16200000">
            <a:off x="4318794" y="-3420268"/>
            <a:ext cx="676275" cy="8072437"/>
          </a:xfrm>
          <a:prstGeom prst="rect">
            <a:avLst/>
          </a:prstGeom>
          <a:noFill/>
          <a:ln w="9525">
            <a:noFill/>
            <a:miter lim="800000"/>
            <a:headEnd/>
            <a:tailEnd/>
          </a:ln>
        </p:spPr>
        <p:txBody>
          <a:bodyPr vert="eaVert"/>
          <a:lstStyle>
            <a:lvl1pPr marL="228600" indent="-228600" eaLnBrk="0" hangingPunct="0">
              <a:defRPr sz="2400">
                <a:solidFill>
                  <a:schemeClr val="tx1"/>
                </a:solidFill>
                <a:latin typeface="Arial" pitchFamily="34" charset="0"/>
                <a:ea typeface="ＭＳ Ｐゴシック" pitchFamily="-111" charset="-128"/>
              </a:defRPr>
            </a:lvl1pPr>
            <a:lvl2pPr marL="37931725" indent="-37474525" eaLnBrk="0" hangingPunct="0">
              <a:defRPr sz="2400">
                <a:solidFill>
                  <a:schemeClr val="tx1"/>
                </a:solidFill>
                <a:latin typeface="Arial" pitchFamily="34" charset="0"/>
                <a:ea typeface="ＭＳ Ｐゴシック" pitchFamily="-111" charset="-128"/>
              </a:defRPr>
            </a:lvl2pPr>
            <a:lvl3pPr eaLnBrk="0" hangingPunct="0">
              <a:defRPr sz="2400">
                <a:solidFill>
                  <a:schemeClr val="tx1"/>
                </a:solidFill>
                <a:latin typeface="Arial" pitchFamily="34" charset="0"/>
                <a:ea typeface="ＭＳ Ｐゴシック" pitchFamily="-111" charset="-128"/>
              </a:defRPr>
            </a:lvl3pPr>
            <a:lvl4pPr eaLnBrk="0" hangingPunct="0">
              <a:defRPr sz="2400">
                <a:solidFill>
                  <a:schemeClr val="tx1"/>
                </a:solidFill>
                <a:latin typeface="Arial" pitchFamily="34" charset="0"/>
                <a:ea typeface="ＭＳ Ｐゴシック" pitchFamily="-111" charset="-128"/>
              </a:defRPr>
            </a:lvl4pPr>
            <a:lvl5pPr eaLnBrk="0" hangingPunct="0">
              <a:defRPr sz="2400">
                <a:solidFill>
                  <a:schemeClr val="tx1"/>
                </a:solidFill>
                <a:latin typeface="Arial" pitchFamily="34" charset="0"/>
                <a:ea typeface="ＭＳ Ｐゴシック" pitchFamily="-111"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111"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111"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111"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111" charset="-128"/>
              </a:defRPr>
            </a:lvl9pPr>
          </a:lstStyle>
          <a:p>
            <a:pPr marL="0" indent="0" defTabSz="914400" eaLnBrk="1" hangingPunct="1">
              <a:spcBef>
                <a:spcPts val="2000"/>
              </a:spcBef>
              <a:buClr>
                <a:schemeClr val="accent1"/>
              </a:buClr>
              <a:buSzPct val="75000"/>
              <a:defRPr/>
            </a:pPr>
            <a:r>
              <a:rPr lang="en-US" sz="3500" b="1" dirty="0">
                <a:solidFill>
                  <a:srgbClr val="00B0F0"/>
                </a:solidFill>
                <a:latin typeface="+mj-lt"/>
              </a:rPr>
              <a:t>Graphs: Good and Bad</a:t>
            </a:r>
            <a:endParaRPr lang="en-US" sz="3500" dirty="0">
              <a:solidFill>
                <a:srgbClr val="00B0F0"/>
              </a:solidFill>
              <a:latin typeface="+mj-lt"/>
            </a:endParaRPr>
          </a:p>
          <a:p>
            <a:pPr defTabSz="914400" eaLnBrk="1" hangingPunct="1">
              <a:spcBef>
                <a:spcPts val="2000"/>
              </a:spcBef>
              <a:buClr>
                <a:schemeClr val="accent1"/>
              </a:buClr>
              <a:buSzPct val="75000"/>
              <a:buFont typeface="Wingdings" pitchFamily="2" charset="2"/>
              <a:buChar char="n"/>
              <a:defRPr/>
            </a:pPr>
            <a:endParaRPr lang="en-US" sz="2000" dirty="0">
              <a:solidFill>
                <a:srgbClr val="000000"/>
              </a:solidFill>
            </a:endParaRPr>
          </a:p>
        </p:txBody>
      </p:sp>
      <p:grpSp>
        <p:nvGrpSpPr>
          <p:cNvPr id="14340" name="Group 9"/>
          <p:cNvGrpSpPr>
            <a:grpSpLocks/>
          </p:cNvGrpSpPr>
          <p:nvPr/>
        </p:nvGrpSpPr>
        <p:grpSpPr bwMode="auto">
          <a:xfrm>
            <a:off x="701675" y="4187825"/>
            <a:ext cx="7294563" cy="2168525"/>
            <a:chOff x="855664" y="4556125"/>
            <a:chExt cx="7294561" cy="2168525"/>
          </a:xfrm>
        </p:grpSpPr>
        <p:graphicFrame>
          <p:nvGraphicFramePr>
            <p:cNvPr id="14341" name="Object 2"/>
            <p:cNvGraphicFramePr>
              <a:graphicFrameLocks noChangeAspect="1"/>
            </p:cNvGraphicFramePr>
            <p:nvPr>
              <p:extLst>
                <p:ext uri="{D42A27DB-BD31-4B8C-83A1-F6EECF244321}">
                  <p14:modId xmlns:p14="http://schemas.microsoft.com/office/powerpoint/2010/main" val="3338679657"/>
                </p:ext>
              </p:extLst>
            </p:nvPr>
          </p:nvGraphicFramePr>
          <p:xfrm>
            <a:off x="3736975" y="4556125"/>
            <a:ext cx="4413250" cy="2168525"/>
          </p:xfrm>
          <a:graphic>
            <a:graphicData uri="http://schemas.openxmlformats.org/presentationml/2006/ole">
              <mc:AlternateContent xmlns:mc="http://schemas.openxmlformats.org/markup-compatibility/2006">
                <mc:Choice xmlns:v="urn:schemas-microsoft-com:vml" Requires="v">
                  <p:oleObj spid="_x0000_s14359" name="Document" r:id="rId4" imgW="2425611" imgH="1193756" progId="Word.Document.12">
                    <p:link updateAutomatic="1"/>
                  </p:oleObj>
                </mc:Choice>
                <mc:Fallback>
                  <p:oleObj name="Document" r:id="rId4" imgW="2425611" imgH="1193756" progId="Word.Document.12">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6975" y="4556125"/>
                          <a:ext cx="4413250"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p:cNvSpPr txBox="1"/>
            <p:nvPr/>
          </p:nvSpPr>
          <p:spPr>
            <a:xfrm>
              <a:off x="855664" y="5170488"/>
              <a:ext cx="2881312" cy="1016000"/>
            </a:xfrm>
            <a:prstGeom prst="rect">
              <a:avLst/>
            </a:prstGeom>
            <a:noFill/>
          </p:spPr>
          <p:txBody>
            <a:bodyPr>
              <a:spAutoFit/>
            </a:bodyPr>
            <a:lstStyle/>
            <a:p>
              <a:pPr>
                <a:defRPr/>
              </a:pPr>
              <a:r>
                <a:rPr lang="en-US" sz="2000" b="1" dirty="0">
                  <a:latin typeface="+mn-lt"/>
                  <a:ea typeface="ＭＳ Ｐゴシック" charset="-128"/>
                  <a:cs typeface="ＭＳ Ｐゴシック" charset="-128"/>
                </a:rPr>
                <a:t>This ad for DIRECTV has multiple problems. How many can you point out?</a:t>
              </a:r>
            </a:p>
          </p:txBody>
        </p:sp>
      </p:gr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Graphs with counts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52400" y="152400"/>
            <a:ext cx="8868436" cy="4038600"/>
          </a:xfrm>
          <a:prstGeom prst="rect">
            <a:avLst/>
          </a:prstGeom>
          <a:noFill/>
          <a:ln w="9525">
            <a:noFill/>
            <a:miter lim="800000"/>
            <a:headEnd/>
            <a:tailEnd/>
          </a:ln>
        </p:spPr>
      </p:pic>
    </p:spTree>
    <p:extLst>
      <p:ext uri="{BB962C8B-B14F-4D97-AF65-F5344CB8AC3E}">
        <p14:creationId xmlns:p14="http://schemas.microsoft.com/office/powerpoint/2010/main" val="161680627"/>
      </p:ext>
    </p:extLst>
  </p:cSld>
  <p:clrMapOvr>
    <a:masterClrMapping/>
  </p:clrMapOvr>
  <p:transition spd="med">
    <p:pull dir="l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1020</TotalTime>
  <Words>1624</Words>
  <Application>Microsoft Macintosh PowerPoint</Application>
  <PresentationFormat>On-screen Show (4:3)</PresentationFormat>
  <Paragraphs>357</Paragraphs>
  <Slides>25</Slides>
  <Notes>8</Notes>
  <HiddenSlides>0</HiddenSlides>
  <MMClips>0</MMClips>
  <ScaleCrop>false</ScaleCrop>
  <HeadingPairs>
    <vt:vector size="10" baseType="variant">
      <vt:variant>
        <vt:lpstr>Fonts Used</vt:lpstr>
      </vt:variant>
      <vt:variant>
        <vt:i4>6</vt:i4>
      </vt:variant>
      <vt:variant>
        <vt:lpstr>Theme</vt:lpstr>
      </vt:variant>
      <vt:variant>
        <vt:i4>1</vt:i4>
      </vt:variant>
      <vt:variant>
        <vt:lpstr>Links</vt:lpstr>
      </vt:variant>
      <vt:variant>
        <vt:i4>1</vt:i4>
      </vt:variant>
      <vt:variant>
        <vt:lpstr>Embedded OLE Servers</vt:lpstr>
      </vt:variant>
      <vt:variant>
        <vt:i4>2</vt:i4>
      </vt:variant>
      <vt:variant>
        <vt:lpstr>Slide Titles</vt:lpstr>
      </vt:variant>
      <vt:variant>
        <vt:i4>25</vt:i4>
      </vt:variant>
    </vt:vector>
  </HeadingPairs>
  <TitlesOfParts>
    <vt:vector size="35" baseType="lpstr">
      <vt:lpstr>Calibri</vt:lpstr>
      <vt:lpstr>ＭＳ Ｐゴシック</vt:lpstr>
      <vt:lpstr>Rockwell</vt:lpstr>
      <vt:lpstr>Wingdings</vt:lpstr>
      <vt:lpstr>Wingdings 2</vt:lpstr>
      <vt:lpstr>Arial</vt:lpstr>
      <vt:lpstr>Office Theme</vt:lpstr>
      <vt:lpstr>???</vt:lpstr>
      <vt:lpstr>Chart</vt:lpstr>
      <vt:lpstr>Excel.Chart.8</vt:lpstr>
      <vt:lpstr>PowerPoint Presentation</vt:lpstr>
      <vt:lpstr>Section 1.1 Analyzing Categorical Data</vt:lpstr>
      <vt:lpstr>Analyzing Categorical Data</vt:lpstr>
      <vt:lpstr>PowerPoint Presentation</vt:lpstr>
      <vt:lpstr>PowerPoint Presentation</vt:lpstr>
      <vt:lpstr>Do you listen to an MP3 Player? </vt:lpstr>
      <vt:lpstr>Displaying Categorical Variables</vt:lpstr>
      <vt:lpstr>PowerPoint Presentation</vt:lpstr>
      <vt:lpstr>Bad Graphs with counts</vt:lpstr>
      <vt:lpstr>PowerPoint Presentation</vt:lpstr>
      <vt:lpstr>PowerPoint Presentation</vt:lpstr>
      <vt:lpstr>Analyzing Categorical Data</vt:lpstr>
      <vt:lpstr>Analyzing Categorical Data</vt:lpstr>
      <vt:lpstr>Analyzing Categorical Data</vt:lpstr>
      <vt:lpstr>Analyzing Categorical Data</vt:lpstr>
      <vt:lpstr>Similar Sounding Questions</vt:lpstr>
      <vt:lpstr>PowerPoint Presentation</vt:lpstr>
      <vt:lpstr>PowerPoint Presentation</vt:lpstr>
      <vt:lpstr>Comparing Categorical Distributions</vt:lpstr>
      <vt:lpstr>Comparing Categorical Distributions</vt:lpstr>
      <vt:lpstr>Comparing Categorical Distributions</vt:lpstr>
      <vt:lpstr>Analyzing Categorical Data</vt:lpstr>
      <vt:lpstr>Writing to Compare Categorical Distributions</vt:lpstr>
      <vt:lpstr>Comparing Categorical Distributions</vt:lpstr>
      <vt:lpstr>Comparing Categorical Distributions</vt:lpstr>
    </vt:vector>
  </TitlesOfParts>
  <Company>Lakeville Area Public Schools</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Sandy Hinding</dc:creator>
  <cp:lastModifiedBy>Jameil Floyd</cp:lastModifiedBy>
  <cp:revision>89</cp:revision>
  <cp:lastPrinted>2015-04-24T14:53:32Z</cp:lastPrinted>
  <dcterms:created xsi:type="dcterms:W3CDTF">2010-09-30T16:11:24Z</dcterms:created>
  <dcterms:modified xsi:type="dcterms:W3CDTF">2018-08-21T01:07:55Z</dcterms:modified>
</cp:coreProperties>
</file>