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25" saveSubsetFonts="1" autoCompressPictures="0">
  <p:sldMasterIdLst>
    <p:sldMasterId id="2147484237" r:id="rId1"/>
  </p:sldMasterIdLst>
  <p:notesMasterIdLst>
    <p:notesMasterId r:id="rId32"/>
  </p:notesMasterIdLst>
  <p:handoutMasterIdLst>
    <p:handoutMasterId r:id="rId33"/>
  </p:handoutMasterIdLst>
  <p:sldIdLst>
    <p:sldId id="289" r:id="rId2"/>
    <p:sldId id="261" r:id="rId3"/>
    <p:sldId id="300" r:id="rId4"/>
    <p:sldId id="263" r:id="rId5"/>
    <p:sldId id="301" r:id="rId6"/>
    <p:sldId id="302" r:id="rId7"/>
    <p:sldId id="284" r:id="rId8"/>
    <p:sldId id="272" r:id="rId9"/>
    <p:sldId id="290" r:id="rId10"/>
    <p:sldId id="293" r:id="rId11"/>
    <p:sldId id="287" r:id="rId12"/>
    <p:sldId id="303" r:id="rId13"/>
    <p:sldId id="288" r:id="rId14"/>
    <p:sldId id="292" r:id="rId15"/>
    <p:sldId id="291" r:id="rId16"/>
    <p:sldId id="266" r:id="rId17"/>
    <p:sldId id="294" r:id="rId18"/>
    <p:sldId id="274" r:id="rId19"/>
    <p:sldId id="285" r:id="rId20"/>
    <p:sldId id="275" r:id="rId21"/>
    <p:sldId id="276" r:id="rId22"/>
    <p:sldId id="277" r:id="rId23"/>
    <p:sldId id="286" r:id="rId24"/>
    <p:sldId id="278" r:id="rId25"/>
    <p:sldId id="304" r:id="rId26"/>
    <p:sldId id="279" r:id="rId27"/>
    <p:sldId id="296" r:id="rId28"/>
    <p:sldId id="297" r:id="rId29"/>
    <p:sldId id="298" r:id="rId30"/>
    <p:sldId id="299" r:id="rId31"/>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AB35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p:restoredTop sz="94692"/>
  </p:normalViewPr>
  <p:slideViewPr>
    <p:cSldViewPr snapToGrid="0" snapToObjects="1">
      <p:cViewPr varScale="1">
        <p:scale>
          <a:sx n="95" d="100"/>
          <a:sy n="95" d="100"/>
        </p:scale>
        <p:origin x="384" y="16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3" d="100"/>
          <a:sy n="53" d="100"/>
        </p:scale>
        <p:origin x="-2874" y="-96"/>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3"/>
          </p:nvPr>
        </p:nvSpPr>
        <p:spPr>
          <a:xfrm>
            <a:off x="4143375" y="9120188"/>
            <a:ext cx="3170238" cy="479425"/>
          </a:xfrm>
          <a:prstGeom prst="rect">
            <a:avLst/>
          </a:prstGeom>
        </p:spPr>
        <p:txBody>
          <a:bodyPr vert="horz" lIns="95646" tIns="47823" rIns="95646" bIns="47823" rtlCol="0" anchor="b"/>
          <a:lstStyle>
            <a:lvl1pPr algn="r">
              <a:defRPr sz="1300" dirty="0" smtClean="0"/>
            </a:lvl1pPr>
          </a:lstStyle>
          <a:p>
            <a:pPr>
              <a:defRPr/>
            </a:pPr>
            <a:endParaRPr lang="en-US"/>
          </a:p>
        </p:txBody>
      </p:sp>
      <p:sp>
        <p:nvSpPr>
          <p:cNvPr id="7" name="Header Placeholder 6"/>
          <p:cNvSpPr>
            <a:spLocks noGrp="1"/>
          </p:cNvSpPr>
          <p:nvPr>
            <p:ph type="hdr" sz="quarter"/>
          </p:nvPr>
        </p:nvSpPr>
        <p:spPr>
          <a:xfrm>
            <a:off x="0" y="239713"/>
            <a:ext cx="3170238" cy="479425"/>
          </a:xfrm>
          <a:prstGeom prst="rect">
            <a:avLst/>
          </a:prstGeom>
        </p:spPr>
        <p:txBody>
          <a:bodyPr vert="horz" lIns="95646" tIns="47823" rIns="95646" bIns="47823" rtlCol="0"/>
          <a:lstStyle>
            <a:lvl1pPr algn="l">
              <a:defRPr sz="1300" dirty="0" smtClean="0"/>
            </a:lvl1pPr>
          </a:lstStyle>
          <a:p>
            <a:pPr>
              <a:defRPr/>
            </a:pPr>
            <a:r>
              <a:rPr lang="en-US"/>
              <a:t>Chapter 1, Section 2</a:t>
            </a:r>
          </a:p>
        </p:txBody>
      </p:sp>
    </p:spTree>
    <p:extLst>
      <p:ext uri="{BB962C8B-B14F-4D97-AF65-F5344CB8AC3E}">
        <p14:creationId xmlns:p14="http://schemas.microsoft.com/office/powerpoint/2010/main" val="167776817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5646" tIns="47823" rIns="95646" bIns="47823" rtlCol="0"/>
          <a:lstStyle>
            <a:lvl1pPr algn="l">
              <a:defRPr sz="1300">
                <a:latin typeface="Arial" charset="0"/>
                <a:ea typeface="ＭＳ Ｐゴシック" charset="-128"/>
                <a:cs typeface="ＭＳ Ｐゴシック" charset="-128"/>
              </a:defRPr>
            </a:lvl1pPr>
          </a:lstStyle>
          <a:p>
            <a:pPr>
              <a:defRPr/>
            </a:pPr>
            <a:r>
              <a:rPr lang="en-US"/>
              <a:t>Mrs. Daniel AP Stats</a:t>
            </a:r>
          </a:p>
        </p:txBody>
      </p:sp>
      <p:sp>
        <p:nvSpPr>
          <p:cNvPr id="3" name="Date Placeholder 2"/>
          <p:cNvSpPr>
            <a:spLocks noGrp="1"/>
          </p:cNvSpPr>
          <p:nvPr>
            <p:ph type="dt" idx="1"/>
          </p:nvPr>
        </p:nvSpPr>
        <p:spPr>
          <a:xfrm>
            <a:off x="4143375" y="0"/>
            <a:ext cx="3170238" cy="479425"/>
          </a:xfrm>
          <a:prstGeom prst="rect">
            <a:avLst/>
          </a:prstGeom>
        </p:spPr>
        <p:txBody>
          <a:bodyPr vert="horz" wrap="square" lIns="95646" tIns="47823" rIns="95646" bIns="47823" numCol="1" anchor="t" anchorCtr="0" compatLnSpc="1">
            <a:prstTxWarp prst="textNoShape">
              <a:avLst/>
            </a:prstTxWarp>
          </a:bodyPr>
          <a:lstStyle>
            <a:lvl1pPr algn="r">
              <a:defRPr sz="1300"/>
            </a:lvl1pPr>
          </a:lstStyle>
          <a:p>
            <a:pPr>
              <a:defRPr/>
            </a:pPr>
            <a:fld id="{377690D3-595A-4F50-B3BC-995A414C27B9}" type="datetime1">
              <a:rPr lang="en-US"/>
              <a:pPr>
                <a:defRPr/>
              </a:pPr>
              <a:t>8/20/18</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5646" tIns="47823" rIns="95646" bIns="47823"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5646" tIns="47823" rIns="95646" bIns="478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5646" tIns="47823" rIns="95646" bIns="47823" rtlCol="0" anchor="b"/>
          <a:lstStyle>
            <a:lvl1pPr algn="l">
              <a:defRPr sz="13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5646" tIns="47823" rIns="95646" bIns="47823" numCol="1" anchor="b" anchorCtr="0" compatLnSpc="1">
            <a:prstTxWarp prst="textNoShape">
              <a:avLst/>
            </a:prstTxWarp>
          </a:bodyPr>
          <a:lstStyle>
            <a:lvl1pPr algn="r">
              <a:defRPr sz="1300"/>
            </a:lvl1pPr>
          </a:lstStyle>
          <a:p>
            <a:pPr>
              <a:defRPr/>
            </a:pPr>
            <a:fld id="{5B8DDB2F-0228-4DDD-85A1-98B221B320B8}" type="slidenum">
              <a:rPr lang="en-US"/>
              <a:pPr>
                <a:defRPr/>
              </a:pPr>
              <a:t>‹#›</a:t>
            </a:fld>
            <a:endParaRPr lang="en-US"/>
          </a:p>
        </p:txBody>
      </p:sp>
    </p:spTree>
    <p:extLst>
      <p:ext uri="{BB962C8B-B14F-4D97-AF65-F5344CB8AC3E}">
        <p14:creationId xmlns:p14="http://schemas.microsoft.com/office/powerpoint/2010/main" val="2720598331"/>
      </p:ext>
    </p:extLst>
  </p:cSld>
  <p:clrMap bg1="lt1" tx1="dk1" bg2="lt2" tx2="dk2" accent1="accent1" accent2="accent2" accent3="accent3" accent4="accent4" accent5="accent5" accent6="accent6" hlink="hlink" folHlink="folHlink"/>
  <p:hf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8498AF1B-F2FA-4BE0-8E05-3064322E27C7}"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690742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5E3D831E-C33D-4732-9013-21E59CFA152B}" type="slidenum">
              <a:rPr lang="en-US">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7370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111" charset="-128"/>
              </a:defRPr>
            </a:lvl1pPr>
            <a:lvl2pPr marL="776288" indent="-298450" eaLnBrk="0" hangingPunct="0">
              <a:spcBef>
                <a:spcPct val="30000"/>
              </a:spcBef>
              <a:defRPr sz="1200">
                <a:solidFill>
                  <a:schemeClr val="tx1"/>
                </a:solidFill>
                <a:latin typeface="Calibri" pitchFamily="34" charset="0"/>
                <a:ea typeface="ＭＳ Ｐゴシック" pitchFamily="-111" charset="-128"/>
              </a:defRPr>
            </a:lvl2pPr>
            <a:lvl3pPr marL="1195388" indent="-238125" eaLnBrk="0" hangingPunct="0">
              <a:spcBef>
                <a:spcPct val="30000"/>
              </a:spcBef>
              <a:defRPr sz="1200">
                <a:solidFill>
                  <a:schemeClr val="tx1"/>
                </a:solidFill>
                <a:latin typeface="Calibri" pitchFamily="34" charset="0"/>
                <a:ea typeface="ＭＳ Ｐゴシック" pitchFamily="-111" charset="-128"/>
              </a:defRPr>
            </a:lvl3pPr>
            <a:lvl4pPr marL="1673225" indent="-238125" eaLnBrk="0" hangingPunct="0">
              <a:spcBef>
                <a:spcPct val="30000"/>
              </a:spcBef>
              <a:defRPr sz="1200">
                <a:solidFill>
                  <a:schemeClr val="tx1"/>
                </a:solidFill>
                <a:latin typeface="Calibri" pitchFamily="34" charset="0"/>
                <a:ea typeface="ＭＳ Ｐゴシック" pitchFamily="-111" charset="-128"/>
              </a:defRPr>
            </a:lvl4pPr>
            <a:lvl5pPr marL="2151063" indent="-238125" eaLnBrk="0" hangingPunct="0">
              <a:spcBef>
                <a:spcPct val="30000"/>
              </a:spcBef>
              <a:defRPr sz="1200">
                <a:solidFill>
                  <a:schemeClr val="tx1"/>
                </a:solidFill>
                <a:latin typeface="Calibri" pitchFamily="34" charset="0"/>
                <a:ea typeface="ＭＳ Ｐゴシック" pitchFamily="-111" charset="-128"/>
              </a:defRPr>
            </a:lvl5pPr>
            <a:lvl6pPr marL="26082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6pPr>
            <a:lvl7pPr marL="30654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7pPr>
            <a:lvl8pPr marL="35226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8pPr>
            <a:lvl9pPr marL="39798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9pPr>
          </a:lstStyle>
          <a:p>
            <a:pPr eaLnBrk="1" hangingPunct="1">
              <a:spcBef>
                <a:spcPct val="0"/>
              </a:spcBef>
            </a:pPr>
            <a:fld id="{4B924C43-53F2-4887-8F03-FA0977F8C6A2}" type="slidenum">
              <a:rPr lang="en-US" altLang="en-US" sz="1300" smtClean="0">
                <a:latin typeface="Arial" charset="0"/>
              </a:rPr>
              <a:pPr eaLnBrk="1" hangingPunct="1">
                <a:spcBef>
                  <a:spcPct val="0"/>
                </a:spcBef>
              </a:pPr>
              <a:t>32</a:t>
            </a:fld>
            <a:endParaRPr lang="en-US" altLang="en-US" sz="1300">
              <a:latin typeface="Arial" charset="0"/>
            </a:endParaRPr>
          </a:p>
        </p:txBody>
      </p:sp>
      <p:sp>
        <p:nvSpPr>
          <p:cNvPr id="27653"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ea typeface="ＭＳ Ｐゴシック" pitchFamily="-111" charset="-128"/>
              </a:defRPr>
            </a:lvl1pPr>
            <a:lvl2pPr marL="776288" indent="-298450" eaLnBrk="0" hangingPunct="0">
              <a:spcBef>
                <a:spcPct val="30000"/>
              </a:spcBef>
              <a:defRPr sz="1200">
                <a:solidFill>
                  <a:schemeClr val="tx1"/>
                </a:solidFill>
                <a:latin typeface="Calibri" pitchFamily="34" charset="0"/>
                <a:ea typeface="ＭＳ Ｐゴシック" pitchFamily="-111" charset="-128"/>
              </a:defRPr>
            </a:lvl2pPr>
            <a:lvl3pPr marL="1195388" indent="-238125" eaLnBrk="0" hangingPunct="0">
              <a:spcBef>
                <a:spcPct val="30000"/>
              </a:spcBef>
              <a:defRPr sz="1200">
                <a:solidFill>
                  <a:schemeClr val="tx1"/>
                </a:solidFill>
                <a:latin typeface="Calibri" pitchFamily="34" charset="0"/>
                <a:ea typeface="ＭＳ Ｐゴシック" pitchFamily="-111" charset="-128"/>
              </a:defRPr>
            </a:lvl3pPr>
            <a:lvl4pPr marL="1673225" indent="-238125" eaLnBrk="0" hangingPunct="0">
              <a:spcBef>
                <a:spcPct val="30000"/>
              </a:spcBef>
              <a:defRPr sz="1200">
                <a:solidFill>
                  <a:schemeClr val="tx1"/>
                </a:solidFill>
                <a:latin typeface="Calibri" pitchFamily="34" charset="0"/>
                <a:ea typeface="ＭＳ Ｐゴシック" pitchFamily="-111" charset="-128"/>
              </a:defRPr>
            </a:lvl4pPr>
            <a:lvl5pPr marL="2151063" indent="-238125" eaLnBrk="0" hangingPunct="0">
              <a:spcBef>
                <a:spcPct val="30000"/>
              </a:spcBef>
              <a:defRPr sz="1200">
                <a:solidFill>
                  <a:schemeClr val="tx1"/>
                </a:solidFill>
                <a:latin typeface="Calibri" pitchFamily="34" charset="0"/>
                <a:ea typeface="ＭＳ Ｐゴシック" pitchFamily="-111" charset="-128"/>
              </a:defRPr>
            </a:lvl5pPr>
            <a:lvl6pPr marL="26082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6pPr>
            <a:lvl7pPr marL="30654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7pPr>
            <a:lvl8pPr marL="35226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8pPr>
            <a:lvl9pPr marL="39798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9pPr>
          </a:lstStyle>
          <a:p>
            <a:pPr eaLnBrk="1" hangingPunct="1">
              <a:spcBef>
                <a:spcPct val="0"/>
              </a:spcBef>
            </a:pPr>
            <a:r>
              <a:rPr lang="en-US" altLang="en-US" sz="1300">
                <a:latin typeface="Arial" charset="0"/>
              </a:rPr>
              <a:t>Mrs. Daniel AP Stats</a:t>
            </a:r>
          </a:p>
        </p:txBody>
      </p:sp>
    </p:spTree>
    <p:extLst>
      <p:ext uri="{BB962C8B-B14F-4D97-AF65-F5344CB8AC3E}">
        <p14:creationId xmlns:p14="http://schemas.microsoft.com/office/powerpoint/2010/main" val="41880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111" charset="-128"/>
              </a:defRPr>
            </a:lvl1pPr>
            <a:lvl2pPr marL="776288" indent="-298450" eaLnBrk="0" hangingPunct="0">
              <a:spcBef>
                <a:spcPct val="30000"/>
              </a:spcBef>
              <a:defRPr sz="1200">
                <a:solidFill>
                  <a:schemeClr val="tx1"/>
                </a:solidFill>
                <a:latin typeface="Calibri" pitchFamily="34" charset="0"/>
                <a:ea typeface="ＭＳ Ｐゴシック" pitchFamily="-111" charset="-128"/>
              </a:defRPr>
            </a:lvl2pPr>
            <a:lvl3pPr marL="1195388" indent="-238125" eaLnBrk="0" hangingPunct="0">
              <a:spcBef>
                <a:spcPct val="30000"/>
              </a:spcBef>
              <a:defRPr sz="1200">
                <a:solidFill>
                  <a:schemeClr val="tx1"/>
                </a:solidFill>
                <a:latin typeface="Calibri" pitchFamily="34" charset="0"/>
                <a:ea typeface="ＭＳ Ｐゴシック" pitchFamily="-111" charset="-128"/>
              </a:defRPr>
            </a:lvl3pPr>
            <a:lvl4pPr marL="1673225" indent="-238125" eaLnBrk="0" hangingPunct="0">
              <a:spcBef>
                <a:spcPct val="30000"/>
              </a:spcBef>
              <a:defRPr sz="1200">
                <a:solidFill>
                  <a:schemeClr val="tx1"/>
                </a:solidFill>
                <a:latin typeface="Calibri" pitchFamily="34" charset="0"/>
                <a:ea typeface="ＭＳ Ｐゴシック" pitchFamily="-111" charset="-128"/>
              </a:defRPr>
            </a:lvl4pPr>
            <a:lvl5pPr marL="2151063" indent="-238125" eaLnBrk="0" hangingPunct="0">
              <a:spcBef>
                <a:spcPct val="30000"/>
              </a:spcBef>
              <a:defRPr sz="1200">
                <a:solidFill>
                  <a:schemeClr val="tx1"/>
                </a:solidFill>
                <a:latin typeface="Calibri" pitchFamily="34" charset="0"/>
                <a:ea typeface="ＭＳ Ｐゴシック" pitchFamily="-111" charset="-128"/>
              </a:defRPr>
            </a:lvl5pPr>
            <a:lvl6pPr marL="26082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6pPr>
            <a:lvl7pPr marL="30654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7pPr>
            <a:lvl8pPr marL="35226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8pPr>
            <a:lvl9pPr marL="39798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9pPr>
          </a:lstStyle>
          <a:p>
            <a:pPr eaLnBrk="1" hangingPunct="1">
              <a:spcBef>
                <a:spcPct val="0"/>
              </a:spcBef>
            </a:pPr>
            <a:fld id="{84A43394-50F7-4F0C-ABFD-DFD3550377C9}" type="slidenum">
              <a:rPr lang="en-US" altLang="en-US" sz="1300" smtClean="0">
                <a:latin typeface="Arial" charset="0"/>
              </a:rPr>
              <a:pPr eaLnBrk="1" hangingPunct="1">
                <a:spcBef>
                  <a:spcPct val="0"/>
                </a:spcBef>
              </a:pPr>
              <a:t>40</a:t>
            </a:fld>
            <a:endParaRPr lang="en-US" altLang="en-US" sz="1300">
              <a:latin typeface="Arial" charset="0"/>
            </a:endParaRPr>
          </a:p>
        </p:txBody>
      </p:sp>
      <p:sp>
        <p:nvSpPr>
          <p:cNvPr id="28677"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ea typeface="ＭＳ Ｐゴシック" pitchFamily="-111" charset="-128"/>
              </a:defRPr>
            </a:lvl1pPr>
            <a:lvl2pPr marL="776288" indent="-298450" eaLnBrk="0" hangingPunct="0">
              <a:spcBef>
                <a:spcPct val="30000"/>
              </a:spcBef>
              <a:defRPr sz="1200">
                <a:solidFill>
                  <a:schemeClr val="tx1"/>
                </a:solidFill>
                <a:latin typeface="Calibri" pitchFamily="34" charset="0"/>
                <a:ea typeface="ＭＳ Ｐゴシック" pitchFamily="-111" charset="-128"/>
              </a:defRPr>
            </a:lvl2pPr>
            <a:lvl3pPr marL="1195388" indent="-238125" eaLnBrk="0" hangingPunct="0">
              <a:spcBef>
                <a:spcPct val="30000"/>
              </a:spcBef>
              <a:defRPr sz="1200">
                <a:solidFill>
                  <a:schemeClr val="tx1"/>
                </a:solidFill>
                <a:latin typeface="Calibri" pitchFamily="34" charset="0"/>
                <a:ea typeface="ＭＳ Ｐゴシック" pitchFamily="-111" charset="-128"/>
              </a:defRPr>
            </a:lvl3pPr>
            <a:lvl4pPr marL="1673225" indent="-238125" eaLnBrk="0" hangingPunct="0">
              <a:spcBef>
                <a:spcPct val="30000"/>
              </a:spcBef>
              <a:defRPr sz="1200">
                <a:solidFill>
                  <a:schemeClr val="tx1"/>
                </a:solidFill>
                <a:latin typeface="Calibri" pitchFamily="34" charset="0"/>
                <a:ea typeface="ＭＳ Ｐゴシック" pitchFamily="-111" charset="-128"/>
              </a:defRPr>
            </a:lvl4pPr>
            <a:lvl5pPr marL="2151063" indent="-238125" eaLnBrk="0" hangingPunct="0">
              <a:spcBef>
                <a:spcPct val="30000"/>
              </a:spcBef>
              <a:defRPr sz="1200">
                <a:solidFill>
                  <a:schemeClr val="tx1"/>
                </a:solidFill>
                <a:latin typeface="Calibri" pitchFamily="34" charset="0"/>
                <a:ea typeface="ＭＳ Ｐゴシック" pitchFamily="-111" charset="-128"/>
              </a:defRPr>
            </a:lvl5pPr>
            <a:lvl6pPr marL="26082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6pPr>
            <a:lvl7pPr marL="30654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7pPr>
            <a:lvl8pPr marL="35226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8pPr>
            <a:lvl9pPr marL="39798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9pPr>
          </a:lstStyle>
          <a:p>
            <a:pPr eaLnBrk="1" hangingPunct="1">
              <a:spcBef>
                <a:spcPct val="0"/>
              </a:spcBef>
            </a:pPr>
            <a:r>
              <a:rPr lang="en-US" altLang="en-US" sz="1300">
                <a:latin typeface="Arial" charset="0"/>
              </a:rPr>
              <a:t>Mrs. Daniel AP Stats</a:t>
            </a:r>
          </a:p>
        </p:txBody>
      </p:sp>
    </p:spTree>
    <p:extLst>
      <p:ext uri="{BB962C8B-B14F-4D97-AF65-F5344CB8AC3E}">
        <p14:creationId xmlns:p14="http://schemas.microsoft.com/office/powerpoint/2010/main" val="1548244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111" charset="-128"/>
              </a:defRPr>
            </a:lvl1pPr>
            <a:lvl2pPr marL="776288" indent="-298450" eaLnBrk="0" hangingPunct="0">
              <a:spcBef>
                <a:spcPct val="30000"/>
              </a:spcBef>
              <a:defRPr sz="1200">
                <a:solidFill>
                  <a:schemeClr val="tx1"/>
                </a:solidFill>
                <a:latin typeface="Calibri" pitchFamily="34" charset="0"/>
                <a:ea typeface="ＭＳ Ｐゴシック" pitchFamily="-111" charset="-128"/>
              </a:defRPr>
            </a:lvl2pPr>
            <a:lvl3pPr marL="1195388" indent="-238125" eaLnBrk="0" hangingPunct="0">
              <a:spcBef>
                <a:spcPct val="30000"/>
              </a:spcBef>
              <a:defRPr sz="1200">
                <a:solidFill>
                  <a:schemeClr val="tx1"/>
                </a:solidFill>
                <a:latin typeface="Calibri" pitchFamily="34" charset="0"/>
                <a:ea typeface="ＭＳ Ｐゴシック" pitchFamily="-111" charset="-128"/>
              </a:defRPr>
            </a:lvl3pPr>
            <a:lvl4pPr marL="1673225" indent="-238125" eaLnBrk="0" hangingPunct="0">
              <a:spcBef>
                <a:spcPct val="30000"/>
              </a:spcBef>
              <a:defRPr sz="1200">
                <a:solidFill>
                  <a:schemeClr val="tx1"/>
                </a:solidFill>
                <a:latin typeface="Calibri" pitchFamily="34" charset="0"/>
                <a:ea typeface="ＭＳ Ｐゴシック" pitchFamily="-111" charset="-128"/>
              </a:defRPr>
            </a:lvl4pPr>
            <a:lvl5pPr marL="2151063" indent="-238125" eaLnBrk="0" hangingPunct="0">
              <a:spcBef>
                <a:spcPct val="30000"/>
              </a:spcBef>
              <a:defRPr sz="1200">
                <a:solidFill>
                  <a:schemeClr val="tx1"/>
                </a:solidFill>
                <a:latin typeface="Calibri" pitchFamily="34" charset="0"/>
                <a:ea typeface="ＭＳ Ｐゴシック" pitchFamily="-111" charset="-128"/>
              </a:defRPr>
            </a:lvl5pPr>
            <a:lvl6pPr marL="26082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6pPr>
            <a:lvl7pPr marL="30654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7pPr>
            <a:lvl8pPr marL="35226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8pPr>
            <a:lvl9pPr marL="39798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9pPr>
          </a:lstStyle>
          <a:p>
            <a:pPr eaLnBrk="1" hangingPunct="1">
              <a:spcBef>
                <a:spcPct val="0"/>
              </a:spcBef>
            </a:pPr>
            <a:fld id="{4E20F653-71EA-4E1D-A638-785F58F3AE1D}" type="slidenum">
              <a:rPr lang="en-US" altLang="en-US" sz="1300" smtClean="0">
                <a:latin typeface="Arial" charset="0"/>
              </a:rPr>
              <a:pPr eaLnBrk="1" hangingPunct="1">
                <a:spcBef>
                  <a:spcPct val="0"/>
                </a:spcBef>
              </a:pPr>
              <a:t>48</a:t>
            </a:fld>
            <a:endParaRPr lang="en-US" altLang="en-US" sz="1300">
              <a:latin typeface="Arial" charset="0"/>
            </a:endParaRPr>
          </a:p>
        </p:txBody>
      </p:sp>
      <p:sp>
        <p:nvSpPr>
          <p:cNvPr id="29701"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ea typeface="ＭＳ Ｐゴシック" pitchFamily="-111" charset="-128"/>
              </a:defRPr>
            </a:lvl1pPr>
            <a:lvl2pPr marL="776288" indent="-298450" eaLnBrk="0" hangingPunct="0">
              <a:spcBef>
                <a:spcPct val="30000"/>
              </a:spcBef>
              <a:defRPr sz="1200">
                <a:solidFill>
                  <a:schemeClr val="tx1"/>
                </a:solidFill>
                <a:latin typeface="Calibri" pitchFamily="34" charset="0"/>
                <a:ea typeface="ＭＳ Ｐゴシック" pitchFamily="-111" charset="-128"/>
              </a:defRPr>
            </a:lvl2pPr>
            <a:lvl3pPr marL="1195388" indent="-238125" eaLnBrk="0" hangingPunct="0">
              <a:spcBef>
                <a:spcPct val="30000"/>
              </a:spcBef>
              <a:defRPr sz="1200">
                <a:solidFill>
                  <a:schemeClr val="tx1"/>
                </a:solidFill>
                <a:latin typeface="Calibri" pitchFamily="34" charset="0"/>
                <a:ea typeface="ＭＳ Ｐゴシック" pitchFamily="-111" charset="-128"/>
              </a:defRPr>
            </a:lvl3pPr>
            <a:lvl4pPr marL="1673225" indent="-238125" eaLnBrk="0" hangingPunct="0">
              <a:spcBef>
                <a:spcPct val="30000"/>
              </a:spcBef>
              <a:defRPr sz="1200">
                <a:solidFill>
                  <a:schemeClr val="tx1"/>
                </a:solidFill>
                <a:latin typeface="Calibri" pitchFamily="34" charset="0"/>
                <a:ea typeface="ＭＳ Ｐゴシック" pitchFamily="-111" charset="-128"/>
              </a:defRPr>
            </a:lvl4pPr>
            <a:lvl5pPr marL="2151063" indent="-238125" eaLnBrk="0" hangingPunct="0">
              <a:spcBef>
                <a:spcPct val="30000"/>
              </a:spcBef>
              <a:defRPr sz="1200">
                <a:solidFill>
                  <a:schemeClr val="tx1"/>
                </a:solidFill>
                <a:latin typeface="Calibri" pitchFamily="34" charset="0"/>
                <a:ea typeface="ＭＳ Ｐゴシック" pitchFamily="-111" charset="-128"/>
              </a:defRPr>
            </a:lvl5pPr>
            <a:lvl6pPr marL="26082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6pPr>
            <a:lvl7pPr marL="30654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7pPr>
            <a:lvl8pPr marL="35226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8pPr>
            <a:lvl9pPr marL="3979863" indent="-238125"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9pPr>
          </a:lstStyle>
          <a:p>
            <a:pPr eaLnBrk="1" hangingPunct="1">
              <a:spcBef>
                <a:spcPct val="0"/>
              </a:spcBef>
            </a:pPr>
            <a:r>
              <a:rPr lang="en-US" altLang="en-US" sz="1300">
                <a:latin typeface="Arial" charset="0"/>
              </a:rPr>
              <a:t>Mrs. Daniel AP Stats</a:t>
            </a:r>
          </a:p>
        </p:txBody>
      </p:sp>
    </p:spTree>
    <p:extLst>
      <p:ext uri="{BB962C8B-B14F-4D97-AF65-F5344CB8AC3E}">
        <p14:creationId xmlns:p14="http://schemas.microsoft.com/office/powerpoint/2010/main" val="289860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Since the smallest value is 92.4 and the largest value is 110.2, we choose classes from 90 to &lt;95, 95 to &lt;100, 100 to &lt;105, 105 to &lt;110, and 110 to &lt;115.  Here are a frequency histogram and a relative frequency histogram for these data.  The relative frequency histogram looks exactly the same except for the vertical scale.  </a:t>
            </a:r>
          </a:p>
          <a:p>
            <a:endParaRPr lang="en-US" dirty="0"/>
          </a:p>
        </p:txBody>
      </p:sp>
      <p:sp>
        <p:nvSpPr>
          <p:cNvPr id="4" name="Slide Number Placeholder 3"/>
          <p:cNvSpPr>
            <a:spLocks noGrp="1"/>
          </p:cNvSpPr>
          <p:nvPr>
            <p:ph type="sldNum" sz="quarter" idx="10"/>
          </p:nvPr>
        </p:nvSpPr>
        <p:spPr/>
        <p:txBody>
          <a:bodyPr/>
          <a:lstStyle/>
          <a:p>
            <a:fld id="{660E8CBA-8457-46C8-96CA-742759DBA503}" type="slidenum">
              <a:rPr lang="en-US" smtClean="0"/>
              <a:pPr/>
              <a:t>49</a:t>
            </a:fld>
            <a:endParaRPr lang="en-US"/>
          </a:p>
        </p:txBody>
      </p:sp>
    </p:spTree>
    <p:extLst>
      <p:ext uri="{BB962C8B-B14F-4D97-AF65-F5344CB8AC3E}">
        <p14:creationId xmlns:p14="http://schemas.microsoft.com/office/powerpoint/2010/main" val="2131341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F96DD78-BAAE-4AEA-B1A8-7D7D5DD02B26}" type="datetime1">
              <a:rPr lang="en-US"/>
              <a:pPr>
                <a:defRPr/>
              </a:pPr>
              <a:t>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404712-CDC6-4746-9647-268C67C94EBB}" type="slidenum">
              <a:rPr lang="en-US"/>
              <a:pPr>
                <a:defRPr/>
              </a:pPr>
              <a:t>‹#›</a:t>
            </a:fld>
            <a:endParaRPr lang="en-US"/>
          </a:p>
        </p:txBody>
      </p:sp>
    </p:spTree>
    <p:extLst>
      <p:ext uri="{BB962C8B-B14F-4D97-AF65-F5344CB8AC3E}">
        <p14:creationId xmlns:p14="http://schemas.microsoft.com/office/powerpoint/2010/main" val="211873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623394-3EE4-4340-A490-DC2C7F357EE2}" type="datetime1">
              <a:rPr lang="en-US"/>
              <a:pPr>
                <a:defRPr/>
              </a:pPr>
              <a:t>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4F5565-289D-432D-87F6-88604A722F60}" type="slidenum">
              <a:rPr lang="en-US"/>
              <a:pPr>
                <a:defRPr/>
              </a:pPr>
              <a:t>‹#›</a:t>
            </a:fld>
            <a:endParaRPr lang="en-US"/>
          </a:p>
        </p:txBody>
      </p:sp>
    </p:spTree>
    <p:extLst>
      <p:ext uri="{BB962C8B-B14F-4D97-AF65-F5344CB8AC3E}">
        <p14:creationId xmlns:p14="http://schemas.microsoft.com/office/powerpoint/2010/main" val="201465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408ED1-DEBA-49D7-86E2-A87FEEF49083}" type="datetime1">
              <a:rPr lang="en-US"/>
              <a:pPr>
                <a:defRPr/>
              </a:pPr>
              <a:t>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6D46F-947B-4A08-9047-F60738434AE5}" type="slidenum">
              <a:rPr lang="en-US"/>
              <a:pPr>
                <a:defRPr/>
              </a:pPr>
              <a:t>‹#›</a:t>
            </a:fld>
            <a:endParaRPr lang="en-US"/>
          </a:p>
        </p:txBody>
      </p:sp>
    </p:spTree>
    <p:extLst>
      <p:ext uri="{BB962C8B-B14F-4D97-AF65-F5344CB8AC3E}">
        <p14:creationId xmlns:p14="http://schemas.microsoft.com/office/powerpoint/2010/main" val="1638908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D4E2A7C-2E8C-4E11-A075-66EF2FA9006D}" type="datetime1">
              <a:rPr lang="en-US"/>
              <a:pPr>
                <a:defRPr/>
              </a:pPr>
              <a:t>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1B1F1A-F25E-45E8-9B99-C4138B54592B}" type="slidenum">
              <a:rPr lang="en-US"/>
              <a:pPr>
                <a:defRPr/>
              </a:pPr>
              <a:t>‹#›</a:t>
            </a:fld>
            <a:endParaRPr lang="en-US"/>
          </a:p>
        </p:txBody>
      </p:sp>
    </p:spTree>
    <p:extLst>
      <p:ext uri="{BB962C8B-B14F-4D97-AF65-F5344CB8AC3E}">
        <p14:creationId xmlns:p14="http://schemas.microsoft.com/office/powerpoint/2010/main" val="312633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78FCD03-8344-4C1C-ADBE-5EBA674EEE4E}" type="datetime1">
              <a:rPr lang="en-US"/>
              <a:pPr>
                <a:defRPr/>
              </a:pPr>
              <a:t>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341EF5-715D-4C84-8422-73FEF5147EB2}" type="slidenum">
              <a:rPr lang="en-US"/>
              <a:pPr>
                <a:defRPr/>
              </a:pPr>
              <a:t>‹#›</a:t>
            </a:fld>
            <a:endParaRPr lang="en-US"/>
          </a:p>
        </p:txBody>
      </p:sp>
    </p:spTree>
    <p:extLst>
      <p:ext uri="{BB962C8B-B14F-4D97-AF65-F5344CB8AC3E}">
        <p14:creationId xmlns:p14="http://schemas.microsoft.com/office/powerpoint/2010/main" val="1603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391A4DB-2A7E-4A17-AB61-E05A2D6F9FED}" type="datetime1">
              <a:rPr lang="en-US"/>
              <a:pPr>
                <a:defRPr/>
              </a:pPr>
              <a:t>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1437D4-F81E-4E30-B38A-A92F7EFBCDA3}" type="slidenum">
              <a:rPr lang="en-US"/>
              <a:pPr>
                <a:defRPr/>
              </a:pPr>
              <a:t>‹#›</a:t>
            </a:fld>
            <a:endParaRPr lang="en-US"/>
          </a:p>
        </p:txBody>
      </p:sp>
    </p:spTree>
    <p:extLst>
      <p:ext uri="{BB962C8B-B14F-4D97-AF65-F5344CB8AC3E}">
        <p14:creationId xmlns:p14="http://schemas.microsoft.com/office/powerpoint/2010/main" val="93953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F47F52F-50B1-4DE5-A4AE-112B9C44067C}" type="datetime1">
              <a:rPr lang="en-US"/>
              <a:pPr>
                <a:defRPr/>
              </a:pPr>
              <a:t>8/20/18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68BD554-544B-45A4-8EE0-038672F23EB9}" type="slidenum">
              <a:rPr lang="en-US"/>
              <a:pPr>
                <a:defRPr/>
              </a:pPr>
              <a:t>‹#›</a:t>
            </a:fld>
            <a:endParaRPr lang="en-US"/>
          </a:p>
        </p:txBody>
      </p:sp>
    </p:spTree>
    <p:extLst>
      <p:ext uri="{BB962C8B-B14F-4D97-AF65-F5344CB8AC3E}">
        <p14:creationId xmlns:p14="http://schemas.microsoft.com/office/powerpoint/2010/main" val="2636887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9806066-C9BD-4E18-8FF8-0D402193E9B4}" type="datetime1">
              <a:rPr lang="en-US"/>
              <a:pPr>
                <a:defRPr/>
              </a:pPr>
              <a:t>8/20/18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220694-25C0-4447-86EA-2F37ACDDDAF0}" type="slidenum">
              <a:rPr lang="en-US"/>
              <a:pPr>
                <a:defRPr/>
              </a:pPr>
              <a:t>‹#›</a:t>
            </a:fld>
            <a:endParaRPr lang="en-US"/>
          </a:p>
        </p:txBody>
      </p:sp>
    </p:spTree>
    <p:extLst>
      <p:ext uri="{BB962C8B-B14F-4D97-AF65-F5344CB8AC3E}">
        <p14:creationId xmlns:p14="http://schemas.microsoft.com/office/powerpoint/2010/main" val="81060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4B1A5B-3C2C-46D7-9B80-0C74ED2AF24B}" type="datetime1">
              <a:rPr lang="en-US"/>
              <a:pPr>
                <a:defRPr/>
              </a:pPr>
              <a:t>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A48412B-5E1E-4ED9-AF5C-5172B0BA92B6}" type="slidenum">
              <a:rPr lang="en-US"/>
              <a:pPr>
                <a:defRPr/>
              </a:pPr>
              <a:t>‹#›</a:t>
            </a:fld>
            <a:endParaRPr lang="en-US"/>
          </a:p>
        </p:txBody>
      </p:sp>
    </p:spTree>
    <p:extLst>
      <p:ext uri="{BB962C8B-B14F-4D97-AF65-F5344CB8AC3E}">
        <p14:creationId xmlns:p14="http://schemas.microsoft.com/office/powerpoint/2010/main" val="274501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21505F8-8401-41AC-9712-1A1D74A01271}" type="datetime1">
              <a:rPr lang="en-US"/>
              <a:pPr>
                <a:defRPr/>
              </a:pPr>
              <a:t>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0BC49F-C754-48E6-A40E-4E0794D16862}" type="slidenum">
              <a:rPr lang="en-US"/>
              <a:pPr>
                <a:defRPr/>
              </a:pPr>
              <a:t>‹#›</a:t>
            </a:fld>
            <a:endParaRPr lang="en-US"/>
          </a:p>
        </p:txBody>
      </p:sp>
    </p:spTree>
    <p:extLst>
      <p:ext uri="{BB962C8B-B14F-4D97-AF65-F5344CB8AC3E}">
        <p14:creationId xmlns:p14="http://schemas.microsoft.com/office/powerpoint/2010/main" val="138064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49E914-F719-48AC-B581-50BAB3774F4F}" type="datetime1">
              <a:rPr lang="en-US"/>
              <a:pPr>
                <a:defRPr/>
              </a:pPr>
              <a:t>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3CB29F-497E-42E3-93E1-CBFF17E53C29}" type="slidenum">
              <a:rPr lang="en-US"/>
              <a:pPr>
                <a:defRPr/>
              </a:pPr>
              <a:t>‹#›</a:t>
            </a:fld>
            <a:endParaRPr lang="en-US"/>
          </a:p>
        </p:txBody>
      </p:sp>
    </p:spTree>
    <p:extLst>
      <p:ext uri="{BB962C8B-B14F-4D97-AF65-F5344CB8AC3E}">
        <p14:creationId xmlns:p14="http://schemas.microsoft.com/office/powerpoint/2010/main" val="14540028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B511B27-7F88-4071-93FE-D01DAA1A4900}" type="datetime1">
              <a:rPr lang="en-US"/>
              <a:pPr>
                <a:defRPr/>
              </a:pPr>
              <a:t>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FEB1CA7-59BB-4A3C-AE9E-7302BFDE55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11" charset="0"/>
        </a:defRPr>
      </a:lvl2pPr>
      <a:lvl3pPr algn="ctr" rtl="0" eaLnBrk="0" fontAlgn="base" hangingPunct="0">
        <a:spcBef>
          <a:spcPct val="0"/>
        </a:spcBef>
        <a:spcAft>
          <a:spcPct val="0"/>
        </a:spcAft>
        <a:defRPr sz="4400">
          <a:solidFill>
            <a:schemeClr val="tx1"/>
          </a:solidFill>
          <a:latin typeface="Calibri" pitchFamily="-111" charset="0"/>
        </a:defRPr>
      </a:lvl3pPr>
      <a:lvl4pPr algn="ctr" rtl="0" eaLnBrk="0" fontAlgn="base" hangingPunct="0">
        <a:spcBef>
          <a:spcPct val="0"/>
        </a:spcBef>
        <a:spcAft>
          <a:spcPct val="0"/>
        </a:spcAft>
        <a:defRPr sz="4400">
          <a:solidFill>
            <a:schemeClr val="tx1"/>
          </a:solidFill>
          <a:latin typeface="Calibri" pitchFamily="-111" charset="0"/>
        </a:defRPr>
      </a:lvl4pPr>
      <a:lvl5pPr algn="ctr" rtl="0" eaLnBrk="0" fontAlgn="base" hangingPunct="0">
        <a:spcBef>
          <a:spcPct val="0"/>
        </a:spcBef>
        <a:spcAft>
          <a:spcPct val="0"/>
        </a:spcAft>
        <a:defRPr sz="4400">
          <a:solidFill>
            <a:schemeClr val="tx1"/>
          </a:solidFill>
          <a:latin typeface="Calibri" pitchFamily="-111" charset="0"/>
        </a:defRPr>
      </a:lvl5pPr>
      <a:lvl6pPr marL="457200" algn="ctr" rtl="0" fontAlgn="base">
        <a:spcBef>
          <a:spcPct val="0"/>
        </a:spcBef>
        <a:spcAft>
          <a:spcPct val="0"/>
        </a:spcAft>
        <a:defRPr sz="4400">
          <a:solidFill>
            <a:schemeClr val="tx1"/>
          </a:solidFill>
          <a:latin typeface="Calibri" pitchFamily="-111" charset="0"/>
        </a:defRPr>
      </a:lvl6pPr>
      <a:lvl7pPr marL="914400" algn="ctr" rtl="0" fontAlgn="base">
        <a:spcBef>
          <a:spcPct val="0"/>
        </a:spcBef>
        <a:spcAft>
          <a:spcPct val="0"/>
        </a:spcAft>
        <a:defRPr sz="4400">
          <a:solidFill>
            <a:schemeClr val="tx1"/>
          </a:solidFill>
          <a:latin typeface="Calibri" pitchFamily="-111" charset="0"/>
        </a:defRPr>
      </a:lvl7pPr>
      <a:lvl8pPr marL="1371600" algn="ctr" rtl="0" fontAlgn="base">
        <a:spcBef>
          <a:spcPct val="0"/>
        </a:spcBef>
        <a:spcAft>
          <a:spcPct val="0"/>
        </a:spcAft>
        <a:defRPr sz="4400">
          <a:solidFill>
            <a:schemeClr val="tx1"/>
          </a:solidFill>
          <a:latin typeface="Calibri" pitchFamily="-111" charset="0"/>
        </a:defRPr>
      </a:lvl8pPr>
      <a:lvl9pPr marL="1828800" algn="ctr" rtl="0" fontAlgn="base">
        <a:spcBef>
          <a:spcPct val="0"/>
        </a:spcBef>
        <a:spcAft>
          <a:spcPct val="0"/>
        </a:spcAft>
        <a:defRPr sz="4400">
          <a:solidFill>
            <a:schemeClr val="tx1"/>
          </a:solidFill>
          <a:latin typeface="Calibri" pitchFamily="-111"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emf"/><Relationship Id="rId3" Type="http://schemas.openxmlformats.org/officeDocument/2006/relationships/image" Target="../media/image1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6.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0.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hyperlink" Target="http://cell-phones.toptenreviews.com/smartphones/" TargetMode="External"/><Relationship Id="rId4" Type="http://schemas.openxmlformats.org/officeDocument/2006/relationships/image" Target="../media/image3.emf"/><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wmf"/><Relationship Id="rId5" Type="http://schemas.openxmlformats.org/officeDocument/2006/relationships/image" Target="../media/image7.wmf"/><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40" y="2863518"/>
            <a:ext cx="8724694" cy="299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Title 1"/>
          <p:cNvSpPr>
            <a:spLocks noGrp="1"/>
          </p:cNvSpPr>
          <p:nvPr>
            <p:ph type="ctrTitle"/>
          </p:nvPr>
        </p:nvSpPr>
        <p:spPr>
          <a:xfrm>
            <a:off x="436563" y="1147763"/>
            <a:ext cx="8312150" cy="1470025"/>
          </a:xfrm>
        </p:spPr>
        <p:txBody>
          <a:bodyPr/>
          <a:lstStyle/>
          <a:p>
            <a:pPr eaLnBrk="1" hangingPunct="1"/>
            <a:r>
              <a:rPr lang="en-US" altLang="en-US" sz="5500" b="1" dirty="0">
                <a:solidFill>
                  <a:srgbClr val="00B0F0"/>
                </a:solidFill>
              </a:rPr>
              <a:t>1.2: Displaying Quantitative Data with Graphs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00" y="330200"/>
            <a:ext cx="6197600" cy="584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1669257" y="-937419"/>
            <a:ext cx="6019800" cy="8275637"/>
          </a:xfrm>
        </p:spPr>
        <p:txBody>
          <a:bodyPr rtlCol="0">
            <a:normAutofit/>
          </a:bodyPr>
          <a:lstStyle/>
          <a:p>
            <a:pPr marL="0" indent="0" eaLnBrk="1" fontAlgn="auto" hangingPunct="1">
              <a:spcAft>
                <a:spcPts val="0"/>
              </a:spcAft>
              <a:buFont typeface="Arial" pitchFamily="34" charset="0"/>
              <a:buNone/>
              <a:defRPr/>
            </a:pPr>
            <a:r>
              <a:rPr lang="en-US" sz="4500" b="1" dirty="0">
                <a:solidFill>
                  <a:schemeClr val="accent5">
                    <a:lumMod val="75000"/>
                  </a:schemeClr>
                </a:solidFill>
              </a:rPr>
              <a:t>Other Ways to Describe Shape</a:t>
            </a:r>
            <a:r>
              <a:rPr lang="en-US" sz="4500" dirty="0">
                <a:solidFill>
                  <a:schemeClr val="accent5">
                    <a:lumMod val="75000"/>
                  </a:schemeClr>
                </a:solidFill>
              </a:rPr>
              <a:t>:</a:t>
            </a:r>
          </a:p>
          <a:p>
            <a:pPr marL="0" indent="0" eaLnBrk="1" fontAlgn="auto" hangingPunct="1">
              <a:spcAft>
                <a:spcPts val="0"/>
              </a:spcAft>
              <a:buFont typeface="Arial" pitchFamily="34" charset="0"/>
              <a:buNone/>
              <a:defRPr/>
            </a:pPr>
            <a:endParaRPr lang="en-US" sz="2500" dirty="0">
              <a:solidFill>
                <a:schemeClr val="accent5">
                  <a:lumMod val="75000"/>
                </a:schemeClr>
              </a:solidFill>
            </a:endParaRPr>
          </a:p>
          <a:p>
            <a:pPr eaLnBrk="1" fontAlgn="auto" hangingPunct="1">
              <a:spcAft>
                <a:spcPts val="0"/>
              </a:spcAft>
              <a:buFont typeface="Arial" pitchFamily="34" charset="0"/>
              <a:buChar char="•"/>
              <a:defRPr/>
            </a:pPr>
            <a:r>
              <a:rPr lang="en-US" dirty="0" err="1"/>
              <a:t>Unimodal</a:t>
            </a:r>
            <a:endParaRPr lang="en-US" dirty="0"/>
          </a:p>
          <a:p>
            <a:pPr eaLnBrk="1" fontAlgn="auto" hangingPunct="1">
              <a:spcAft>
                <a:spcPts val="0"/>
              </a:spcAft>
              <a:buFont typeface="Arial" pitchFamily="34" charset="0"/>
              <a:buChar char="•"/>
              <a:defRPr/>
            </a:pPr>
            <a:r>
              <a:rPr lang="en-US" dirty="0"/>
              <a:t>Bimodal</a:t>
            </a:r>
          </a:p>
          <a:p>
            <a:pPr eaLnBrk="1" fontAlgn="auto" hangingPunct="1">
              <a:spcAft>
                <a:spcPts val="0"/>
              </a:spcAft>
              <a:buFont typeface="Arial" pitchFamily="34" charset="0"/>
              <a:buChar char="•"/>
              <a:defRPr/>
            </a:pPr>
            <a:r>
              <a:rPr lang="en-US" dirty="0"/>
              <a:t>Multimodal</a:t>
            </a:r>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4110038"/>
            <a:ext cx="7380288" cy="23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l="9763" t="13091" r="3255"/>
          <a:stretch>
            <a:fillRect/>
          </a:stretch>
        </p:blipFill>
        <p:spPr bwMode="auto">
          <a:xfrm>
            <a:off x="304800" y="1219199"/>
            <a:ext cx="2743200" cy="2047875"/>
          </a:xfrm>
          <a:prstGeom prst="rect">
            <a:avLst/>
          </a:prstGeom>
          <a:noFill/>
          <a:ln w="9525">
            <a:noFill/>
            <a:miter lim="800000"/>
            <a:headEnd/>
            <a:tailEnd/>
          </a:ln>
        </p:spPr>
      </p:pic>
      <p:pic>
        <p:nvPicPr>
          <p:cNvPr id="71683" name="Picture 3"/>
          <p:cNvPicPr>
            <a:picLocks noChangeAspect="1" noChangeArrowheads="1"/>
          </p:cNvPicPr>
          <p:nvPr/>
        </p:nvPicPr>
        <p:blipFill>
          <a:blip r:embed="rId3" cstate="print"/>
          <a:srcRect l="11200" t="21332" r="3200"/>
          <a:stretch>
            <a:fillRect/>
          </a:stretch>
        </p:blipFill>
        <p:spPr bwMode="auto">
          <a:xfrm>
            <a:off x="457200" y="4800600"/>
            <a:ext cx="2971800" cy="1223530"/>
          </a:xfrm>
          <a:prstGeom prst="rect">
            <a:avLst/>
          </a:prstGeom>
          <a:noFill/>
          <a:ln w="9525">
            <a:noFill/>
            <a:miter lim="800000"/>
            <a:headEnd/>
            <a:tailEnd/>
          </a:ln>
        </p:spPr>
      </p:pic>
      <p:sp>
        <p:nvSpPr>
          <p:cNvPr id="6" name="TextBox 5"/>
          <p:cNvSpPr txBox="1"/>
          <p:nvPr/>
        </p:nvSpPr>
        <p:spPr>
          <a:xfrm>
            <a:off x="228600" y="304800"/>
            <a:ext cx="5181600" cy="646331"/>
          </a:xfrm>
          <a:prstGeom prst="rect">
            <a:avLst/>
          </a:prstGeom>
          <a:solidFill>
            <a:schemeClr val="accent1"/>
          </a:solidFill>
        </p:spPr>
        <p:txBody>
          <a:bodyPr wrap="square" rtlCol="0">
            <a:spAutoFit/>
          </a:bodyPr>
          <a:lstStyle/>
          <a:p>
            <a:r>
              <a:rPr lang="en-US" dirty="0"/>
              <a:t>The first dotplot shows the outcomes of 100 rolls of a 10-sided die. </a:t>
            </a:r>
          </a:p>
        </p:txBody>
      </p:sp>
      <p:sp>
        <p:nvSpPr>
          <p:cNvPr id="7" name="TextBox 6"/>
          <p:cNvSpPr txBox="1"/>
          <p:nvPr/>
        </p:nvSpPr>
        <p:spPr>
          <a:xfrm>
            <a:off x="381000" y="3886200"/>
            <a:ext cx="7543800" cy="646331"/>
          </a:xfrm>
          <a:prstGeom prst="rect">
            <a:avLst/>
          </a:prstGeom>
          <a:solidFill>
            <a:schemeClr val="accent1"/>
          </a:solidFill>
        </p:spPr>
        <p:txBody>
          <a:bodyPr wrap="square" rtlCol="0">
            <a:spAutoFit/>
          </a:bodyPr>
          <a:lstStyle/>
          <a:p>
            <a:r>
              <a:rPr lang="en-US" dirty="0"/>
              <a:t>The second dotplot shows the number of calories in one serving of whole wheat or multigrain bread. </a:t>
            </a:r>
          </a:p>
        </p:txBody>
      </p:sp>
      <p:sp>
        <p:nvSpPr>
          <p:cNvPr id="9" name="TextBox 8"/>
          <p:cNvSpPr txBox="1"/>
          <p:nvPr/>
        </p:nvSpPr>
        <p:spPr>
          <a:xfrm>
            <a:off x="3200400" y="1295400"/>
            <a:ext cx="4953000" cy="2031325"/>
          </a:xfrm>
          <a:prstGeom prst="rect">
            <a:avLst/>
          </a:prstGeom>
          <a:noFill/>
        </p:spPr>
        <p:txBody>
          <a:bodyPr wrap="square" rtlCol="0">
            <a:spAutoFit/>
          </a:bodyPr>
          <a:lstStyle/>
          <a:p>
            <a:r>
              <a:rPr lang="en-US" dirty="0"/>
              <a:t>This distribution is roughly symmetric with no obvious modes.  Don’t worry about the small differences in the number of dots for each die roll—this is bound to happen just by chance even if the frequencies should be the same.  A distribution with this shape can be called “approximately uniform.” </a:t>
            </a:r>
          </a:p>
        </p:txBody>
      </p:sp>
      <p:sp>
        <p:nvSpPr>
          <p:cNvPr id="10" name="TextBox 9"/>
          <p:cNvSpPr txBox="1"/>
          <p:nvPr/>
        </p:nvSpPr>
        <p:spPr>
          <a:xfrm>
            <a:off x="3657600" y="5181600"/>
            <a:ext cx="5029200" cy="646331"/>
          </a:xfrm>
          <a:prstGeom prst="rect">
            <a:avLst/>
          </a:prstGeom>
          <a:noFill/>
        </p:spPr>
        <p:txBody>
          <a:bodyPr wrap="square" rtlCol="0">
            <a:spAutoFit/>
          </a:bodyPr>
          <a:lstStyle/>
          <a:p>
            <a:r>
              <a:rPr lang="en-US" dirty="0"/>
              <a:t>This distribution is skewed to the left with a peak at 220 calories.  </a:t>
            </a:r>
          </a:p>
        </p:txBody>
      </p:sp>
    </p:spTree>
    <p:extLst>
      <p:ext uri="{BB962C8B-B14F-4D97-AF65-F5344CB8AC3E}">
        <p14:creationId xmlns:p14="http://schemas.microsoft.com/office/powerpoint/2010/main" val="190493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395288" y="166688"/>
            <a:ext cx="8104187"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endParaRPr lang="en-US" sz="800" dirty="0">
              <a:latin typeface="+mj-lt"/>
            </a:endParaRPr>
          </a:p>
          <a:p>
            <a:pPr algn="ctr">
              <a:defRPr/>
            </a:pPr>
            <a:r>
              <a:rPr lang="en-US" sz="5500" b="1" dirty="0">
                <a:solidFill>
                  <a:srgbClr val="AB3582"/>
                </a:solidFill>
                <a:latin typeface="+mj-lt"/>
              </a:rPr>
              <a:t>Outliers</a:t>
            </a:r>
            <a:endParaRPr lang="en-US" sz="5500" dirty="0">
              <a:solidFill>
                <a:srgbClr val="AB3582"/>
              </a:solidFill>
              <a:latin typeface="+mj-lt"/>
            </a:endParaRPr>
          </a:p>
          <a:p>
            <a:pPr>
              <a:defRPr/>
            </a:pPr>
            <a:r>
              <a:rPr lang="en-US" sz="2800" b="1" dirty="0">
                <a:latin typeface="+mj-lt"/>
              </a:rPr>
              <a:t>Definition: </a:t>
            </a:r>
            <a:r>
              <a:rPr lang="en-US" sz="2800" dirty="0">
                <a:latin typeface="+mj-lt"/>
              </a:rPr>
              <a:t>Values that differ from the overall pattern are outliers. </a:t>
            </a:r>
          </a:p>
          <a:p>
            <a:pPr>
              <a:defRPr/>
            </a:pPr>
            <a:endParaRPr lang="en-US" sz="1500" dirty="0">
              <a:latin typeface="+mj-lt"/>
            </a:endParaRPr>
          </a:p>
          <a:p>
            <a:pPr>
              <a:defRPr/>
            </a:pPr>
            <a:r>
              <a:rPr lang="en-US" sz="2800" dirty="0">
                <a:latin typeface="+mj-lt"/>
              </a:rPr>
              <a:t>We will learn specific ways to find outliers in a later chapter. For now, we can only identify “potential outliers.”</a:t>
            </a:r>
            <a:endParaRPr lang="en-US" sz="2800"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288" y="3159125"/>
            <a:ext cx="6643687" cy="33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extLst>
              <a:ext uri="{28A0092B-C50C-407E-A947-70E740481C1C}">
                <a14:useLocalDpi xmlns:a14="http://schemas.microsoft.com/office/drawing/2010/main" val="0"/>
              </a:ext>
            </a:extLst>
          </a:blip>
          <a:srcRect t="43069"/>
          <a:stretch>
            <a:fillRect/>
          </a:stretch>
        </p:blipFill>
        <p:spPr bwMode="auto">
          <a:xfrm>
            <a:off x="433388" y="5056188"/>
            <a:ext cx="8710612" cy="330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7" name="Rectangle 2"/>
          <p:cNvSpPr>
            <a:spLocks noChangeArrowheads="1"/>
          </p:cNvSpPr>
          <p:nvPr/>
        </p:nvSpPr>
        <p:spPr bwMode="auto">
          <a:xfrm>
            <a:off x="490538" y="439738"/>
            <a:ext cx="8008937"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5500" b="1" dirty="0">
                <a:solidFill>
                  <a:srgbClr val="AB3582"/>
                </a:solidFill>
                <a:latin typeface="+mj-lt"/>
              </a:rPr>
              <a:t>Center</a:t>
            </a:r>
          </a:p>
          <a:p>
            <a:pPr>
              <a:defRPr/>
            </a:pPr>
            <a:r>
              <a:rPr lang="en-US" sz="2800" dirty="0">
                <a:latin typeface="+mj-lt"/>
              </a:rPr>
              <a:t>We can describe the center by finding a value that divides the observations so that about half take larger values and about half take smaller values. </a:t>
            </a:r>
          </a:p>
          <a:p>
            <a:pPr>
              <a:defRPr/>
            </a:pPr>
            <a:endParaRPr lang="en-US" sz="1500" dirty="0">
              <a:latin typeface="+mj-lt"/>
            </a:endParaRPr>
          </a:p>
          <a:p>
            <a:pPr>
              <a:defRPr/>
            </a:pPr>
            <a:r>
              <a:rPr lang="en-US" sz="2800" b="1" dirty="0">
                <a:latin typeface="+mj-lt"/>
              </a:rPr>
              <a:t>Ways to describe center:</a:t>
            </a:r>
          </a:p>
          <a:p>
            <a:pPr marL="457200" indent="-457200">
              <a:buFont typeface="Arial" pitchFamily="34" charset="0"/>
              <a:buChar char="•"/>
              <a:defRPr/>
            </a:pPr>
            <a:r>
              <a:rPr lang="en-US" sz="2800" dirty="0">
                <a:latin typeface="+mj-lt"/>
              </a:rPr>
              <a:t>Calculate median (best when distribution is skewed)</a:t>
            </a:r>
          </a:p>
          <a:p>
            <a:pPr marL="457200" indent="-457200">
              <a:buFont typeface="Arial" pitchFamily="34" charset="0"/>
              <a:buChar char="•"/>
              <a:defRPr/>
            </a:pPr>
            <a:r>
              <a:rPr lang="en-US" sz="2800" dirty="0">
                <a:latin typeface="+mj-lt"/>
              </a:rPr>
              <a:t>Calculate mean (best when distribution is symmetric)</a:t>
            </a:r>
            <a:endParaRPr lang="en-US" sz="800" dirty="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395288" y="455613"/>
            <a:ext cx="8324850"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5500" b="1" dirty="0">
                <a:solidFill>
                  <a:srgbClr val="AB3582"/>
                </a:solidFill>
                <a:latin typeface="+mj-lt"/>
              </a:rPr>
              <a:t>Spread</a:t>
            </a:r>
          </a:p>
          <a:p>
            <a:pPr>
              <a:defRPr/>
            </a:pPr>
            <a:r>
              <a:rPr lang="en-US" sz="2800" dirty="0">
                <a:latin typeface="+mj-lt"/>
              </a:rPr>
              <a:t>The spread of a distribution tells us how much </a:t>
            </a:r>
            <a:r>
              <a:rPr lang="en-US" sz="2800" i="1" dirty="0">
                <a:latin typeface="+mj-lt"/>
              </a:rPr>
              <a:t>variability</a:t>
            </a:r>
            <a:r>
              <a:rPr lang="en-US" sz="2800" dirty="0">
                <a:latin typeface="+mj-lt"/>
              </a:rPr>
              <a:t> there is in the data. </a:t>
            </a:r>
          </a:p>
          <a:p>
            <a:pPr>
              <a:defRPr/>
            </a:pPr>
            <a:endParaRPr lang="en-US" sz="1500" dirty="0">
              <a:latin typeface="+mj-lt"/>
            </a:endParaRPr>
          </a:p>
          <a:p>
            <a:pPr>
              <a:defRPr/>
            </a:pPr>
            <a:r>
              <a:rPr lang="en-US" sz="2800" b="1" dirty="0">
                <a:latin typeface="+mj-lt"/>
              </a:rPr>
              <a:t>Ways to ‘describe’ spread</a:t>
            </a:r>
            <a:r>
              <a:rPr lang="en-US" sz="2800" dirty="0">
                <a:latin typeface="+mj-lt"/>
              </a:rPr>
              <a:t>:</a:t>
            </a:r>
          </a:p>
          <a:p>
            <a:pPr marL="457200" indent="-457200">
              <a:buFont typeface="Arial" pitchFamily="34" charset="0"/>
              <a:buChar char="•"/>
              <a:defRPr/>
            </a:pPr>
            <a:r>
              <a:rPr lang="en-US" sz="2800" dirty="0">
                <a:latin typeface="+mj-lt"/>
              </a:rPr>
              <a:t>Calculate the range</a:t>
            </a:r>
          </a:p>
          <a:p>
            <a:pPr marL="457200" indent="-457200">
              <a:buFont typeface="Arial" pitchFamily="34" charset="0"/>
              <a:buChar char="•"/>
              <a:defRPr/>
            </a:pPr>
            <a:r>
              <a:rPr lang="en-US" sz="2800" dirty="0">
                <a:latin typeface="+mj-lt"/>
              </a:rPr>
              <a:t>IQR (coming later)</a:t>
            </a:r>
          </a:p>
          <a:p>
            <a:pPr marL="457200" indent="-457200">
              <a:buFont typeface="Arial" pitchFamily="34" charset="0"/>
              <a:buChar char="•"/>
              <a:defRPr/>
            </a:pPr>
            <a:r>
              <a:rPr lang="en-US" sz="2800" dirty="0">
                <a:latin typeface="+mj-lt"/>
              </a:rPr>
              <a:t>Standard Deviation (coming later)</a:t>
            </a:r>
          </a:p>
          <a:p>
            <a:pPr>
              <a:defRPr/>
            </a:pPr>
            <a:endParaRPr lang="en-US" sz="800" dirty="0">
              <a:latin typeface="+mj-lt"/>
            </a:endParaRP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450" y="4225925"/>
            <a:ext cx="5767388" cy="233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Vertical Text Placeholder 2"/>
          <p:cNvSpPr>
            <a:spLocks noGrp="1"/>
          </p:cNvSpPr>
          <p:nvPr>
            <p:ph type="body" orient="vert" idx="1"/>
          </p:nvPr>
        </p:nvSpPr>
        <p:spPr>
          <a:xfrm rot="16200000">
            <a:off x="3218657" y="-2007394"/>
            <a:ext cx="2179638" cy="7375525"/>
          </a:xfrm>
        </p:spPr>
        <p:txBody>
          <a:bodyPr/>
          <a:lstStyle/>
          <a:p>
            <a:pPr eaLnBrk="1" hangingPunct="1"/>
            <a:endParaRPr lang="en-US" altLang="en-US" sz="2400">
              <a:solidFill>
                <a:srgbClr val="000000"/>
              </a:solidFill>
              <a:ea typeface="ＭＳ Ｐゴシック" pitchFamily="-111" charset="-128"/>
            </a:endParaRPr>
          </a:p>
          <a:p>
            <a:pPr eaLnBrk="1" hangingPunct="1"/>
            <a:endParaRPr lang="en-US" altLang="en-US">
              <a:solidFill>
                <a:srgbClr val="000000"/>
              </a:solidFill>
              <a:ea typeface="ＭＳ Ｐゴシック" pitchFamily="-111" charset="-128"/>
            </a:endParaRPr>
          </a:p>
        </p:txBody>
      </p:sp>
      <p:sp>
        <p:nvSpPr>
          <p:cNvPr id="12" name="Rectangle 11"/>
          <p:cNvSpPr/>
          <p:nvPr/>
        </p:nvSpPr>
        <p:spPr>
          <a:xfrm>
            <a:off x="620713" y="285750"/>
            <a:ext cx="7923212" cy="1569660"/>
          </a:xfrm>
          <a:prstGeom prst="rect">
            <a:avLst/>
          </a:prstGeom>
        </p:spPr>
        <p:txBody>
          <a:bodyPr>
            <a:spAutoFit/>
          </a:bodyPr>
          <a:lstStyle/>
          <a:p>
            <a:pPr algn="ctr">
              <a:defRPr/>
            </a:pPr>
            <a:r>
              <a:rPr lang="en-US" sz="2400" b="1" dirty="0">
                <a:solidFill>
                  <a:srgbClr val="000000"/>
                </a:solidFill>
                <a:latin typeface="+mn-lt"/>
                <a:ea typeface="ＭＳ Ｐゴシック" charset="-128"/>
                <a:cs typeface="ＭＳ Ｐゴシック" charset="-128"/>
              </a:rPr>
              <a:t>Below is a distribution of MPG achieved by various Honda vehicles. Describe the shape, center, and spread of the distribution.  Are there any potential outliers? Remember to include CONTEXT!!!</a:t>
            </a:r>
          </a:p>
        </p:txBody>
      </p:sp>
      <p:pic>
        <p:nvPicPr>
          <p:cNvPr id="15364" name="Picture 12"/>
          <p:cNvPicPr>
            <a:picLocks noChangeAspect="1"/>
          </p:cNvPicPr>
          <p:nvPr/>
        </p:nvPicPr>
        <p:blipFill>
          <a:blip r:embed="rId3">
            <a:extLst>
              <a:ext uri="{28A0092B-C50C-407E-A947-70E740481C1C}">
                <a14:useLocalDpi xmlns:a14="http://schemas.microsoft.com/office/drawing/2010/main" val="0"/>
              </a:ext>
            </a:extLst>
          </a:blip>
          <a:srcRect l="6891" t="44057"/>
          <a:stretch>
            <a:fillRect/>
          </a:stretch>
        </p:blipFill>
        <p:spPr bwMode="auto">
          <a:xfrm>
            <a:off x="620713" y="4298950"/>
            <a:ext cx="80327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Vertical Text Placeholder 2"/>
          <p:cNvSpPr>
            <a:spLocks noGrp="1"/>
          </p:cNvSpPr>
          <p:nvPr>
            <p:ph type="body" orient="vert" idx="1"/>
          </p:nvPr>
        </p:nvSpPr>
        <p:spPr>
          <a:xfrm rot="16200000">
            <a:off x="1908175" y="-506412"/>
            <a:ext cx="5349875" cy="8083550"/>
          </a:xfrm>
        </p:spPr>
        <p:txBody>
          <a:bodyPr/>
          <a:lstStyle/>
          <a:p>
            <a:pPr marL="0" indent="0">
              <a:buFont typeface="Arial" charset="0"/>
              <a:buNone/>
              <a:defRPr/>
            </a:pPr>
            <a:r>
              <a:rPr lang="en-US" altLang="en-US" b="1" dirty="0">
                <a:solidFill>
                  <a:srgbClr val="FF0000"/>
                </a:solidFill>
              </a:rPr>
              <a:t>Sample Answer:</a:t>
            </a:r>
          </a:p>
          <a:p>
            <a:pPr>
              <a:defRPr/>
            </a:pPr>
            <a:r>
              <a:rPr lang="en-US" altLang="en-US" b="1" dirty="0"/>
              <a:t>Shape: </a:t>
            </a:r>
            <a:r>
              <a:rPr lang="en-US" altLang="en-US" dirty="0"/>
              <a:t>The shape of the distribution is roughly </a:t>
            </a:r>
            <a:r>
              <a:rPr lang="en-US" altLang="en-US" dirty="0" err="1"/>
              <a:t>unimodal</a:t>
            </a:r>
            <a:r>
              <a:rPr lang="en-US" altLang="en-US" dirty="0"/>
              <a:t> and skewed left. </a:t>
            </a:r>
          </a:p>
          <a:p>
            <a:pPr>
              <a:defRPr/>
            </a:pPr>
            <a:r>
              <a:rPr lang="en-US" altLang="en-US" b="1" dirty="0"/>
              <a:t>Center: </a:t>
            </a:r>
            <a:r>
              <a:rPr lang="en-US" altLang="en-US" dirty="0"/>
              <a:t>The mean is 25.9 mpg and the median is 28 mpg. (only need one measure)</a:t>
            </a:r>
          </a:p>
          <a:p>
            <a:pPr>
              <a:defRPr/>
            </a:pPr>
            <a:r>
              <a:rPr lang="en-US" altLang="en-US" b="1" dirty="0"/>
              <a:t>Spread: </a:t>
            </a:r>
            <a:r>
              <a:rPr lang="en-US" altLang="en-US" dirty="0"/>
              <a:t>The range is 19 mpg.</a:t>
            </a:r>
          </a:p>
          <a:p>
            <a:pPr>
              <a:defRPr/>
            </a:pPr>
            <a:r>
              <a:rPr lang="en-US" altLang="en-US" b="1" dirty="0"/>
              <a:t>Outliers: </a:t>
            </a:r>
            <a:r>
              <a:rPr lang="en-US" altLang="en-US" dirty="0"/>
              <a:t>There are two potential outliers/influential values vehicles: 14 mpg and 18 mpg.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Vertical Text Placeholder 2"/>
          <p:cNvSpPr>
            <a:spLocks noGrp="1"/>
          </p:cNvSpPr>
          <p:nvPr>
            <p:ph type="body" orient="vert" idx="1"/>
          </p:nvPr>
        </p:nvSpPr>
        <p:spPr>
          <a:xfrm rot="16200000">
            <a:off x="3138488" y="-2157412"/>
            <a:ext cx="3092450" cy="8128000"/>
          </a:xfrm>
        </p:spPr>
        <p:txBody>
          <a:bodyPr/>
          <a:lstStyle/>
          <a:p>
            <a:pPr marL="0" indent="0" eaLnBrk="1" hangingPunct="1">
              <a:buFont typeface="Arial" charset="0"/>
              <a:buNone/>
              <a:defRPr/>
            </a:pPr>
            <a:r>
              <a:rPr lang="en-US" sz="4500" b="1" dirty="0" err="1">
                <a:solidFill>
                  <a:srgbClr val="7030A0"/>
                </a:solidFill>
                <a:ea typeface="ＭＳ Ｐゴシック" pitchFamily="-111" charset="-128"/>
              </a:rPr>
              <a:t>Stemplots</a:t>
            </a:r>
            <a:r>
              <a:rPr lang="en-US" sz="4500" b="1" dirty="0">
                <a:solidFill>
                  <a:srgbClr val="7030A0"/>
                </a:solidFill>
                <a:ea typeface="ＭＳ Ｐゴシック" pitchFamily="-111" charset="-128"/>
              </a:rPr>
              <a:t> (Stem-and-Leaf Plots)</a:t>
            </a:r>
            <a:endParaRPr lang="en-US" sz="4500" dirty="0">
              <a:solidFill>
                <a:srgbClr val="7030A0"/>
              </a:solidFill>
              <a:ea typeface="ＭＳ Ｐゴシック" pitchFamily="-111" charset="-128"/>
            </a:endParaRPr>
          </a:p>
          <a:p>
            <a:pPr marL="0" indent="0" eaLnBrk="1" hangingPunct="1">
              <a:buFont typeface="Arial" charset="0"/>
              <a:buNone/>
              <a:defRPr/>
            </a:pPr>
            <a:r>
              <a:rPr lang="en-US" sz="2500" dirty="0" err="1">
                <a:solidFill>
                  <a:srgbClr val="000000"/>
                </a:solidFill>
                <a:ea typeface="ＭＳ Ｐゴシック" pitchFamily="-111" charset="-128"/>
              </a:rPr>
              <a:t>Stemplots</a:t>
            </a:r>
            <a:r>
              <a:rPr lang="en-US" sz="2500" dirty="0">
                <a:solidFill>
                  <a:srgbClr val="000000"/>
                </a:solidFill>
                <a:ea typeface="ＭＳ Ｐゴシック" pitchFamily="-111" charset="-128"/>
              </a:rPr>
              <a:t> give us a quick picture of the distribution while including the actual numerical values.</a:t>
            </a:r>
          </a:p>
          <a:p>
            <a:pPr eaLnBrk="1" hangingPunct="1">
              <a:buFont typeface="Wingdings" pitchFamily="-111" charset="2"/>
              <a:buNone/>
              <a:defRPr/>
            </a:pPr>
            <a:endParaRPr lang="en-US" sz="1800" dirty="0">
              <a:solidFill>
                <a:srgbClr val="000000"/>
              </a:solidFill>
              <a:ea typeface="ＭＳ Ｐゴシック" pitchFamily="-111" charset="-128"/>
            </a:endParaRPr>
          </a:p>
        </p:txBody>
      </p:sp>
      <p:pic>
        <p:nvPicPr>
          <p:cNvPr id="174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2239963"/>
            <a:ext cx="6721475" cy="443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20713" y="1633538"/>
            <a:ext cx="8196262" cy="4632325"/>
          </a:xfrm>
          <a:prstGeom prst="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spcAft>
                <a:spcPts val="1200"/>
              </a:spcAft>
              <a:buFontTx/>
              <a:buAutoNum type="arabicParenR"/>
              <a:defRPr/>
            </a:pPr>
            <a:r>
              <a:rPr lang="en-US" sz="2500" dirty="0">
                <a:latin typeface="+mj-lt"/>
              </a:rPr>
              <a:t>Separate each observation into a </a:t>
            </a:r>
            <a:r>
              <a:rPr lang="en-US" sz="2500" b="1" dirty="0">
                <a:latin typeface="+mj-lt"/>
              </a:rPr>
              <a:t>stem</a:t>
            </a:r>
            <a:r>
              <a:rPr lang="en-US" sz="2500" dirty="0">
                <a:latin typeface="+mj-lt"/>
              </a:rPr>
              <a:t> (all but the final digit) and a </a:t>
            </a:r>
            <a:r>
              <a:rPr lang="en-US" sz="2500" b="1" dirty="0">
                <a:latin typeface="+mj-lt"/>
              </a:rPr>
              <a:t>leaf</a:t>
            </a:r>
            <a:r>
              <a:rPr lang="en-US" sz="2500" dirty="0">
                <a:latin typeface="+mj-lt"/>
              </a:rPr>
              <a:t> (the final digit).</a:t>
            </a:r>
          </a:p>
          <a:p>
            <a:pPr eaLnBrk="1" hangingPunct="1">
              <a:spcAft>
                <a:spcPts val="1200"/>
              </a:spcAft>
              <a:buFontTx/>
              <a:buAutoNum type="arabicParenR"/>
              <a:defRPr/>
            </a:pPr>
            <a:r>
              <a:rPr lang="en-US" sz="2500" dirty="0">
                <a:latin typeface="+mj-lt"/>
              </a:rPr>
              <a:t>Write all possible stems from the smallest to the largest in a vertical column and draw a vertical line to the right of the column.</a:t>
            </a:r>
          </a:p>
          <a:p>
            <a:pPr eaLnBrk="1" hangingPunct="1">
              <a:spcAft>
                <a:spcPts val="1200"/>
              </a:spcAft>
              <a:buFontTx/>
              <a:buAutoNum type="arabicParenR"/>
              <a:defRPr/>
            </a:pPr>
            <a:r>
              <a:rPr lang="en-US" sz="2500" dirty="0">
                <a:latin typeface="+mj-lt"/>
              </a:rPr>
              <a:t>Write each leaf in the row to the right of its stem.</a:t>
            </a:r>
          </a:p>
          <a:p>
            <a:pPr eaLnBrk="1" hangingPunct="1">
              <a:spcAft>
                <a:spcPts val="1200"/>
              </a:spcAft>
              <a:buFontTx/>
              <a:buAutoNum type="arabicParenR"/>
              <a:defRPr/>
            </a:pPr>
            <a:r>
              <a:rPr lang="en-US" sz="2500" dirty="0">
                <a:latin typeface="+mj-lt"/>
              </a:rPr>
              <a:t>Arrange the leaves in increasing order out from the stem.</a:t>
            </a:r>
          </a:p>
          <a:p>
            <a:pPr eaLnBrk="1" hangingPunct="1">
              <a:spcAft>
                <a:spcPts val="1200"/>
              </a:spcAft>
              <a:buFontTx/>
              <a:buAutoNum type="arabicParenR"/>
              <a:defRPr/>
            </a:pPr>
            <a:r>
              <a:rPr lang="en-US" sz="2500" dirty="0">
                <a:latin typeface="+mj-lt"/>
              </a:rPr>
              <a:t>Provide a </a:t>
            </a:r>
            <a:r>
              <a:rPr lang="en-US" sz="2500" b="1" u="sng" dirty="0">
                <a:latin typeface="+mj-lt"/>
              </a:rPr>
              <a:t>key</a:t>
            </a:r>
            <a:r>
              <a:rPr lang="en-US" sz="2500" dirty="0">
                <a:latin typeface="+mj-lt"/>
              </a:rPr>
              <a:t> that explains in context what the stems and leaves represent.</a:t>
            </a:r>
          </a:p>
          <a:p>
            <a:pPr eaLnBrk="1" hangingPunct="1">
              <a:spcAft>
                <a:spcPts val="1200"/>
              </a:spcAft>
              <a:defRPr/>
            </a:pPr>
            <a:endParaRPr lang="en-US" sz="2000" b="1" dirty="0"/>
          </a:p>
        </p:txBody>
      </p:sp>
      <p:sp>
        <p:nvSpPr>
          <p:cNvPr id="7" name="TextBox 6"/>
          <p:cNvSpPr txBox="1"/>
          <p:nvPr/>
        </p:nvSpPr>
        <p:spPr>
          <a:xfrm>
            <a:off x="620713" y="288925"/>
            <a:ext cx="8045450" cy="938213"/>
          </a:xfrm>
          <a:prstGeom prst="rect">
            <a:avLst/>
          </a:prstGeom>
          <a:noFill/>
          <a:ln>
            <a:solidFill>
              <a:schemeClr val="bg1"/>
            </a:solidFill>
          </a:ln>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5500" b="1" dirty="0">
                <a:solidFill>
                  <a:srgbClr val="7030A0"/>
                </a:solidFill>
                <a:ea typeface="ＭＳ Ｐゴシック" pitchFamily="-111" charset="-128"/>
                <a:cs typeface="ＭＳ Ｐゴシック" pitchFamily="-111" charset="-128"/>
              </a:rPr>
              <a:t>How to Make a </a:t>
            </a:r>
            <a:r>
              <a:rPr lang="en-US" sz="5500" b="1" dirty="0" err="1">
                <a:solidFill>
                  <a:srgbClr val="7030A0"/>
                </a:solidFill>
                <a:ea typeface="ＭＳ Ｐゴシック" pitchFamily="-111" charset="-128"/>
                <a:cs typeface="ＭＳ Ｐゴシック" pitchFamily="-111" charset="-128"/>
              </a:rPr>
              <a:t>Stemplot</a:t>
            </a:r>
            <a:endParaRPr lang="en-US" sz="5500" b="1" dirty="0">
              <a:solidFill>
                <a:srgbClr val="7030A0"/>
              </a:solidFill>
              <a:ea typeface="ＭＳ Ｐゴシック" pitchFamily="-111" charset="-128"/>
              <a:cs typeface="ＭＳ Ｐゴシック" pitchFamily="-111" charset="-128"/>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z="3500" b="1">
                <a:solidFill>
                  <a:srgbClr val="E81F30"/>
                </a:solidFill>
                <a:ea typeface="ＭＳ Ｐゴシック" pitchFamily="-111" charset="-128"/>
              </a:rPr>
              <a:t>Section 1.2</a:t>
            </a:r>
            <a:br>
              <a:rPr lang="en-US" altLang="en-US" sz="3500" b="1">
                <a:solidFill>
                  <a:srgbClr val="E81F30"/>
                </a:solidFill>
                <a:ea typeface="ＭＳ Ｐゴシック" pitchFamily="-111" charset="-128"/>
              </a:rPr>
            </a:br>
            <a:r>
              <a:rPr lang="en-US" altLang="en-US" sz="3500" b="1">
                <a:solidFill>
                  <a:srgbClr val="E81F30"/>
                </a:solidFill>
                <a:ea typeface="ＭＳ Ｐゴシック" pitchFamily="-111" charset="-128"/>
              </a:rPr>
              <a:t>Displaying Quantitative Data with Graphs</a:t>
            </a:r>
          </a:p>
        </p:txBody>
      </p:sp>
      <p:sp>
        <p:nvSpPr>
          <p:cNvPr id="3075" name="Content Placeholder 2"/>
          <p:cNvSpPr>
            <a:spLocks noGrp="1"/>
          </p:cNvSpPr>
          <p:nvPr>
            <p:ph sz="half" idx="2"/>
          </p:nvPr>
        </p:nvSpPr>
        <p:spPr>
          <a:xfrm>
            <a:off x="457200" y="1889125"/>
            <a:ext cx="8402638" cy="3678238"/>
          </a:xfrm>
        </p:spPr>
        <p:txBody>
          <a:bodyPr/>
          <a:lstStyle/>
          <a:p>
            <a:pPr eaLnBrk="1" hangingPunct="1">
              <a:spcAft>
                <a:spcPts val="2400"/>
              </a:spcAft>
              <a:buFont typeface="Wingdings" pitchFamily="2" charset="2"/>
              <a:buNone/>
            </a:pPr>
            <a:r>
              <a:rPr lang="en-US" altLang="en-US" sz="2500">
                <a:solidFill>
                  <a:srgbClr val="000000"/>
                </a:solidFill>
                <a:ea typeface="ＭＳ Ｐゴシック" pitchFamily="-111" charset="-128"/>
              </a:rPr>
              <a:t>After this section, you should be able to…</a:t>
            </a:r>
          </a:p>
          <a:p>
            <a:pPr lvl="1" eaLnBrk="1" hangingPunct="1">
              <a:spcAft>
                <a:spcPts val="1200"/>
              </a:spcAft>
              <a:buClr>
                <a:srgbClr val="E81F30"/>
              </a:buClr>
              <a:buFont typeface="Wingdings" pitchFamily="2" charset="2"/>
              <a:buChar char="ü"/>
            </a:pPr>
            <a:r>
              <a:rPr lang="en-US" altLang="en-US" sz="2500">
                <a:solidFill>
                  <a:srgbClr val="000000"/>
                </a:solidFill>
                <a:ea typeface="ＭＳ Ｐゴシック" pitchFamily="-111" charset="-128"/>
              </a:rPr>
              <a:t>CONSTRUCT and INTERPRET dotplots, stemplots, and histograms</a:t>
            </a:r>
          </a:p>
          <a:p>
            <a:pPr lvl="1" eaLnBrk="1" hangingPunct="1">
              <a:spcAft>
                <a:spcPts val="1200"/>
              </a:spcAft>
              <a:buClr>
                <a:srgbClr val="E81F30"/>
              </a:buClr>
              <a:buFont typeface="Wingdings" pitchFamily="2" charset="2"/>
              <a:buChar char="ü"/>
            </a:pPr>
            <a:r>
              <a:rPr lang="en-US" altLang="en-US" sz="2500">
                <a:solidFill>
                  <a:srgbClr val="000000"/>
                </a:solidFill>
                <a:ea typeface="ＭＳ Ｐゴシック" pitchFamily="-111" charset="-128"/>
              </a:rPr>
              <a:t>DESCRIBE the shape of a distribution</a:t>
            </a:r>
          </a:p>
          <a:p>
            <a:pPr lvl="1" eaLnBrk="1" hangingPunct="1">
              <a:spcAft>
                <a:spcPts val="1200"/>
              </a:spcAft>
              <a:buClr>
                <a:srgbClr val="E81F30"/>
              </a:buClr>
              <a:buFont typeface="Wingdings" pitchFamily="2" charset="2"/>
              <a:buChar char="ü"/>
            </a:pPr>
            <a:r>
              <a:rPr lang="en-US" altLang="en-US" sz="2500">
                <a:solidFill>
                  <a:srgbClr val="000000"/>
                </a:solidFill>
                <a:ea typeface="ＭＳ Ｐゴシック" pitchFamily="-111" charset="-128"/>
              </a:rPr>
              <a:t>COMPARE distributions</a:t>
            </a:r>
          </a:p>
          <a:p>
            <a:pPr lvl="1" eaLnBrk="1" hangingPunct="1">
              <a:spcAft>
                <a:spcPts val="1200"/>
              </a:spcAft>
              <a:buClr>
                <a:srgbClr val="E81F30"/>
              </a:buClr>
              <a:buFont typeface="Wingdings" pitchFamily="2" charset="2"/>
              <a:buChar char="ü"/>
            </a:pPr>
            <a:r>
              <a:rPr lang="en-US" altLang="en-US" sz="2500">
                <a:solidFill>
                  <a:srgbClr val="000000"/>
                </a:solidFill>
                <a:ea typeface="ＭＳ Ｐゴシック" pitchFamily="-111" charset="-128"/>
              </a:rPr>
              <a:t>USE histograms wisely</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Vertical Text Placeholder 2"/>
          <p:cNvSpPr>
            <a:spLocks noGrp="1"/>
          </p:cNvSpPr>
          <p:nvPr>
            <p:ph type="body" orient="vert" idx="1"/>
          </p:nvPr>
        </p:nvSpPr>
        <p:spPr>
          <a:xfrm rot="16200000">
            <a:off x="3529806" y="-2842418"/>
            <a:ext cx="2179637" cy="8585200"/>
          </a:xfrm>
        </p:spPr>
        <p:txBody>
          <a:bodyPr/>
          <a:lstStyle/>
          <a:p>
            <a:pPr marL="0" indent="0" algn="ctr" eaLnBrk="1" hangingPunct="1">
              <a:buFont typeface="Arial" charset="0"/>
              <a:buNone/>
            </a:pPr>
            <a:r>
              <a:rPr lang="en-US" altLang="en-US" sz="4500" b="1">
                <a:solidFill>
                  <a:srgbClr val="7030A0"/>
                </a:solidFill>
                <a:ea typeface="ＭＳ Ｐゴシック" pitchFamily="-111" charset="-128"/>
              </a:rPr>
              <a:t>Stemplots (Stem-and-Leaf Plots)</a:t>
            </a:r>
            <a:endParaRPr lang="en-US" altLang="en-US" sz="4500">
              <a:solidFill>
                <a:srgbClr val="7030A0"/>
              </a:solidFill>
              <a:ea typeface="ＭＳ Ｐゴシック" pitchFamily="-111" charset="-128"/>
            </a:endParaRPr>
          </a:p>
          <a:p>
            <a:pPr marL="0" indent="0" eaLnBrk="1" hangingPunct="1">
              <a:buFont typeface="Arial" charset="0"/>
              <a:buNone/>
            </a:pPr>
            <a:r>
              <a:rPr lang="en-US" altLang="en-US" sz="2500">
                <a:solidFill>
                  <a:srgbClr val="000000"/>
                </a:solidFill>
                <a:ea typeface="ＭＳ Ｐゴシック" pitchFamily="-111" charset="-128"/>
              </a:rPr>
              <a:t>These data represent the responses of 20 female AP Statistics students to the question, “How many pairs of shoes do you have?”</a:t>
            </a:r>
          </a:p>
        </p:txBody>
      </p:sp>
      <p:graphicFrame>
        <p:nvGraphicFramePr>
          <p:cNvPr id="6" name="Table 5"/>
          <p:cNvGraphicFramePr>
            <a:graphicFrameLocks noGrp="1"/>
          </p:cNvGraphicFramePr>
          <p:nvPr/>
        </p:nvGraphicFramePr>
        <p:xfrm>
          <a:off x="1855788" y="2198688"/>
          <a:ext cx="6475410" cy="944820"/>
        </p:xfrm>
        <a:graphic>
          <a:graphicData uri="http://schemas.openxmlformats.org/drawingml/2006/table">
            <a:tbl>
              <a:tblPr/>
              <a:tblGrid>
                <a:gridCol w="647541">
                  <a:extLst>
                    <a:ext uri="{9D8B030D-6E8A-4147-A177-3AD203B41FA5}">
                      <a16:colId xmlns:a16="http://schemas.microsoft.com/office/drawing/2014/main" xmlns="" val="20000"/>
                    </a:ext>
                  </a:extLst>
                </a:gridCol>
                <a:gridCol w="647541">
                  <a:extLst>
                    <a:ext uri="{9D8B030D-6E8A-4147-A177-3AD203B41FA5}">
                      <a16:colId xmlns:a16="http://schemas.microsoft.com/office/drawing/2014/main" xmlns="" val="20001"/>
                    </a:ext>
                  </a:extLst>
                </a:gridCol>
                <a:gridCol w="647541">
                  <a:extLst>
                    <a:ext uri="{9D8B030D-6E8A-4147-A177-3AD203B41FA5}">
                      <a16:colId xmlns:a16="http://schemas.microsoft.com/office/drawing/2014/main" xmlns="" val="20002"/>
                    </a:ext>
                  </a:extLst>
                </a:gridCol>
                <a:gridCol w="647541">
                  <a:extLst>
                    <a:ext uri="{9D8B030D-6E8A-4147-A177-3AD203B41FA5}">
                      <a16:colId xmlns:a16="http://schemas.microsoft.com/office/drawing/2014/main" xmlns="" val="20003"/>
                    </a:ext>
                  </a:extLst>
                </a:gridCol>
                <a:gridCol w="647541">
                  <a:extLst>
                    <a:ext uri="{9D8B030D-6E8A-4147-A177-3AD203B41FA5}">
                      <a16:colId xmlns:a16="http://schemas.microsoft.com/office/drawing/2014/main" xmlns="" val="20004"/>
                    </a:ext>
                  </a:extLst>
                </a:gridCol>
                <a:gridCol w="647541">
                  <a:extLst>
                    <a:ext uri="{9D8B030D-6E8A-4147-A177-3AD203B41FA5}">
                      <a16:colId xmlns:a16="http://schemas.microsoft.com/office/drawing/2014/main" xmlns="" val="20005"/>
                    </a:ext>
                  </a:extLst>
                </a:gridCol>
                <a:gridCol w="647541">
                  <a:extLst>
                    <a:ext uri="{9D8B030D-6E8A-4147-A177-3AD203B41FA5}">
                      <a16:colId xmlns:a16="http://schemas.microsoft.com/office/drawing/2014/main" xmlns="" val="20006"/>
                    </a:ext>
                  </a:extLst>
                </a:gridCol>
                <a:gridCol w="647541">
                  <a:extLst>
                    <a:ext uri="{9D8B030D-6E8A-4147-A177-3AD203B41FA5}">
                      <a16:colId xmlns:a16="http://schemas.microsoft.com/office/drawing/2014/main" xmlns="" val="20007"/>
                    </a:ext>
                  </a:extLst>
                </a:gridCol>
                <a:gridCol w="647541">
                  <a:extLst>
                    <a:ext uri="{9D8B030D-6E8A-4147-A177-3AD203B41FA5}">
                      <a16:colId xmlns:a16="http://schemas.microsoft.com/office/drawing/2014/main" xmlns="" val="20008"/>
                    </a:ext>
                  </a:extLst>
                </a:gridCol>
                <a:gridCol w="647541">
                  <a:extLst>
                    <a:ext uri="{9D8B030D-6E8A-4147-A177-3AD203B41FA5}">
                      <a16:colId xmlns:a16="http://schemas.microsoft.com/office/drawing/2014/main" xmlns="" val="20009"/>
                    </a:ext>
                  </a:extLst>
                </a:gridCol>
              </a:tblGrid>
              <a:tr h="4722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ea typeface="ＭＳ Ｐゴシック" pitchFamily="-111" charset="-128"/>
                        </a:rPr>
                        <a:t>50</a:t>
                      </a:r>
                    </a:p>
                  </a:txBody>
                  <a:tcPr marL="91444" marR="91444"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ea typeface="ＭＳ Ｐゴシック" pitchFamily="-111" charset="-128"/>
                        </a:rPr>
                        <a:t>26</a:t>
                      </a:r>
                    </a:p>
                  </a:txBody>
                  <a:tcPr marL="91444" marR="91444"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Arial" charset="0"/>
                          <a:ea typeface="ＭＳ Ｐゴシック" pitchFamily="-111" charset="-128"/>
                        </a:rPr>
                        <a:t>26</a:t>
                      </a:r>
                    </a:p>
                  </a:txBody>
                  <a:tcPr marL="91444" marR="91444"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Arial" charset="0"/>
                          <a:ea typeface="ＭＳ Ｐゴシック" pitchFamily="-111" charset="-128"/>
                        </a:rPr>
                        <a:t>31</a:t>
                      </a:r>
                    </a:p>
                  </a:txBody>
                  <a:tcPr marL="91444" marR="91444"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Arial" charset="0"/>
                          <a:ea typeface="ＭＳ Ｐゴシック" pitchFamily="-111" charset="-128"/>
                        </a:rPr>
                        <a:t>57</a:t>
                      </a:r>
                    </a:p>
                  </a:txBody>
                  <a:tcPr marL="91444" marR="91444"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Arial" charset="0"/>
                          <a:ea typeface="ＭＳ Ｐゴシック" pitchFamily="-111" charset="-128"/>
                        </a:rPr>
                        <a:t>19</a:t>
                      </a:r>
                    </a:p>
                  </a:txBody>
                  <a:tcPr marL="91444" marR="91444"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Arial" charset="0"/>
                          <a:ea typeface="ＭＳ Ｐゴシック" pitchFamily="-111" charset="-128"/>
                        </a:rPr>
                        <a:t>24</a:t>
                      </a:r>
                    </a:p>
                  </a:txBody>
                  <a:tcPr marL="91444" marR="91444"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Arial" charset="0"/>
                          <a:ea typeface="ＭＳ Ｐゴシック" pitchFamily="-111" charset="-128"/>
                        </a:rPr>
                        <a:t>22</a:t>
                      </a:r>
                    </a:p>
                  </a:txBody>
                  <a:tcPr marL="91444" marR="91444"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ea typeface="ＭＳ Ｐゴシック" pitchFamily="-111" charset="-128"/>
                        </a:rPr>
                        <a:t>23</a:t>
                      </a:r>
                    </a:p>
                  </a:txBody>
                  <a:tcPr marL="91444" marR="91444"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Arial" charset="0"/>
                          <a:ea typeface="ＭＳ Ｐゴシック" pitchFamily="-111" charset="-128"/>
                        </a:rPr>
                        <a:t>38</a:t>
                      </a:r>
                    </a:p>
                  </a:txBody>
                  <a:tcPr marL="91444" marR="91444"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722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Arial" charset="0"/>
                          <a:ea typeface="ＭＳ Ｐゴシック" pitchFamily="-111" charset="-128"/>
                        </a:rPr>
                        <a:t>13</a:t>
                      </a:r>
                    </a:p>
                  </a:txBody>
                  <a:tcPr marL="91444" marR="91444"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Arial" charset="0"/>
                          <a:ea typeface="ＭＳ Ｐゴシック" pitchFamily="-111" charset="-128"/>
                        </a:rPr>
                        <a:t>50</a:t>
                      </a:r>
                    </a:p>
                  </a:txBody>
                  <a:tcPr marL="91444" marR="91444"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Arial" charset="0"/>
                          <a:ea typeface="ＭＳ Ｐゴシック" pitchFamily="-111" charset="-128"/>
                        </a:rPr>
                        <a:t>13</a:t>
                      </a:r>
                    </a:p>
                  </a:txBody>
                  <a:tcPr marL="91444" marR="91444"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Arial" charset="0"/>
                          <a:ea typeface="ＭＳ Ｐゴシック" pitchFamily="-111" charset="-128"/>
                        </a:rPr>
                        <a:t>34</a:t>
                      </a:r>
                    </a:p>
                  </a:txBody>
                  <a:tcPr marL="91444" marR="91444"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Arial" charset="0"/>
                          <a:ea typeface="ＭＳ Ｐゴシック" pitchFamily="-111" charset="-128"/>
                        </a:rPr>
                        <a:t>23</a:t>
                      </a:r>
                    </a:p>
                  </a:txBody>
                  <a:tcPr marL="91444" marR="91444"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ea typeface="ＭＳ Ｐゴシック" pitchFamily="-111" charset="-128"/>
                        </a:rPr>
                        <a:t>30</a:t>
                      </a:r>
                    </a:p>
                  </a:txBody>
                  <a:tcPr marL="91444" marR="91444"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Arial" charset="0"/>
                          <a:ea typeface="ＭＳ Ｐゴシック" pitchFamily="-111" charset="-128"/>
                        </a:rPr>
                        <a:t>49</a:t>
                      </a:r>
                    </a:p>
                  </a:txBody>
                  <a:tcPr marL="91444" marR="91444"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Arial" charset="0"/>
                          <a:ea typeface="ＭＳ Ｐゴシック" pitchFamily="-111" charset="-128"/>
                        </a:rPr>
                        <a:t>13</a:t>
                      </a:r>
                    </a:p>
                  </a:txBody>
                  <a:tcPr marL="91444" marR="91444"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Arial" charset="0"/>
                          <a:ea typeface="ＭＳ Ｐゴシック" pitchFamily="-111" charset="-128"/>
                        </a:rPr>
                        <a:t>15</a:t>
                      </a:r>
                    </a:p>
                  </a:txBody>
                  <a:tcPr marL="91444" marR="91444"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ea typeface="ＭＳ Ｐゴシック" pitchFamily="-111" charset="-128"/>
                        </a:rPr>
                        <a:t>51</a:t>
                      </a:r>
                    </a:p>
                  </a:txBody>
                  <a:tcPr marL="91444" marR="91444"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pic>
        <p:nvPicPr>
          <p:cNvPr id="19494" name="Picture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3738563"/>
            <a:ext cx="8864600"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Vertical Text Placeholder 2"/>
          <p:cNvSpPr>
            <a:spLocks noGrp="1"/>
          </p:cNvSpPr>
          <p:nvPr>
            <p:ph type="body" orient="vert" idx="1"/>
          </p:nvPr>
        </p:nvSpPr>
        <p:spPr>
          <a:xfrm rot="16200000">
            <a:off x="3161507" y="-2418556"/>
            <a:ext cx="2944812" cy="8502650"/>
          </a:xfrm>
        </p:spPr>
        <p:txBody>
          <a:bodyPr rtlCol="0">
            <a:normAutofit lnSpcReduction="10000"/>
          </a:bodyPr>
          <a:lstStyle/>
          <a:p>
            <a:pPr marL="0" indent="0" eaLnBrk="1" fontAlgn="auto" hangingPunct="1">
              <a:spcAft>
                <a:spcPts val="0"/>
              </a:spcAft>
              <a:buFont typeface="Arial" pitchFamily="34" charset="0"/>
              <a:buNone/>
              <a:defRPr/>
            </a:pPr>
            <a:r>
              <a:rPr lang="en-US" sz="3800" b="1" dirty="0">
                <a:solidFill>
                  <a:srgbClr val="7030A0"/>
                </a:solidFill>
                <a:ea typeface="ＭＳ Ｐゴシック" pitchFamily="-111" charset="-128"/>
              </a:rPr>
              <a:t>Two Special Types of Stem Plots</a:t>
            </a:r>
          </a:p>
          <a:p>
            <a:pPr lvl="1" eaLnBrk="1" fontAlgn="auto" hangingPunct="1">
              <a:spcAft>
                <a:spcPts val="0"/>
              </a:spcAft>
              <a:buFont typeface="Arial" pitchFamily="34" charset="0"/>
              <a:buChar char="–"/>
              <a:defRPr/>
            </a:pPr>
            <a:r>
              <a:rPr lang="en-US" b="1" dirty="0">
                <a:solidFill>
                  <a:srgbClr val="000000"/>
                </a:solidFill>
                <a:ea typeface="ＭＳ Ｐゴシック" pitchFamily="-111" charset="-128"/>
              </a:rPr>
              <a:t>Spilt </a:t>
            </a:r>
            <a:r>
              <a:rPr lang="en-US" b="1" dirty="0" err="1">
                <a:solidFill>
                  <a:srgbClr val="000000"/>
                </a:solidFill>
                <a:ea typeface="ＭＳ Ｐゴシック" pitchFamily="-111" charset="-128"/>
              </a:rPr>
              <a:t>Stemplots</a:t>
            </a:r>
            <a:r>
              <a:rPr lang="en-US" dirty="0">
                <a:solidFill>
                  <a:srgbClr val="000000"/>
                </a:solidFill>
                <a:ea typeface="ＭＳ Ｐゴシック" pitchFamily="-111" charset="-128"/>
              </a:rPr>
              <a:t>: Best when data values are “bunched up”</a:t>
            </a:r>
          </a:p>
          <a:p>
            <a:pPr lvl="2" eaLnBrk="1" fontAlgn="auto" hangingPunct="1">
              <a:spcAft>
                <a:spcPts val="0"/>
              </a:spcAft>
              <a:buFont typeface="Arial" pitchFamily="34" charset="0"/>
              <a:buChar char="•"/>
              <a:defRPr/>
            </a:pPr>
            <a:r>
              <a:rPr lang="en-US" dirty="0">
                <a:solidFill>
                  <a:srgbClr val="000000"/>
                </a:solidFill>
                <a:ea typeface="ＭＳ Ｐゴシック" pitchFamily="-111" charset="-128"/>
              </a:rPr>
              <a:t>Spilt 0-4 and 5-9</a:t>
            </a:r>
          </a:p>
          <a:p>
            <a:pPr lvl="1" eaLnBrk="1" fontAlgn="auto" hangingPunct="1">
              <a:spcAft>
                <a:spcPts val="0"/>
              </a:spcAft>
              <a:buFont typeface="Arial" pitchFamily="34" charset="0"/>
              <a:buChar char="–"/>
              <a:defRPr/>
            </a:pPr>
            <a:r>
              <a:rPr lang="en-US" b="1" dirty="0">
                <a:solidFill>
                  <a:srgbClr val="000000"/>
                </a:solidFill>
                <a:ea typeface="ＭＳ Ｐゴシック" pitchFamily="-111" charset="-128"/>
              </a:rPr>
              <a:t>Back-to-Back </a:t>
            </a:r>
            <a:r>
              <a:rPr lang="en-US" b="1" dirty="0" err="1">
                <a:solidFill>
                  <a:srgbClr val="000000"/>
                </a:solidFill>
                <a:ea typeface="ＭＳ Ｐゴシック" pitchFamily="-111" charset="-128"/>
              </a:rPr>
              <a:t>Stemplot</a:t>
            </a:r>
            <a:r>
              <a:rPr lang="en-US" dirty="0">
                <a:solidFill>
                  <a:srgbClr val="000000"/>
                </a:solidFill>
                <a:ea typeface="ＭＳ Ｐゴシック" pitchFamily="-111" charset="-128"/>
              </a:rPr>
              <a:t>: Compares two distributions of the same quantitative variable</a:t>
            </a:r>
            <a:endParaRPr lang="en-US" sz="1800" dirty="0">
              <a:solidFill>
                <a:srgbClr val="000000"/>
              </a:solidFill>
              <a:ea typeface="ＭＳ Ｐゴシック" pitchFamily="-111" charset="-128"/>
            </a:endParaRPr>
          </a:p>
        </p:txBody>
      </p:sp>
      <p:grpSp>
        <p:nvGrpSpPr>
          <p:cNvPr id="20483" name="Group 11"/>
          <p:cNvGrpSpPr>
            <a:grpSpLocks/>
          </p:cNvGrpSpPr>
          <p:nvPr/>
        </p:nvGrpSpPr>
        <p:grpSpPr bwMode="auto">
          <a:xfrm>
            <a:off x="949325" y="3490913"/>
            <a:ext cx="315913" cy="3048000"/>
            <a:chOff x="820022" y="3490254"/>
            <a:chExt cx="315557" cy="3047782"/>
          </a:xfrm>
        </p:grpSpPr>
        <p:sp>
          <p:nvSpPr>
            <p:cNvPr id="20493" name="TextBox 7"/>
            <p:cNvSpPr txBox="1">
              <a:spLocks noChangeArrowheads="1"/>
            </p:cNvSpPr>
            <p:nvPr/>
          </p:nvSpPr>
          <p:spPr bwMode="auto">
            <a:xfrm>
              <a:off x="820022" y="3490254"/>
              <a:ext cx="29878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charset="0"/>
                </a:rPr>
                <a:t>0</a:t>
              </a:r>
            </a:p>
            <a:p>
              <a:pPr eaLnBrk="1" hangingPunct="1">
                <a:spcBef>
                  <a:spcPct val="0"/>
                </a:spcBef>
                <a:buFontTx/>
                <a:buNone/>
              </a:pPr>
              <a:r>
                <a:rPr lang="en-US" altLang="en-US" sz="1600">
                  <a:latin typeface="Arial" charset="0"/>
                </a:rPr>
                <a:t>0</a:t>
              </a:r>
            </a:p>
            <a:p>
              <a:pPr eaLnBrk="1" hangingPunct="1">
                <a:spcBef>
                  <a:spcPct val="0"/>
                </a:spcBef>
                <a:buFontTx/>
                <a:buNone/>
              </a:pPr>
              <a:r>
                <a:rPr lang="en-US" altLang="en-US" sz="1600">
                  <a:latin typeface="Arial" charset="0"/>
                </a:rPr>
                <a:t>1</a:t>
              </a:r>
            </a:p>
            <a:p>
              <a:pPr eaLnBrk="1" hangingPunct="1">
                <a:spcBef>
                  <a:spcPct val="0"/>
                </a:spcBef>
                <a:buFontTx/>
                <a:buNone/>
              </a:pPr>
              <a:r>
                <a:rPr lang="en-US" altLang="en-US" sz="1600">
                  <a:latin typeface="Arial" charset="0"/>
                </a:rPr>
                <a:t>1</a:t>
              </a:r>
            </a:p>
            <a:p>
              <a:pPr eaLnBrk="1" hangingPunct="1">
                <a:spcBef>
                  <a:spcPct val="0"/>
                </a:spcBef>
                <a:buFontTx/>
                <a:buNone/>
              </a:pPr>
              <a:r>
                <a:rPr lang="en-US" altLang="en-US" sz="1600">
                  <a:latin typeface="Arial" charset="0"/>
                </a:rPr>
                <a:t>2</a:t>
              </a:r>
            </a:p>
            <a:p>
              <a:pPr eaLnBrk="1" hangingPunct="1">
                <a:spcBef>
                  <a:spcPct val="0"/>
                </a:spcBef>
                <a:buFontTx/>
                <a:buNone/>
              </a:pPr>
              <a:r>
                <a:rPr lang="en-US" altLang="en-US" sz="1600">
                  <a:latin typeface="Arial" charset="0"/>
                </a:rPr>
                <a:t>2</a:t>
              </a:r>
            </a:p>
            <a:p>
              <a:pPr eaLnBrk="1" hangingPunct="1">
                <a:spcBef>
                  <a:spcPct val="0"/>
                </a:spcBef>
                <a:buFontTx/>
                <a:buNone/>
              </a:pPr>
              <a:r>
                <a:rPr lang="en-US" altLang="en-US" sz="1600">
                  <a:latin typeface="Arial" charset="0"/>
                </a:rPr>
                <a:t>3</a:t>
              </a:r>
            </a:p>
            <a:p>
              <a:pPr eaLnBrk="1" hangingPunct="1">
                <a:spcBef>
                  <a:spcPct val="0"/>
                </a:spcBef>
                <a:buFontTx/>
                <a:buNone/>
              </a:pPr>
              <a:r>
                <a:rPr lang="en-US" altLang="en-US" sz="1600">
                  <a:latin typeface="Arial" charset="0"/>
                </a:rPr>
                <a:t>3</a:t>
              </a:r>
            </a:p>
            <a:p>
              <a:pPr eaLnBrk="1" hangingPunct="1">
                <a:spcBef>
                  <a:spcPct val="0"/>
                </a:spcBef>
                <a:buFontTx/>
                <a:buNone/>
              </a:pPr>
              <a:r>
                <a:rPr lang="en-US" altLang="en-US" sz="1600">
                  <a:latin typeface="Arial" charset="0"/>
                </a:rPr>
                <a:t>4</a:t>
              </a:r>
            </a:p>
            <a:p>
              <a:pPr eaLnBrk="1" hangingPunct="1">
                <a:spcBef>
                  <a:spcPct val="0"/>
                </a:spcBef>
                <a:buFontTx/>
                <a:buNone/>
              </a:pPr>
              <a:r>
                <a:rPr lang="en-US" altLang="en-US" sz="1600">
                  <a:latin typeface="Arial" charset="0"/>
                </a:rPr>
                <a:t>4</a:t>
              </a:r>
            </a:p>
            <a:p>
              <a:pPr eaLnBrk="1" hangingPunct="1">
                <a:spcBef>
                  <a:spcPct val="0"/>
                </a:spcBef>
                <a:buFontTx/>
                <a:buNone/>
              </a:pPr>
              <a:r>
                <a:rPr lang="en-US" altLang="en-US" sz="1600">
                  <a:latin typeface="Arial" charset="0"/>
                </a:rPr>
                <a:t>5</a:t>
              </a:r>
            </a:p>
            <a:p>
              <a:pPr eaLnBrk="1" hangingPunct="1">
                <a:spcBef>
                  <a:spcPct val="0"/>
                </a:spcBef>
                <a:buFontTx/>
                <a:buNone/>
              </a:pPr>
              <a:r>
                <a:rPr lang="en-US" altLang="en-US" sz="1600">
                  <a:latin typeface="Arial" charset="0"/>
                </a:rPr>
                <a:t>5</a:t>
              </a:r>
            </a:p>
          </p:txBody>
        </p:sp>
        <p:cxnSp>
          <p:nvCxnSpPr>
            <p:cNvPr id="11" name="Straight Connector 10"/>
            <p:cNvCxnSpPr/>
            <p:nvPr/>
          </p:nvCxnSpPr>
          <p:spPr>
            <a:xfrm rot="5400000">
              <a:off x="-388312" y="5014146"/>
              <a:ext cx="3046195" cy="1586"/>
            </a:xfrm>
            <a:prstGeom prst="line">
              <a:avLst/>
            </a:prstGeom>
            <a:ln>
              <a:solidFill>
                <a:schemeClr val="tx1"/>
              </a:solidFill>
            </a:ln>
          </p:spPr>
          <p:style>
            <a:lnRef idx="2">
              <a:schemeClr val="accent3"/>
            </a:lnRef>
            <a:fillRef idx="0">
              <a:schemeClr val="accent3"/>
            </a:fillRef>
            <a:effectRef idx="1">
              <a:schemeClr val="accent3"/>
            </a:effectRef>
            <a:fontRef idx="minor">
              <a:schemeClr val="tx1"/>
            </a:fontRef>
          </p:style>
        </p:cxnSp>
      </p:grpSp>
      <p:sp>
        <p:nvSpPr>
          <p:cNvPr id="20484" name="TextBox 28"/>
          <p:cNvSpPr txBox="1">
            <a:spLocks noChangeArrowheads="1"/>
          </p:cNvSpPr>
          <p:nvPr/>
        </p:nvSpPr>
        <p:spPr bwMode="auto">
          <a:xfrm>
            <a:off x="6435725" y="5073650"/>
            <a:ext cx="15398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600"/>
              </a:spcAft>
              <a:buFontTx/>
              <a:buNone/>
            </a:pPr>
            <a:r>
              <a:rPr lang="en-US" altLang="en-US" sz="1600">
                <a:latin typeface="Arial" charset="0"/>
              </a:rPr>
              <a:t>Key: 4|9 represents a student who reported having 49 pairs of shoes.</a:t>
            </a:r>
          </a:p>
        </p:txBody>
      </p:sp>
      <p:grpSp>
        <p:nvGrpSpPr>
          <p:cNvPr id="20485" name="Group 35"/>
          <p:cNvGrpSpPr>
            <a:grpSpLocks/>
          </p:cNvGrpSpPr>
          <p:nvPr/>
        </p:nvGrpSpPr>
        <p:grpSpPr bwMode="auto">
          <a:xfrm>
            <a:off x="4892675" y="3305175"/>
            <a:ext cx="1508125" cy="3338513"/>
            <a:chOff x="4126577" y="3350245"/>
            <a:chExt cx="1508813" cy="3338596"/>
          </a:xfrm>
        </p:grpSpPr>
        <p:sp>
          <p:nvSpPr>
            <p:cNvPr id="20491" name="TextBox 29"/>
            <p:cNvSpPr txBox="1">
              <a:spLocks noChangeArrowheads="1"/>
            </p:cNvSpPr>
            <p:nvPr/>
          </p:nvSpPr>
          <p:spPr bwMode="auto">
            <a:xfrm>
              <a:off x="4126577" y="3350245"/>
              <a:ext cx="150881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b="1">
                  <a:latin typeface="Arial" charset="0"/>
                </a:rPr>
                <a:t>      Males</a:t>
              </a:r>
            </a:p>
            <a:p>
              <a:pPr eaLnBrk="1" hangingPunct="1">
                <a:spcBef>
                  <a:spcPct val="0"/>
                </a:spcBef>
                <a:buFontTx/>
                <a:buNone/>
              </a:pPr>
              <a:r>
                <a:rPr lang="en-US" altLang="en-US" sz="1600">
                  <a:latin typeface="Arial" charset="0"/>
                </a:rPr>
                <a:t>0   4</a:t>
              </a:r>
            </a:p>
            <a:p>
              <a:pPr eaLnBrk="1" hangingPunct="1">
                <a:spcBef>
                  <a:spcPct val="0"/>
                </a:spcBef>
                <a:buFontTx/>
                <a:buNone/>
              </a:pPr>
              <a:r>
                <a:rPr lang="en-US" altLang="en-US" sz="1600">
                  <a:latin typeface="Arial" charset="0"/>
                </a:rPr>
                <a:t>0   555677778</a:t>
              </a:r>
            </a:p>
            <a:p>
              <a:pPr eaLnBrk="1" hangingPunct="1">
                <a:spcBef>
                  <a:spcPct val="0"/>
                </a:spcBef>
                <a:buFontTx/>
                <a:buNone/>
              </a:pPr>
              <a:r>
                <a:rPr lang="en-US" altLang="en-US" sz="1600">
                  <a:latin typeface="Arial" charset="0"/>
                </a:rPr>
                <a:t>1   0000124</a:t>
              </a:r>
            </a:p>
            <a:p>
              <a:pPr eaLnBrk="1" hangingPunct="1">
                <a:spcBef>
                  <a:spcPct val="0"/>
                </a:spcBef>
                <a:buFontTx/>
                <a:buNone/>
              </a:pPr>
              <a:r>
                <a:rPr lang="en-US" altLang="en-US" sz="1600">
                  <a:latin typeface="Arial" charset="0"/>
                </a:rPr>
                <a:t>1</a:t>
              </a:r>
            </a:p>
            <a:p>
              <a:pPr eaLnBrk="1" hangingPunct="1">
                <a:spcBef>
                  <a:spcPct val="0"/>
                </a:spcBef>
                <a:buFontTx/>
                <a:buNone/>
              </a:pPr>
              <a:r>
                <a:rPr lang="en-US" altLang="en-US" sz="1600">
                  <a:latin typeface="Arial" charset="0"/>
                </a:rPr>
                <a:t>2   2</a:t>
              </a:r>
            </a:p>
            <a:p>
              <a:pPr eaLnBrk="1" hangingPunct="1">
                <a:spcBef>
                  <a:spcPct val="0"/>
                </a:spcBef>
                <a:buFontTx/>
                <a:buNone/>
              </a:pPr>
              <a:r>
                <a:rPr lang="en-US" altLang="en-US" sz="1600">
                  <a:latin typeface="Arial" charset="0"/>
                </a:rPr>
                <a:t>2</a:t>
              </a:r>
            </a:p>
            <a:p>
              <a:pPr eaLnBrk="1" hangingPunct="1">
                <a:spcBef>
                  <a:spcPct val="0"/>
                </a:spcBef>
                <a:buFontTx/>
                <a:buNone/>
              </a:pPr>
              <a:r>
                <a:rPr lang="en-US" altLang="en-US" sz="1600">
                  <a:latin typeface="Arial" charset="0"/>
                </a:rPr>
                <a:t>3</a:t>
              </a:r>
            </a:p>
            <a:p>
              <a:pPr eaLnBrk="1" hangingPunct="1">
                <a:spcBef>
                  <a:spcPct val="0"/>
                </a:spcBef>
                <a:buFontTx/>
                <a:buNone/>
              </a:pPr>
              <a:r>
                <a:rPr lang="en-US" altLang="en-US" sz="1600">
                  <a:latin typeface="Arial" charset="0"/>
                </a:rPr>
                <a:t>3   58</a:t>
              </a:r>
            </a:p>
            <a:p>
              <a:pPr eaLnBrk="1" hangingPunct="1">
                <a:spcBef>
                  <a:spcPct val="0"/>
                </a:spcBef>
                <a:buFontTx/>
                <a:buNone/>
              </a:pPr>
              <a:r>
                <a:rPr lang="en-US" altLang="en-US" sz="1600">
                  <a:latin typeface="Arial" charset="0"/>
                </a:rPr>
                <a:t>4</a:t>
              </a:r>
            </a:p>
            <a:p>
              <a:pPr eaLnBrk="1" hangingPunct="1">
                <a:spcBef>
                  <a:spcPct val="0"/>
                </a:spcBef>
                <a:buFontTx/>
                <a:buNone/>
              </a:pPr>
              <a:r>
                <a:rPr lang="en-US" altLang="en-US" sz="1600">
                  <a:latin typeface="Arial" charset="0"/>
                </a:rPr>
                <a:t>4</a:t>
              </a:r>
            </a:p>
            <a:p>
              <a:pPr eaLnBrk="1" hangingPunct="1">
                <a:spcBef>
                  <a:spcPct val="0"/>
                </a:spcBef>
                <a:buFontTx/>
                <a:buNone/>
              </a:pPr>
              <a:r>
                <a:rPr lang="en-US" altLang="en-US" sz="1600">
                  <a:latin typeface="Arial" charset="0"/>
                </a:rPr>
                <a:t>5</a:t>
              </a:r>
            </a:p>
            <a:p>
              <a:pPr eaLnBrk="1" hangingPunct="1">
                <a:spcBef>
                  <a:spcPct val="0"/>
                </a:spcBef>
                <a:buFontTx/>
                <a:buNone/>
              </a:pPr>
              <a:r>
                <a:rPr lang="en-US" altLang="en-US" sz="1600">
                  <a:latin typeface="Arial" charset="0"/>
                </a:rPr>
                <a:t>5</a:t>
              </a:r>
            </a:p>
          </p:txBody>
        </p:sp>
        <p:cxnSp>
          <p:nvCxnSpPr>
            <p:cNvPr id="31" name="Straight Connector 30"/>
            <p:cNvCxnSpPr/>
            <p:nvPr/>
          </p:nvCxnSpPr>
          <p:spPr>
            <a:xfrm rot="5400000">
              <a:off x="2918595" y="5164803"/>
              <a:ext cx="3046489" cy="1589"/>
            </a:xfrm>
            <a:prstGeom prst="line">
              <a:avLst/>
            </a:prstGeom>
            <a:ln>
              <a:solidFill>
                <a:schemeClr val="tx1"/>
              </a:solidFill>
            </a:ln>
          </p:spPr>
          <p:style>
            <a:lnRef idx="2">
              <a:schemeClr val="accent3"/>
            </a:lnRef>
            <a:fillRef idx="0">
              <a:schemeClr val="accent3"/>
            </a:fillRef>
            <a:effectRef idx="1">
              <a:schemeClr val="accent3"/>
            </a:effectRef>
            <a:fontRef idx="minor">
              <a:schemeClr val="tx1"/>
            </a:fontRef>
          </p:style>
        </p:cxnSp>
      </p:grpSp>
      <p:grpSp>
        <p:nvGrpSpPr>
          <p:cNvPr id="20486" name="Group 36"/>
          <p:cNvGrpSpPr>
            <a:grpSpLocks/>
          </p:cNvGrpSpPr>
          <p:nvPr/>
        </p:nvGrpSpPr>
        <p:grpSpPr bwMode="auto">
          <a:xfrm>
            <a:off x="3367088" y="3305175"/>
            <a:ext cx="1509712" cy="3338513"/>
            <a:chOff x="2617764" y="3350245"/>
            <a:chExt cx="1510402" cy="3338596"/>
          </a:xfrm>
        </p:grpSpPr>
        <p:cxnSp>
          <p:nvCxnSpPr>
            <p:cNvPr id="32" name="Straight Connector 31"/>
            <p:cNvCxnSpPr/>
            <p:nvPr/>
          </p:nvCxnSpPr>
          <p:spPr>
            <a:xfrm rot="5400000">
              <a:off x="2604128" y="5164803"/>
              <a:ext cx="3046489" cy="1588"/>
            </a:xfrm>
            <a:prstGeom prst="line">
              <a:avLst/>
            </a:prstGeom>
            <a:ln>
              <a:solidFill>
                <a:schemeClr val="tx1"/>
              </a:solidFill>
            </a:ln>
          </p:spPr>
          <p:style>
            <a:lnRef idx="2">
              <a:schemeClr val="accent3"/>
            </a:lnRef>
            <a:fillRef idx="0">
              <a:schemeClr val="accent3"/>
            </a:fillRef>
            <a:effectRef idx="1">
              <a:schemeClr val="accent3"/>
            </a:effectRef>
            <a:fontRef idx="minor">
              <a:schemeClr val="tx1"/>
            </a:fontRef>
          </p:style>
        </p:cxnSp>
        <p:sp>
          <p:nvSpPr>
            <p:cNvPr id="20490" name="TextBox 32"/>
            <p:cNvSpPr txBox="1">
              <a:spLocks noChangeArrowheads="1"/>
            </p:cNvSpPr>
            <p:nvPr/>
          </p:nvSpPr>
          <p:spPr bwMode="auto">
            <a:xfrm>
              <a:off x="2617764" y="3350245"/>
              <a:ext cx="150881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b="1">
                  <a:latin typeface="Arial" charset="0"/>
                </a:rPr>
                <a:t>Females</a:t>
              </a:r>
            </a:p>
            <a:p>
              <a:pPr algn="r" eaLnBrk="1" hangingPunct="1">
                <a:spcBef>
                  <a:spcPct val="0"/>
                </a:spcBef>
                <a:buFontTx/>
                <a:buNone/>
              </a:pPr>
              <a:endParaRPr lang="en-US" altLang="en-US" sz="1600">
                <a:latin typeface="Arial" charset="0"/>
              </a:endParaRPr>
            </a:p>
            <a:p>
              <a:pPr algn="r" eaLnBrk="1" hangingPunct="1">
                <a:spcBef>
                  <a:spcPct val="0"/>
                </a:spcBef>
                <a:buFontTx/>
                <a:buNone/>
              </a:pPr>
              <a:endParaRPr lang="en-US" altLang="en-US" sz="1600">
                <a:latin typeface="Arial" charset="0"/>
              </a:endParaRPr>
            </a:p>
            <a:p>
              <a:pPr algn="r" eaLnBrk="1" hangingPunct="1">
                <a:spcBef>
                  <a:spcPct val="0"/>
                </a:spcBef>
                <a:buFontTx/>
                <a:buNone/>
              </a:pPr>
              <a:r>
                <a:rPr lang="en-US" altLang="en-US" sz="1600">
                  <a:latin typeface="Arial" charset="0"/>
                </a:rPr>
                <a:t>333</a:t>
              </a:r>
            </a:p>
            <a:p>
              <a:pPr algn="r" eaLnBrk="1" hangingPunct="1">
                <a:spcBef>
                  <a:spcPct val="0"/>
                </a:spcBef>
                <a:buFontTx/>
                <a:buNone/>
              </a:pPr>
              <a:r>
                <a:rPr lang="en-US" altLang="en-US" sz="1600">
                  <a:latin typeface="Arial" charset="0"/>
                </a:rPr>
                <a:t>95</a:t>
              </a:r>
            </a:p>
            <a:p>
              <a:pPr algn="r" eaLnBrk="1" hangingPunct="1">
                <a:spcBef>
                  <a:spcPct val="0"/>
                </a:spcBef>
                <a:buFontTx/>
                <a:buNone/>
              </a:pPr>
              <a:r>
                <a:rPr lang="en-US" altLang="en-US" sz="1600">
                  <a:latin typeface="Arial" charset="0"/>
                </a:rPr>
                <a:t>4332</a:t>
              </a:r>
            </a:p>
            <a:p>
              <a:pPr algn="r" eaLnBrk="1" hangingPunct="1">
                <a:spcBef>
                  <a:spcPct val="0"/>
                </a:spcBef>
                <a:buFontTx/>
                <a:buNone/>
              </a:pPr>
              <a:r>
                <a:rPr lang="en-US" altLang="en-US" sz="1600">
                  <a:latin typeface="Arial" charset="0"/>
                </a:rPr>
                <a:t>66</a:t>
              </a:r>
            </a:p>
            <a:p>
              <a:pPr algn="r" eaLnBrk="1" hangingPunct="1">
                <a:spcBef>
                  <a:spcPct val="0"/>
                </a:spcBef>
                <a:buFontTx/>
                <a:buNone/>
              </a:pPr>
              <a:r>
                <a:rPr lang="en-US" altLang="en-US" sz="1600">
                  <a:latin typeface="Arial" charset="0"/>
                </a:rPr>
                <a:t>410</a:t>
              </a:r>
            </a:p>
            <a:p>
              <a:pPr algn="r" eaLnBrk="1" hangingPunct="1">
                <a:spcBef>
                  <a:spcPct val="0"/>
                </a:spcBef>
                <a:buFontTx/>
                <a:buNone/>
              </a:pPr>
              <a:r>
                <a:rPr lang="en-US" altLang="en-US" sz="1600">
                  <a:latin typeface="Arial" charset="0"/>
                </a:rPr>
                <a:t>8</a:t>
              </a:r>
            </a:p>
            <a:p>
              <a:pPr algn="r" eaLnBrk="1" hangingPunct="1">
                <a:spcBef>
                  <a:spcPct val="0"/>
                </a:spcBef>
                <a:buFontTx/>
                <a:buNone/>
              </a:pPr>
              <a:endParaRPr lang="en-US" altLang="en-US" sz="1600">
                <a:latin typeface="Arial" charset="0"/>
              </a:endParaRPr>
            </a:p>
            <a:p>
              <a:pPr algn="r" eaLnBrk="1" hangingPunct="1">
                <a:spcBef>
                  <a:spcPct val="0"/>
                </a:spcBef>
                <a:buFontTx/>
                <a:buNone/>
              </a:pPr>
              <a:r>
                <a:rPr lang="en-US" altLang="en-US" sz="1600">
                  <a:latin typeface="Arial" charset="0"/>
                </a:rPr>
                <a:t>9</a:t>
              </a:r>
            </a:p>
            <a:p>
              <a:pPr algn="r" eaLnBrk="1" hangingPunct="1">
                <a:spcBef>
                  <a:spcPct val="0"/>
                </a:spcBef>
                <a:buFontTx/>
                <a:buNone/>
              </a:pPr>
              <a:r>
                <a:rPr lang="en-US" altLang="en-US" sz="1600">
                  <a:latin typeface="Arial" charset="0"/>
                </a:rPr>
                <a:t>100</a:t>
              </a:r>
            </a:p>
            <a:p>
              <a:pPr algn="r" eaLnBrk="1" hangingPunct="1">
                <a:spcBef>
                  <a:spcPct val="0"/>
                </a:spcBef>
                <a:buFontTx/>
                <a:buNone/>
              </a:pPr>
              <a:r>
                <a:rPr lang="en-US" altLang="en-US" sz="1600">
                  <a:latin typeface="Arial" charset="0"/>
                </a:rPr>
                <a:t>7</a:t>
              </a:r>
            </a:p>
          </p:txBody>
        </p:sp>
      </p:grpSp>
      <p:sp>
        <p:nvSpPr>
          <p:cNvPr id="38" name="TextBox 37"/>
          <p:cNvSpPr txBox="1"/>
          <p:nvPr/>
        </p:nvSpPr>
        <p:spPr>
          <a:xfrm>
            <a:off x="1417638" y="4530725"/>
            <a:ext cx="1949450" cy="4000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defRPr/>
            </a:pPr>
            <a:r>
              <a:rPr lang="en-US" sz="2000" b="1" dirty="0">
                <a:solidFill>
                  <a:srgbClr val="000000"/>
                </a:solidFill>
                <a:latin typeface="+mj-lt"/>
              </a:rPr>
              <a:t>“split stems”</a:t>
            </a:r>
          </a:p>
        </p:txBody>
      </p:sp>
      <p:sp>
        <p:nvSpPr>
          <p:cNvPr id="14" name="TextBox 13"/>
          <p:cNvSpPr txBox="1"/>
          <p:nvPr/>
        </p:nvSpPr>
        <p:spPr>
          <a:xfrm>
            <a:off x="6935788" y="3768725"/>
            <a:ext cx="1949450" cy="4000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defRPr/>
            </a:pPr>
            <a:r>
              <a:rPr lang="en-US" sz="2000" b="1" dirty="0">
                <a:solidFill>
                  <a:srgbClr val="000000"/>
                </a:solidFill>
                <a:latin typeface="+mj-lt"/>
              </a:rPr>
              <a:t>Back-to-Back</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Vertical Text Placeholder 2"/>
          <p:cNvSpPr>
            <a:spLocks noGrp="1"/>
          </p:cNvSpPr>
          <p:nvPr>
            <p:ph type="body" orient="vert" idx="1"/>
          </p:nvPr>
        </p:nvSpPr>
        <p:spPr>
          <a:xfrm rot="16200000">
            <a:off x="-771018" y="1404431"/>
            <a:ext cx="6267450" cy="4179311"/>
          </a:xfrm>
        </p:spPr>
        <p:txBody>
          <a:bodyPr rtlCol="0">
            <a:normAutofit/>
          </a:bodyPr>
          <a:lstStyle/>
          <a:p>
            <a:pPr marL="0" indent="0" eaLnBrk="1" fontAlgn="auto" hangingPunct="1">
              <a:spcAft>
                <a:spcPts val="0"/>
              </a:spcAft>
              <a:buFont typeface="Arial" pitchFamily="34" charset="0"/>
              <a:buNone/>
              <a:defRPr/>
            </a:pPr>
            <a:r>
              <a:rPr lang="en-US" sz="5500" b="1" dirty="0">
                <a:solidFill>
                  <a:srgbClr val="00B0F0"/>
                </a:solidFill>
                <a:ea typeface="ＭＳ Ｐゴシック" pitchFamily="-111" charset="-128"/>
              </a:rPr>
              <a:t>Histograms</a:t>
            </a:r>
            <a:endParaRPr lang="en-US" sz="5500" dirty="0">
              <a:solidFill>
                <a:srgbClr val="00B0F0"/>
              </a:solidFill>
              <a:ea typeface="ＭＳ Ｐゴシック" pitchFamily="-111" charset="-128"/>
            </a:endParaRPr>
          </a:p>
          <a:p>
            <a:pPr lvl="1" eaLnBrk="1" fontAlgn="auto" hangingPunct="1">
              <a:spcAft>
                <a:spcPts val="0"/>
              </a:spcAft>
              <a:buFont typeface="Arial" pitchFamily="34" charset="0"/>
              <a:buChar char="–"/>
              <a:defRPr/>
            </a:pPr>
            <a:r>
              <a:rPr lang="en-US" sz="2700" dirty="0">
                <a:solidFill>
                  <a:srgbClr val="000000"/>
                </a:solidFill>
                <a:ea typeface="ＭＳ Ｐゴシック" pitchFamily="-111" charset="-128"/>
              </a:rPr>
              <a:t>Quantitative variables often take many values.</a:t>
            </a:r>
          </a:p>
          <a:p>
            <a:pPr lvl="1" eaLnBrk="1" fontAlgn="auto" hangingPunct="1">
              <a:spcAft>
                <a:spcPts val="0"/>
              </a:spcAft>
              <a:buFont typeface="Arial" pitchFamily="34" charset="0"/>
              <a:buChar char="–"/>
              <a:defRPr/>
            </a:pPr>
            <a:r>
              <a:rPr lang="en-US" sz="2700" dirty="0">
                <a:solidFill>
                  <a:srgbClr val="000000"/>
                </a:solidFill>
                <a:ea typeface="ＭＳ Ｐゴシック" pitchFamily="-111" charset="-128"/>
              </a:rPr>
              <a:t>A graph of the distribution may be clearer if nearby values are grouped together.</a:t>
            </a:r>
          </a:p>
          <a:p>
            <a:pPr lvl="1" eaLnBrk="1" fontAlgn="auto" hangingPunct="1">
              <a:spcAft>
                <a:spcPts val="0"/>
              </a:spcAft>
              <a:buFont typeface="Arial" pitchFamily="34" charset="0"/>
              <a:buChar char="–"/>
              <a:defRPr/>
            </a:pPr>
            <a:r>
              <a:rPr lang="en-US" sz="2700" dirty="0">
                <a:solidFill>
                  <a:srgbClr val="000000"/>
                </a:solidFill>
                <a:ea typeface="ＭＳ Ｐゴシック" pitchFamily="-111" charset="-128"/>
              </a:rPr>
              <a:t>Most common graph of the distribution of </a:t>
            </a:r>
            <a:r>
              <a:rPr lang="en-US" sz="2700" i="1" dirty="0">
                <a:solidFill>
                  <a:srgbClr val="FF0000"/>
                </a:solidFill>
                <a:ea typeface="ＭＳ Ｐゴシック" pitchFamily="-111" charset="-128"/>
              </a:rPr>
              <a:t>one </a:t>
            </a:r>
            <a:r>
              <a:rPr lang="en-US" sz="2700" dirty="0">
                <a:ea typeface="ＭＳ Ｐゴシック" pitchFamily="-111" charset="-128"/>
              </a:rPr>
              <a:t>quantitative variable</a:t>
            </a:r>
            <a:endParaRPr lang="en-US" sz="1800" dirty="0">
              <a:ea typeface="ＭＳ Ｐゴシック" pitchFamily="-111" charset="-128"/>
            </a:endParaRPr>
          </a:p>
        </p:txBody>
      </p:sp>
      <p:pic>
        <p:nvPicPr>
          <p:cNvPr id="2" name="Picture 1">
            <a:extLst>
              <a:ext uri="{FF2B5EF4-FFF2-40B4-BE49-F238E27FC236}">
                <a16:creationId xmlns:a16="http://schemas.microsoft.com/office/drawing/2014/main" xmlns="" id="{C5E72B84-A16A-D14E-B48C-98CA8D33FDAF}"/>
              </a:ext>
            </a:extLst>
          </p:cNvPr>
          <p:cNvPicPr>
            <a:picLocks noChangeAspect="1"/>
          </p:cNvPicPr>
          <p:nvPr/>
        </p:nvPicPr>
        <p:blipFill rotWithShape="1">
          <a:blip r:embed="rId2"/>
          <a:srcRect l="2336" t="8914" r="4206" b="4816"/>
          <a:stretch/>
        </p:blipFill>
        <p:spPr>
          <a:xfrm>
            <a:off x="4452363" y="1239140"/>
            <a:ext cx="4614725" cy="3076486"/>
          </a:xfrm>
          <a:prstGeom prst="rect">
            <a:avLst/>
          </a:prstGeom>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42913" y="1492250"/>
            <a:ext cx="7964487" cy="3170238"/>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spcAft>
                <a:spcPts val="1200"/>
              </a:spcAft>
              <a:buFontTx/>
              <a:buAutoNum type="arabicParenR"/>
              <a:defRPr/>
            </a:pPr>
            <a:r>
              <a:rPr lang="en-US" sz="2500" dirty="0">
                <a:latin typeface="+mj-lt"/>
              </a:rPr>
              <a:t>Divide the range of data into classes of equal width.</a:t>
            </a:r>
          </a:p>
          <a:p>
            <a:pPr eaLnBrk="1" hangingPunct="1">
              <a:spcAft>
                <a:spcPts val="1200"/>
              </a:spcAft>
              <a:buFontTx/>
              <a:buAutoNum type="arabicParenR"/>
              <a:defRPr/>
            </a:pPr>
            <a:r>
              <a:rPr lang="en-US" sz="2500" dirty="0">
                <a:latin typeface="+mj-lt"/>
              </a:rPr>
              <a:t>Find the count (</a:t>
            </a:r>
            <a:r>
              <a:rPr lang="en-US" sz="2500" i="1" dirty="0">
                <a:latin typeface="+mj-lt"/>
              </a:rPr>
              <a:t>frequency</a:t>
            </a:r>
            <a:r>
              <a:rPr lang="en-US" sz="2500" dirty="0">
                <a:latin typeface="+mj-lt"/>
              </a:rPr>
              <a:t>) or percent (</a:t>
            </a:r>
            <a:r>
              <a:rPr lang="en-US" sz="2500" i="1" dirty="0">
                <a:latin typeface="+mj-lt"/>
              </a:rPr>
              <a:t>relative frequency</a:t>
            </a:r>
            <a:r>
              <a:rPr lang="en-US" sz="2500" dirty="0">
                <a:latin typeface="+mj-lt"/>
              </a:rPr>
              <a:t>) of individuals in each class.</a:t>
            </a:r>
          </a:p>
          <a:p>
            <a:pPr eaLnBrk="1" hangingPunct="1">
              <a:spcAft>
                <a:spcPts val="1200"/>
              </a:spcAft>
              <a:buFontTx/>
              <a:buAutoNum type="arabicParenR"/>
              <a:defRPr/>
            </a:pPr>
            <a:r>
              <a:rPr lang="en-US" sz="2500" dirty="0">
                <a:latin typeface="+mj-lt"/>
              </a:rPr>
              <a:t>Label and scale your axes and draw the histogram. The height of the bar equals its frequency. </a:t>
            </a:r>
            <a:r>
              <a:rPr lang="en-US" sz="2500" b="1" dirty="0">
                <a:latin typeface="+mj-lt"/>
              </a:rPr>
              <a:t>Adjacent bars should touch</a:t>
            </a:r>
            <a:r>
              <a:rPr lang="en-US" sz="2500" dirty="0">
                <a:latin typeface="+mj-lt"/>
              </a:rPr>
              <a:t>, unless a class contains no individuals.</a:t>
            </a:r>
          </a:p>
          <a:p>
            <a:pPr eaLnBrk="1" hangingPunct="1">
              <a:spcAft>
                <a:spcPts val="1200"/>
              </a:spcAft>
              <a:defRPr/>
            </a:pPr>
            <a:endParaRPr lang="en-US" sz="2000" b="1" dirty="0"/>
          </a:p>
        </p:txBody>
      </p:sp>
      <p:sp>
        <p:nvSpPr>
          <p:cNvPr id="7" name="TextBox 6"/>
          <p:cNvSpPr txBox="1"/>
          <p:nvPr/>
        </p:nvSpPr>
        <p:spPr>
          <a:xfrm>
            <a:off x="442913" y="420688"/>
            <a:ext cx="7964487" cy="93821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5500" b="1" dirty="0">
                <a:solidFill>
                  <a:srgbClr val="00B0F0"/>
                </a:solidFill>
                <a:ea typeface="ＭＳ Ｐゴシック" pitchFamily="-111" charset="-128"/>
                <a:cs typeface="ＭＳ Ｐゴシック" pitchFamily="-111" charset="-128"/>
              </a:rPr>
              <a:t>How to Make a Histogram</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Vertical Text Placeholder 2"/>
          <p:cNvSpPr>
            <a:spLocks noGrp="1"/>
          </p:cNvSpPr>
          <p:nvPr>
            <p:ph type="body" orient="vert" idx="1"/>
          </p:nvPr>
        </p:nvSpPr>
        <p:spPr>
          <a:xfrm rot="16200000">
            <a:off x="3736975" y="-2525712"/>
            <a:ext cx="1839913" cy="8072437"/>
          </a:xfrm>
        </p:spPr>
        <p:txBody>
          <a:bodyPr rtlCol="0">
            <a:normAutofit/>
          </a:bodyPr>
          <a:lstStyle/>
          <a:p>
            <a:pPr marL="0" indent="0" algn="ctr" eaLnBrk="1" fontAlgn="auto" hangingPunct="1">
              <a:spcAft>
                <a:spcPts val="0"/>
              </a:spcAft>
              <a:buFont typeface="Arial" pitchFamily="34" charset="0"/>
              <a:buNone/>
              <a:defRPr/>
            </a:pPr>
            <a:r>
              <a:rPr lang="en-US" sz="5500" b="1" dirty="0">
                <a:solidFill>
                  <a:srgbClr val="00B0F0"/>
                </a:solidFill>
                <a:ea typeface="ＭＳ Ｐゴシック" pitchFamily="-111" charset="-128"/>
              </a:rPr>
              <a:t>Making a Histogram</a:t>
            </a:r>
          </a:p>
          <a:p>
            <a:pPr eaLnBrk="1" fontAlgn="auto" hangingPunct="1">
              <a:spcAft>
                <a:spcPts val="0"/>
              </a:spcAft>
              <a:buFont typeface="Arial" pitchFamily="34" charset="0"/>
              <a:buChar char="•"/>
              <a:defRPr/>
            </a:pPr>
            <a:endParaRPr lang="en-US" sz="2400" dirty="0">
              <a:solidFill>
                <a:srgbClr val="000000"/>
              </a:solidFill>
              <a:ea typeface="ＭＳ Ｐゴシック" pitchFamily="-111" charset="-128"/>
            </a:endParaRPr>
          </a:p>
          <a:p>
            <a:pPr eaLnBrk="1" fontAlgn="auto" hangingPunct="1">
              <a:spcAft>
                <a:spcPts val="0"/>
              </a:spcAft>
              <a:buFont typeface="Arial" pitchFamily="34" charset="0"/>
              <a:buChar char="•"/>
              <a:defRPr/>
            </a:pPr>
            <a:endParaRPr lang="en-US" dirty="0">
              <a:solidFill>
                <a:srgbClr val="000000"/>
              </a:solidFill>
              <a:ea typeface="ＭＳ Ｐゴシック" pitchFamily="-111" charset="-128"/>
            </a:endParaRPr>
          </a:p>
        </p:txBody>
      </p:sp>
      <p:graphicFrame>
        <p:nvGraphicFramePr>
          <p:cNvPr id="15" name="Table 14"/>
          <p:cNvGraphicFramePr>
            <a:graphicFrameLocks noGrp="1"/>
          </p:cNvGraphicFramePr>
          <p:nvPr/>
        </p:nvGraphicFramePr>
        <p:xfrm>
          <a:off x="620713" y="2130425"/>
          <a:ext cx="2289175" cy="3343275"/>
        </p:xfrm>
        <a:graphic>
          <a:graphicData uri="http://schemas.openxmlformats.org/drawingml/2006/table">
            <a:tbl>
              <a:tblPr/>
              <a:tblGrid>
                <a:gridCol w="1270000">
                  <a:extLst>
                    <a:ext uri="{9D8B030D-6E8A-4147-A177-3AD203B41FA5}">
                      <a16:colId xmlns:a16="http://schemas.microsoft.com/office/drawing/2014/main" xmlns="" val="20000"/>
                    </a:ext>
                  </a:extLst>
                </a:gridCol>
                <a:gridCol w="1019175">
                  <a:extLst>
                    <a:ext uri="{9D8B030D-6E8A-4147-A177-3AD203B41FA5}">
                      <a16:colId xmlns:a16="http://schemas.microsoft.com/office/drawing/2014/main" xmlns="" val="20001"/>
                    </a:ext>
                  </a:extLst>
                </a:gridCol>
              </a:tblGrid>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pitchFamily="-111" charset="-128"/>
                        </a:rPr>
                        <a:t>Frequency Table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pitchFamily="-111" charset="-128"/>
                        </a:rPr>
                        <a:t>Class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pitchFamily="-111" charset="-128"/>
                        </a:rPr>
                        <a:t>Count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11" charset="-128"/>
                        </a:rPr>
                        <a:t>0 to &lt;5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11" charset="-128"/>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extLst>
                  <a:ext uri="{0D108BD9-81ED-4DB2-BD59-A6C34878D82A}">
                    <a16:rowId xmlns:a16="http://schemas.microsoft.com/office/drawing/2014/main" xmlns=""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11" charset="-128"/>
                        </a:rPr>
                        <a:t>5 to &lt;10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11" charset="-128"/>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11" charset="-128"/>
                        </a:rPr>
                        <a:t>10 to &lt;15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11" charset="-128"/>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11" charset="-128"/>
                        </a:rPr>
                        <a:t>15 to &lt;20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11" charset="-128"/>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extLst>
                  <a:ext uri="{0D108BD9-81ED-4DB2-BD59-A6C34878D82A}">
                    <a16:rowId xmlns:a16="http://schemas.microsoft.com/office/drawing/2014/main" xmlns=""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11" charset="-128"/>
                        </a:rPr>
                        <a:t>20 to &lt;25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11"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extLst>
                  <a:ext uri="{0D108BD9-81ED-4DB2-BD59-A6C34878D82A}">
                    <a16:rowId xmlns:a16="http://schemas.microsoft.com/office/drawing/2014/main" xmlns=""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11" charset="-128"/>
                        </a:rPr>
                        <a:t>25 to &lt;30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11"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extLst>
                  <a:ext uri="{0D108BD9-81ED-4DB2-BD59-A6C34878D82A}">
                    <a16:rowId xmlns:a16="http://schemas.microsoft.com/office/drawing/2014/main" xmlns="" val="10007"/>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11" charset="-128"/>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11"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extLst>
                  <a:ext uri="{0D108BD9-81ED-4DB2-BD59-A6C34878D82A}">
                    <a16:rowId xmlns:a16="http://schemas.microsoft.com/office/drawing/2014/main" xmlns="" val="10008"/>
                  </a:ext>
                </a:extLst>
              </a:tr>
            </a:tbl>
          </a:graphicData>
        </a:graphic>
      </p:graphicFrame>
      <p:grpSp>
        <p:nvGrpSpPr>
          <p:cNvPr id="23586" name="Group 21"/>
          <p:cNvGrpSpPr>
            <a:grpSpLocks/>
          </p:cNvGrpSpPr>
          <p:nvPr/>
        </p:nvGrpSpPr>
        <p:grpSpPr bwMode="auto">
          <a:xfrm>
            <a:off x="3324225" y="2425700"/>
            <a:ext cx="4672013" cy="3167063"/>
            <a:chOff x="3324188" y="2425523"/>
            <a:chExt cx="4672049" cy="3166852"/>
          </a:xfrm>
        </p:grpSpPr>
        <p:sp>
          <p:nvSpPr>
            <p:cNvPr id="23593" name="TextBox 17"/>
            <p:cNvSpPr txBox="1">
              <a:spLocks noChangeArrowheads="1"/>
            </p:cNvSpPr>
            <p:nvPr/>
          </p:nvSpPr>
          <p:spPr bwMode="auto">
            <a:xfrm>
              <a:off x="4046237" y="5223043"/>
              <a:ext cx="38400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charset="0"/>
                </a:rPr>
                <a:t>Percent of foreign-born residents</a:t>
              </a:r>
            </a:p>
          </p:txBody>
        </p:sp>
        <p:sp>
          <p:nvSpPr>
            <p:cNvPr id="23594" name="TextBox 18"/>
            <p:cNvSpPr txBox="1">
              <a:spLocks noChangeArrowheads="1"/>
            </p:cNvSpPr>
            <p:nvPr/>
          </p:nvSpPr>
          <p:spPr bwMode="auto">
            <a:xfrm rot="-5400000">
              <a:off x="2460956" y="3534246"/>
              <a:ext cx="2095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charset="0"/>
                </a:rPr>
                <a:t>Number of States</a:t>
              </a:r>
            </a:p>
          </p:txBody>
        </p:sp>
        <p:pic>
          <p:nvPicPr>
            <p:cNvPr id="23595" name="Picture 19"/>
            <p:cNvPicPr>
              <a:picLocks noChangeAspect="1"/>
            </p:cNvPicPr>
            <p:nvPr/>
          </p:nvPicPr>
          <p:blipFill>
            <a:blip r:embed="rId3">
              <a:extLst>
                <a:ext uri="{28A0092B-C50C-407E-A947-70E740481C1C}">
                  <a14:useLocalDpi xmlns:a14="http://schemas.microsoft.com/office/drawing/2010/main" val="0"/>
                </a:ext>
              </a:extLst>
            </a:blip>
            <a:srcRect l="6352" t="9625" r="3345" b="4881"/>
            <a:stretch>
              <a:fillRect/>
            </a:stretch>
          </p:blipFill>
          <p:spPr bwMode="auto">
            <a:xfrm>
              <a:off x="3693520" y="2425523"/>
              <a:ext cx="4302717" cy="279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Curved Up Arrow 22"/>
          <p:cNvSpPr/>
          <p:nvPr/>
        </p:nvSpPr>
        <p:spPr bwMode="auto">
          <a:xfrm rot="11242591" flipH="1" flipV="1">
            <a:off x="1119958" y="5330982"/>
            <a:ext cx="3310713" cy="933927"/>
          </a:xfrm>
          <a:prstGeom prst="curvedUp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solidFill>
                <a:schemeClr val="tx1"/>
              </a:solidFill>
            </a:endParaRPr>
          </a:p>
        </p:txBody>
      </p:sp>
      <p:sp>
        <p:nvSpPr>
          <p:cNvPr id="24" name="Curved Up Arrow 23"/>
          <p:cNvSpPr/>
          <p:nvPr/>
        </p:nvSpPr>
        <p:spPr bwMode="auto">
          <a:xfrm rot="11125981" flipH="1">
            <a:off x="2368796" y="1986878"/>
            <a:ext cx="3310713" cy="757437"/>
          </a:xfrm>
          <a:prstGeom prst="curvedUp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381000"/>
          <a:ext cx="8382000" cy="4992370"/>
        </p:xfrm>
        <a:graphic>
          <a:graphicData uri="http://schemas.openxmlformats.org/drawingml/2006/table">
            <a:tbl>
              <a:tblPr/>
              <a:tblGrid>
                <a:gridCol w="1828800"/>
                <a:gridCol w="965200"/>
                <a:gridCol w="1854200"/>
                <a:gridCol w="939800"/>
                <a:gridCol w="1879600"/>
                <a:gridCol w="914400"/>
              </a:tblGrid>
              <a:tr h="387350">
                <a:tc>
                  <a:txBody>
                    <a:bodyPr/>
                    <a:lstStyle/>
                    <a:p>
                      <a:pPr marL="0" marR="0">
                        <a:spcBef>
                          <a:spcPts val="0"/>
                        </a:spcBef>
                        <a:spcAft>
                          <a:spcPts val="0"/>
                        </a:spcAft>
                      </a:pPr>
                      <a:r>
                        <a:rPr lang="en-US" sz="2400" b="1" dirty="0">
                          <a:latin typeface="Times New Roman"/>
                          <a:ea typeface="Times New Roman"/>
                          <a:cs typeface="Times New Roman"/>
                        </a:rPr>
                        <a:t>Team</a:t>
                      </a:r>
                      <a:endParaRPr lang="en-US" sz="3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a:latin typeface="Times New Roman"/>
                          <a:ea typeface="Times New Roman"/>
                          <a:cs typeface="Times New Roman"/>
                        </a:rPr>
                        <a:t>PPG</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b="1" dirty="0">
                          <a:latin typeface="Times New Roman"/>
                          <a:ea typeface="Times New Roman"/>
                          <a:cs typeface="Times New Roman"/>
                        </a:rPr>
                        <a:t>Team</a:t>
                      </a:r>
                      <a:endParaRPr lang="en-US" sz="3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a:latin typeface="Times New Roman"/>
                          <a:ea typeface="Times New Roman"/>
                          <a:cs typeface="Times New Roman"/>
                        </a:rPr>
                        <a:t>PPG</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b="1">
                          <a:latin typeface="Times New Roman"/>
                          <a:ea typeface="Times New Roman"/>
                          <a:cs typeface="Times New Roman"/>
                        </a:rPr>
                        <a:t>Team</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a:latin typeface="Times New Roman"/>
                          <a:ea typeface="Times New Roman"/>
                          <a:cs typeface="Times New Roman"/>
                        </a:rPr>
                        <a:t>PPG</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87350">
                <a:tc>
                  <a:txBody>
                    <a:bodyPr/>
                    <a:lstStyle/>
                    <a:p>
                      <a:pPr marL="0" marR="0">
                        <a:spcBef>
                          <a:spcPts val="0"/>
                        </a:spcBef>
                        <a:spcAft>
                          <a:spcPts val="0"/>
                        </a:spcAft>
                      </a:pPr>
                      <a:r>
                        <a:rPr lang="en-US" sz="2400">
                          <a:latin typeface="Times New Roman"/>
                          <a:ea typeface="Times New Roman"/>
                          <a:cs typeface="Times New Roman"/>
                        </a:rPr>
                        <a:t>Hawks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101.7</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a:latin typeface="Times New Roman"/>
                          <a:ea typeface="Times New Roman"/>
                          <a:cs typeface="Times New Roman"/>
                        </a:rPr>
                        <a:t>Pacers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100.8</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a:latin typeface="Times New Roman"/>
                          <a:ea typeface="Times New Roman"/>
                          <a:cs typeface="Times New Roman"/>
                        </a:rPr>
                        <a:t>Thunder</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101.5</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87350">
                <a:tc>
                  <a:txBody>
                    <a:bodyPr/>
                    <a:lstStyle/>
                    <a:p>
                      <a:pPr marL="0" marR="0">
                        <a:spcBef>
                          <a:spcPts val="0"/>
                        </a:spcBef>
                        <a:spcAft>
                          <a:spcPts val="0"/>
                        </a:spcAft>
                      </a:pPr>
                      <a:r>
                        <a:rPr lang="en-US" sz="2400">
                          <a:latin typeface="Times New Roman"/>
                          <a:ea typeface="Times New Roman"/>
                          <a:cs typeface="Times New Roman"/>
                        </a:rPr>
                        <a:t>Celtics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99.2</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a:latin typeface="Times New Roman"/>
                          <a:ea typeface="Times New Roman"/>
                          <a:cs typeface="Times New Roman"/>
                        </a:rPr>
                        <a:t>Clippers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95.7</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a:latin typeface="Times New Roman"/>
                          <a:ea typeface="Times New Roman"/>
                          <a:cs typeface="Times New Roman"/>
                        </a:rPr>
                        <a:t>Magic</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102.8</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87350">
                <a:tc>
                  <a:txBody>
                    <a:bodyPr/>
                    <a:lstStyle/>
                    <a:p>
                      <a:pPr marL="0" marR="0">
                        <a:spcBef>
                          <a:spcPts val="0"/>
                        </a:spcBef>
                        <a:spcAft>
                          <a:spcPts val="0"/>
                        </a:spcAft>
                      </a:pPr>
                      <a:r>
                        <a:rPr lang="en-US" sz="2400">
                          <a:latin typeface="Times New Roman"/>
                          <a:ea typeface="Times New Roman"/>
                          <a:cs typeface="Times New Roman"/>
                        </a:rPr>
                        <a:t>Bobcats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95.3</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a:latin typeface="Times New Roman"/>
                          <a:ea typeface="Times New Roman"/>
                          <a:cs typeface="Times New Roman"/>
                        </a:rPr>
                        <a:t>Lakers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101.7</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a:latin typeface="Times New Roman"/>
                          <a:ea typeface="Times New Roman"/>
                          <a:cs typeface="Times New Roman"/>
                        </a:rPr>
                        <a:t>76ers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97.7</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87350">
                <a:tc>
                  <a:txBody>
                    <a:bodyPr/>
                    <a:lstStyle/>
                    <a:p>
                      <a:pPr marL="0" marR="0">
                        <a:spcBef>
                          <a:spcPts val="0"/>
                        </a:spcBef>
                        <a:spcAft>
                          <a:spcPts val="0"/>
                        </a:spcAft>
                      </a:pPr>
                      <a:r>
                        <a:rPr lang="en-US" sz="2400">
                          <a:latin typeface="Times New Roman"/>
                          <a:ea typeface="Times New Roman"/>
                          <a:cs typeface="Times New Roman"/>
                        </a:rPr>
                        <a:t>Bulls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97.5</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a:latin typeface="Times New Roman"/>
                          <a:ea typeface="Times New Roman"/>
                          <a:cs typeface="Times New Roman"/>
                        </a:rPr>
                        <a:t>Grizzlies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102.5</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a:latin typeface="Times New Roman"/>
                          <a:ea typeface="Times New Roman"/>
                          <a:cs typeface="Times New Roman"/>
                        </a:rPr>
                        <a:t>Suns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110.2</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774700">
                <a:tc>
                  <a:txBody>
                    <a:bodyPr/>
                    <a:lstStyle/>
                    <a:p>
                      <a:pPr marL="0" marR="0">
                        <a:spcBef>
                          <a:spcPts val="0"/>
                        </a:spcBef>
                        <a:spcAft>
                          <a:spcPts val="0"/>
                        </a:spcAft>
                      </a:pPr>
                      <a:r>
                        <a:rPr lang="en-US" sz="2400">
                          <a:latin typeface="Times New Roman"/>
                          <a:ea typeface="Times New Roman"/>
                          <a:cs typeface="Times New Roman"/>
                        </a:rPr>
                        <a:t>Cavaliers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102.1</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a:latin typeface="Times New Roman"/>
                          <a:ea typeface="Times New Roman"/>
                          <a:cs typeface="Times New Roman"/>
                        </a:rPr>
                        <a:t>Heat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96.5</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a:latin typeface="Times New Roman"/>
                          <a:ea typeface="Times New Roman"/>
                          <a:cs typeface="Times New Roman"/>
                        </a:rPr>
                        <a:t>Portland Trail Blazers</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98.1</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87350">
                <a:tc>
                  <a:txBody>
                    <a:bodyPr/>
                    <a:lstStyle/>
                    <a:p>
                      <a:pPr marL="0" marR="0">
                        <a:spcBef>
                          <a:spcPts val="0"/>
                        </a:spcBef>
                        <a:spcAft>
                          <a:spcPts val="0"/>
                        </a:spcAft>
                      </a:pPr>
                      <a:r>
                        <a:rPr lang="en-US" sz="2400">
                          <a:latin typeface="Times New Roman"/>
                          <a:ea typeface="Times New Roman"/>
                          <a:cs typeface="Times New Roman"/>
                        </a:rPr>
                        <a:t>Mavericks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102</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a:latin typeface="Times New Roman"/>
                          <a:ea typeface="Times New Roman"/>
                          <a:cs typeface="Times New Roman"/>
                        </a:rPr>
                        <a:t>Bucks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97.7</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a:latin typeface="Times New Roman"/>
                          <a:ea typeface="Times New Roman"/>
                          <a:cs typeface="Times New Roman"/>
                        </a:rPr>
                        <a:t>Kings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100</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87350">
                <a:tc>
                  <a:txBody>
                    <a:bodyPr/>
                    <a:lstStyle/>
                    <a:p>
                      <a:pPr marL="0" marR="0">
                        <a:spcBef>
                          <a:spcPts val="0"/>
                        </a:spcBef>
                        <a:spcAft>
                          <a:spcPts val="0"/>
                        </a:spcAft>
                      </a:pPr>
                      <a:r>
                        <a:rPr lang="en-US" sz="2400">
                          <a:latin typeface="Times New Roman"/>
                          <a:ea typeface="Times New Roman"/>
                          <a:cs typeface="Times New Roman"/>
                        </a:rPr>
                        <a:t>Nuggets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106.5</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a:latin typeface="Times New Roman"/>
                          <a:ea typeface="Times New Roman"/>
                          <a:cs typeface="Times New Roman"/>
                        </a:rPr>
                        <a:t>Timberwolves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98.2</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a:latin typeface="Times New Roman"/>
                          <a:ea typeface="Times New Roman"/>
                          <a:cs typeface="Times New Roman"/>
                        </a:rPr>
                        <a:t>Spurs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101.4</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87350">
                <a:tc>
                  <a:txBody>
                    <a:bodyPr/>
                    <a:lstStyle/>
                    <a:p>
                      <a:pPr marL="0" marR="0">
                        <a:spcBef>
                          <a:spcPts val="0"/>
                        </a:spcBef>
                        <a:spcAft>
                          <a:spcPts val="0"/>
                        </a:spcAft>
                      </a:pPr>
                      <a:r>
                        <a:rPr lang="en-US" sz="2400">
                          <a:latin typeface="Times New Roman"/>
                          <a:ea typeface="Times New Roman"/>
                          <a:cs typeface="Times New Roman"/>
                        </a:rPr>
                        <a:t>Pistons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94</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a:latin typeface="Times New Roman"/>
                          <a:ea typeface="Times New Roman"/>
                          <a:cs typeface="Times New Roman"/>
                        </a:rPr>
                        <a:t>Nets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92.4</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a:latin typeface="Times New Roman"/>
                          <a:ea typeface="Times New Roman"/>
                          <a:cs typeface="Times New Roman"/>
                        </a:rPr>
                        <a:t>Raptors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104.1</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87350">
                <a:tc>
                  <a:txBody>
                    <a:bodyPr/>
                    <a:lstStyle/>
                    <a:p>
                      <a:pPr marL="0" marR="0">
                        <a:spcBef>
                          <a:spcPts val="0"/>
                        </a:spcBef>
                        <a:spcAft>
                          <a:spcPts val="0"/>
                        </a:spcAft>
                      </a:pPr>
                      <a:r>
                        <a:rPr lang="en-US" sz="2400">
                          <a:latin typeface="Times New Roman"/>
                          <a:ea typeface="Times New Roman"/>
                          <a:cs typeface="Times New Roman"/>
                        </a:rPr>
                        <a:t>Warriors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108.8</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a:latin typeface="Times New Roman"/>
                          <a:ea typeface="Times New Roman"/>
                          <a:cs typeface="Times New Roman"/>
                        </a:rPr>
                        <a:t>Hornets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100.2</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a:latin typeface="Times New Roman"/>
                          <a:ea typeface="Times New Roman"/>
                          <a:cs typeface="Times New Roman"/>
                        </a:rPr>
                        <a:t>Jazz</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imes New Roman"/>
                          <a:ea typeface="Times New Roman"/>
                          <a:cs typeface="Times New Roman"/>
                        </a:rPr>
                        <a:t>104.2</a:t>
                      </a:r>
                      <a:endParaRPr lang="en-US" sz="3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87350">
                <a:tc>
                  <a:txBody>
                    <a:bodyPr/>
                    <a:lstStyle/>
                    <a:p>
                      <a:pPr marL="0" marR="0">
                        <a:spcBef>
                          <a:spcPts val="0"/>
                        </a:spcBef>
                        <a:spcAft>
                          <a:spcPts val="0"/>
                        </a:spcAft>
                      </a:pPr>
                      <a:r>
                        <a:rPr lang="en-US" sz="2400">
                          <a:latin typeface="Times New Roman"/>
                          <a:ea typeface="Times New Roman"/>
                          <a:cs typeface="Times New Roman"/>
                        </a:rPr>
                        <a:t>Rockets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dirty="0">
                          <a:latin typeface="Times New Roman"/>
                          <a:ea typeface="Times New Roman"/>
                          <a:cs typeface="Times New Roman"/>
                        </a:rPr>
                        <a:t>102.4</a:t>
                      </a:r>
                      <a:endParaRPr lang="en-US" sz="3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a:latin typeface="Times New Roman"/>
                          <a:ea typeface="Times New Roman"/>
                          <a:cs typeface="Times New Roman"/>
                        </a:rPr>
                        <a:t>Knicks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dirty="0">
                          <a:latin typeface="Times New Roman"/>
                          <a:ea typeface="Times New Roman"/>
                          <a:cs typeface="Times New Roman"/>
                        </a:rPr>
                        <a:t>102.1</a:t>
                      </a:r>
                      <a:endParaRPr lang="en-US" sz="3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a:latin typeface="Times New Roman"/>
                          <a:ea typeface="Times New Roman"/>
                          <a:cs typeface="Times New Roman"/>
                        </a:rPr>
                        <a:t>Wizards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dirty="0">
                          <a:latin typeface="Times New Roman"/>
                          <a:ea typeface="Times New Roman"/>
                          <a:cs typeface="Times New Roman"/>
                        </a:rPr>
                        <a:t>96.2</a:t>
                      </a:r>
                      <a:endParaRPr lang="en-US" sz="3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
        <p:nvSpPr>
          <p:cNvPr id="5" name="TextBox 4"/>
          <p:cNvSpPr txBox="1"/>
          <p:nvPr/>
        </p:nvSpPr>
        <p:spPr>
          <a:xfrm>
            <a:off x="381000" y="5715000"/>
            <a:ext cx="8382000" cy="954107"/>
          </a:xfrm>
          <a:prstGeom prst="rect">
            <a:avLst/>
          </a:prstGeom>
          <a:noFill/>
        </p:spPr>
        <p:txBody>
          <a:bodyPr wrap="square" rtlCol="0">
            <a:spAutoFit/>
          </a:bodyPr>
          <a:lstStyle/>
          <a:p>
            <a:r>
              <a:rPr lang="en-US" sz="2800" dirty="0"/>
              <a:t>The t</a:t>
            </a:r>
            <a:r>
              <a:rPr lang="en-US" sz="2800" dirty="0" smtClean="0"/>
              <a:t>able </a:t>
            </a:r>
            <a:r>
              <a:rPr lang="en-US" sz="2800" dirty="0"/>
              <a:t>presents the average points scored per game (PTSG) for the 30 NBA teams in the 2009-2010 regular season.  </a:t>
            </a:r>
          </a:p>
        </p:txBody>
      </p:sp>
    </p:spTree>
    <p:extLst>
      <p:ext uri="{BB962C8B-B14F-4D97-AF65-F5344CB8AC3E}">
        <p14:creationId xmlns:p14="http://schemas.microsoft.com/office/powerpoint/2010/main" val="1260353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20713" y="1722438"/>
            <a:ext cx="7881937" cy="40925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spcAft>
                <a:spcPts val="1200"/>
              </a:spcAft>
              <a:buFontTx/>
              <a:buAutoNum type="arabicParenR"/>
              <a:defRPr/>
            </a:pPr>
            <a:r>
              <a:rPr lang="en-US" sz="2500" dirty="0">
                <a:latin typeface="+mj-lt"/>
              </a:rPr>
              <a:t>Don’t confuse </a:t>
            </a:r>
            <a:r>
              <a:rPr lang="en-US" sz="2500" i="1" dirty="0">
                <a:latin typeface="+mj-lt"/>
              </a:rPr>
              <a:t>histograms </a:t>
            </a:r>
            <a:r>
              <a:rPr lang="en-US" sz="2500" dirty="0">
                <a:latin typeface="+mj-lt"/>
              </a:rPr>
              <a:t>and </a:t>
            </a:r>
            <a:r>
              <a:rPr lang="en-US" sz="2500" i="1" dirty="0">
                <a:latin typeface="+mj-lt"/>
              </a:rPr>
              <a:t>bar graphs.</a:t>
            </a:r>
            <a:endParaRPr lang="en-US" sz="2500" dirty="0">
              <a:latin typeface="+mj-lt"/>
            </a:endParaRPr>
          </a:p>
          <a:p>
            <a:pPr eaLnBrk="1" hangingPunct="1">
              <a:spcAft>
                <a:spcPts val="1200"/>
              </a:spcAft>
              <a:buFontTx/>
              <a:buAutoNum type="arabicParenR"/>
              <a:defRPr/>
            </a:pPr>
            <a:r>
              <a:rPr lang="en-US" sz="2500" dirty="0">
                <a:latin typeface="+mj-lt"/>
              </a:rPr>
              <a:t>Don’t use counts (in a frequency table) or </a:t>
            </a:r>
            <a:r>
              <a:rPr lang="en-US" sz="2500" dirty="0" err="1">
                <a:latin typeface="+mj-lt"/>
              </a:rPr>
              <a:t>percents</a:t>
            </a:r>
            <a:r>
              <a:rPr lang="en-US" sz="2500" dirty="0">
                <a:latin typeface="+mj-lt"/>
              </a:rPr>
              <a:t> (in a relative frequency table) as data.</a:t>
            </a:r>
          </a:p>
          <a:p>
            <a:pPr eaLnBrk="1" hangingPunct="1">
              <a:spcAft>
                <a:spcPts val="1200"/>
              </a:spcAft>
              <a:buFontTx/>
              <a:buAutoNum type="arabicParenR"/>
              <a:defRPr/>
            </a:pPr>
            <a:r>
              <a:rPr lang="en-US" sz="2500" dirty="0">
                <a:latin typeface="+mj-lt"/>
              </a:rPr>
              <a:t>Use </a:t>
            </a:r>
            <a:r>
              <a:rPr lang="en-US" sz="2500" dirty="0" err="1">
                <a:latin typeface="+mj-lt"/>
              </a:rPr>
              <a:t>percents</a:t>
            </a:r>
            <a:r>
              <a:rPr lang="en-US" sz="2500" dirty="0">
                <a:latin typeface="+mj-lt"/>
              </a:rPr>
              <a:t> instead of counts on the vertical axis when comparing distributions with different numbers of observations.</a:t>
            </a:r>
          </a:p>
          <a:p>
            <a:pPr eaLnBrk="1" hangingPunct="1">
              <a:spcAft>
                <a:spcPts val="1200"/>
              </a:spcAft>
              <a:buFontTx/>
              <a:buAutoNum type="arabicParenR"/>
              <a:defRPr/>
            </a:pPr>
            <a:r>
              <a:rPr lang="en-US" sz="2500" dirty="0">
                <a:latin typeface="+mj-lt"/>
              </a:rPr>
              <a:t>Just because a graph looks nice, it’s not necessarily a meaningful display of data.</a:t>
            </a:r>
          </a:p>
          <a:p>
            <a:pPr eaLnBrk="1" hangingPunct="1">
              <a:defRPr/>
            </a:pPr>
            <a:endParaRPr lang="en-US" sz="2000" b="1" dirty="0"/>
          </a:p>
        </p:txBody>
      </p:sp>
      <p:sp>
        <p:nvSpPr>
          <p:cNvPr id="19459" name="Vertical Text Placeholder 2"/>
          <p:cNvSpPr>
            <a:spLocks noGrp="1"/>
          </p:cNvSpPr>
          <p:nvPr>
            <p:ph type="body" orient="vert" idx="1"/>
          </p:nvPr>
        </p:nvSpPr>
        <p:spPr>
          <a:xfrm rot="16200000">
            <a:off x="3856038" y="-2865437"/>
            <a:ext cx="1589087" cy="8059737"/>
          </a:xfrm>
        </p:spPr>
        <p:txBody>
          <a:bodyPr/>
          <a:lstStyle/>
          <a:p>
            <a:pPr marL="0" indent="0" eaLnBrk="1" hangingPunct="1">
              <a:buFont typeface="Arial" charset="0"/>
              <a:buNone/>
              <a:defRPr/>
            </a:pPr>
            <a:r>
              <a:rPr lang="en-US" sz="4500" b="1" dirty="0">
                <a:solidFill>
                  <a:schemeClr val="accent6">
                    <a:lumMod val="75000"/>
                  </a:schemeClr>
                </a:solidFill>
                <a:ea typeface="ＭＳ Ｐゴシック" pitchFamily="-111" charset="-128"/>
              </a:rPr>
              <a:t>Caution: Using Histograms Wisely</a:t>
            </a:r>
            <a:endParaRPr lang="en-US" sz="4500" dirty="0">
              <a:solidFill>
                <a:schemeClr val="accent6">
                  <a:lumMod val="75000"/>
                </a:schemeClr>
              </a:solidFill>
              <a:ea typeface="ＭＳ Ｐゴシック" pitchFamily="-111" charset="-128"/>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3E5417-02C1-2441-943B-67D2F7D3B6DA}"/>
              </a:ext>
            </a:extLst>
          </p:cNvPr>
          <p:cNvSpPr>
            <a:spLocks noGrp="1"/>
          </p:cNvSpPr>
          <p:nvPr>
            <p:ph type="title"/>
          </p:nvPr>
        </p:nvSpPr>
        <p:spPr>
          <a:xfrm>
            <a:off x="457200" y="274638"/>
            <a:ext cx="4020796" cy="1143000"/>
          </a:xfrm>
        </p:spPr>
        <p:txBody>
          <a:bodyPr/>
          <a:lstStyle/>
          <a:p>
            <a:r>
              <a:rPr lang="en-US" b="1" dirty="0">
                <a:solidFill>
                  <a:srgbClr val="00B050"/>
                </a:solidFill>
              </a:rPr>
              <a:t>Check Your Understanding</a:t>
            </a:r>
          </a:p>
        </p:txBody>
      </p:sp>
      <p:sp>
        <p:nvSpPr>
          <p:cNvPr id="3" name="Content Placeholder 2">
            <a:extLst>
              <a:ext uri="{FF2B5EF4-FFF2-40B4-BE49-F238E27FC236}">
                <a16:creationId xmlns:a16="http://schemas.microsoft.com/office/drawing/2014/main" xmlns="" id="{71351305-9059-D845-8D4B-53F8B58DEBD2}"/>
              </a:ext>
            </a:extLst>
          </p:cNvPr>
          <p:cNvSpPr>
            <a:spLocks noGrp="1"/>
          </p:cNvSpPr>
          <p:nvPr>
            <p:ph idx="1"/>
          </p:nvPr>
        </p:nvSpPr>
        <p:spPr>
          <a:xfrm>
            <a:off x="363196" y="1642564"/>
            <a:ext cx="8229600" cy="4525963"/>
          </a:xfrm>
        </p:spPr>
        <p:txBody>
          <a:bodyPr/>
          <a:lstStyle/>
          <a:p>
            <a:pPr marL="0" lvl="0" indent="0">
              <a:spcBef>
                <a:spcPct val="0"/>
              </a:spcBef>
              <a:buNone/>
            </a:pPr>
            <a:r>
              <a:rPr lang="en-US" altLang="en-US" dirty="0">
                <a:latin typeface="Calibri" panose="020F0502020204030204" pitchFamily="34" charset="0"/>
                <a:ea typeface="Times New Roman" panose="02020603050405020304" pitchFamily="18" charset="0"/>
                <a:cs typeface="Calibri" panose="020F0502020204030204" pitchFamily="34" charset="0"/>
              </a:rPr>
              <a:t>The </a:t>
            </a:r>
            <a:r>
              <a:rPr lang="en-US" altLang="en-US" dirty="0" err="1">
                <a:latin typeface="Calibri" panose="020F0502020204030204" pitchFamily="34" charset="0"/>
                <a:ea typeface="Times New Roman" panose="02020603050405020304" pitchFamily="18" charset="0"/>
                <a:cs typeface="Calibri" panose="020F0502020204030204" pitchFamily="34" charset="0"/>
              </a:rPr>
              <a:t>dotplot</a:t>
            </a:r>
            <a:r>
              <a:rPr lang="en-US" altLang="en-US" dirty="0">
                <a:latin typeface="Calibri" panose="020F0502020204030204" pitchFamily="34" charset="0"/>
                <a:ea typeface="Times New Roman" panose="02020603050405020304" pitchFamily="18" charset="0"/>
                <a:cs typeface="Calibri" panose="020F0502020204030204" pitchFamily="34" charset="0"/>
              </a:rPr>
              <a:t> displays the </a:t>
            </a:r>
          </a:p>
          <a:p>
            <a:pPr marL="0" lvl="0" indent="0">
              <a:spcBef>
                <a:spcPct val="0"/>
              </a:spcBef>
              <a:buNone/>
            </a:pPr>
            <a:r>
              <a:rPr lang="en-US" altLang="en-US" dirty="0">
                <a:latin typeface="Calibri" panose="020F0502020204030204" pitchFamily="34" charset="0"/>
                <a:ea typeface="Times New Roman" panose="02020603050405020304" pitchFamily="18" charset="0"/>
                <a:cs typeface="Calibri" panose="020F0502020204030204" pitchFamily="34" charset="0"/>
              </a:rPr>
              <a:t>scores of 21 statistics </a:t>
            </a:r>
          </a:p>
          <a:p>
            <a:pPr marL="0" lvl="0" indent="0">
              <a:spcBef>
                <a:spcPct val="0"/>
              </a:spcBef>
              <a:buNone/>
            </a:pPr>
            <a:r>
              <a:rPr lang="en-US" altLang="en-US" dirty="0">
                <a:latin typeface="Calibri" panose="020F0502020204030204" pitchFamily="34" charset="0"/>
                <a:ea typeface="Times New Roman" panose="02020603050405020304" pitchFamily="18" charset="0"/>
                <a:cs typeface="Calibri" panose="020F0502020204030204" pitchFamily="34" charset="0"/>
              </a:rPr>
              <a:t>students on a 20-point quiz. </a:t>
            </a:r>
          </a:p>
          <a:p>
            <a:pPr marL="514350" lvl="0" indent="-514350">
              <a:spcBef>
                <a:spcPct val="0"/>
              </a:spcBef>
              <a:buAutoNum type="alphaLcPeriod"/>
            </a:pPr>
            <a:r>
              <a:rPr lang="en-US" altLang="en-US" dirty="0">
                <a:latin typeface="Calibri" panose="020F0502020204030204" pitchFamily="34" charset="0"/>
                <a:ea typeface="Times New Roman" panose="02020603050405020304" pitchFamily="18" charset="0"/>
                <a:cs typeface="Calibri" panose="020F0502020204030204" pitchFamily="34" charset="0"/>
              </a:rPr>
              <a:t>What percentage of students scored higher than 16 points? </a:t>
            </a:r>
          </a:p>
          <a:p>
            <a:pPr marL="514350" lvl="0" indent="-514350">
              <a:spcBef>
                <a:spcPct val="0"/>
              </a:spcBef>
              <a:buAutoNum type="alphaLcPeriod"/>
            </a:pPr>
            <a:endParaRPr lang="en-US" altLang="en-US" dirty="0">
              <a:latin typeface="Calibri" panose="020F0502020204030204" pitchFamily="34" charset="0"/>
              <a:ea typeface="Times New Roman" panose="02020603050405020304" pitchFamily="18" charset="0"/>
              <a:cs typeface="Calibri" panose="020F0502020204030204" pitchFamily="34" charset="0"/>
            </a:endParaRPr>
          </a:p>
          <a:p>
            <a:pPr marL="228600" lvl="0" indent="-228600">
              <a:spcBef>
                <a:spcPct val="0"/>
              </a:spcBef>
              <a:buAutoNum type="alphaLcPeriod"/>
            </a:pPr>
            <a:endParaRPr lang="en-US" altLang="en-US" sz="800" dirty="0">
              <a:latin typeface="Calibri" panose="020F0502020204030204" pitchFamily="34" charset="0"/>
              <a:cs typeface="Calibri" panose="020F0502020204030204" pitchFamily="34" charset="0"/>
            </a:endParaRPr>
          </a:p>
          <a:p>
            <a:pPr marL="0" lvl="0" indent="0">
              <a:spcBef>
                <a:spcPct val="0"/>
              </a:spcBef>
              <a:buNone/>
            </a:pPr>
            <a:r>
              <a:rPr lang="en-US" altLang="en-US" dirty="0">
                <a:latin typeface="Calibri" panose="020F0502020204030204" pitchFamily="34" charset="0"/>
                <a:ea typeface="Times New Roman" panose="02020603050405020304" pitchFamily="18" charset="0"/>
                <a:cs typeface="Calibri" panose="020F0502020204030204" pitchFamily="34" charset="0"/>
              </a:rPr>
              <a:t>b. Describe the shape of the distribution.</a:t>
            </a:r>
          </a:p>
          <a:p>
            <a:pPr marL="0" lvl="0" indent="0">
              <a:spcBef>
                <a:spcPct val="0"/>
              </a:spcBef>
              <a:buNone/>
            </a:pPr>
            <a:endParaRPr lang="en-US" altLang="en-US" dirty="0">
              <a:latin typeface="Calibri" panose="020F0502020204030204" pitchFamily="34" charset="0"/>
              <a:ea typeface="Times New Roman" panose="02020603050405020304" pitchFamily="18" charset="0"/>
              <a:cs typeface="Calibri" panose="020F0502020204030204" pitchFamily="34" charset="0"/>
            </a:endParaRPr>
          </a:p>
          <a:p>
            <a:pPr marL="0" lvl="0" indent="0">
              <a:spcBef>
                <a:spcPct val="0"/>
              </a:spcBef>
              <a:buNone/>
            </a:pPr>
            <a:endParaRPr lang="en-US" altLang="en-US" sz="800" dirty="0">
              <a:latin typeface="Calibri" panose="020F0502020204030204" pitchFamily="34" charset="0"/>
              <a:cs typeface="Calibri" panose="020F0502020204030204" pitchFamily="34" charset="0"/>
            </a:endParaRPr>
          </a:p>
          <a:p>
            <a:pPr marL="0" lvl="0" indent="0">
              <a:spcBef>
                <a:spcPct val="0"/>
              </a:spcBef>
              <a:buNone/>
            </a:pPr>
            <a:r>
              <a:rPr lang="en-US" altLang="en-US" dirty="0">
                <a:latin typeface="Calibri" panose="020F0502020204030204" pitchFamily="34" charset="0"/>
                <a:ea typeface="Times New Roman" panose="02020603050405020304" pitchFamily="18" charset="0"/>
                <a:cs typeface="Calibri" panose="020F0502020204030204" pitchFamily="34" charset="0"/>
              </a:rPr>
              <a:t>c.  Are there any potential outliers? Why?  </a:t>
            </a:r>
            <a:endParaRPr lang="en-US" altLang="en-US" sz="4400" dirty="0">
              <a:latin typeface="Calibri" panose="020F0502020204030204" pitchFamily="34" charset="0"/>
              <a:cs typeface="Calibri" panose="020F0502020204030204" pitchFamily="34" charset="0"/>
            </a:endParaRPr>
          </a:p>
          <a:p>
            <a:endParaRPr lang="en-US" dirty="0"/>
          </a:p>
        </p:txBody>
      </p:sp>
      <p:pic>
        <p:nvPicPr>
          <p:cNvPr id="1025" name="Picture 11">
            <a:extLst>
              <a:ext uri="{FF2B5EF4-FFF2-40B4-BE49-F238E27FC236}">
                <a16:creationId xmlns:a16="http://schemas.microsoft.com/office/drawing/2014/main" xmlns="" id="{ACB39974-3BB1-8740-A07B-20D004650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100" r="2522"/>
          <a:stretch>
            <a:fillRect/>
          </a:stretch>
        </p:blipFill>
        <p:spPr bwMode="auto">
          <a:xfrm>
            <a:off x="4477996" y="49712"/>
            <a:ext cx="4593365" cy="268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109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3E5417-02C1-2441-943B-67D2F7D3B6DA}"/>
              </a:ext>
            </a:extLst>
          </p:cNvPr>
          <p:cNvSpPr>
            <a:spLocks noGrp="1"/>
          </p:cNvSpPr>
          <p:nvPr>
            <p:ph type="title"/>
          </p:nvPr>
        </p:nvSpPr>
        <p:spPr>
          <a:xfrm>
            <a:off x="457200" y="274638"/>
            <a:ext cx="4020796" cy="1143000"/>
          </a:xfrm>
        </p:spPr>
        <p:txBody>
          <a:bodyPr/>
          <a:lstStyle/>
          <a:p>
            <a:r>
              <a:rPr lang="en-US" b="1" dirty="0">
                <a:solidFill>
                  <a:srgbClr val="00B050"/>
                </a:solidFill>
              </a:rPr>
              <a:t>Check Your Understanding</a:t>
            </a:r>
          </a:p>
        </p:txBody>
      </p:sp>
      <p:sp>
        <p:nvSpPr>
          <p:cNvPr id="3" name="Content Placeholder 2">
            <a:extLst>
              <a:ext uri="{FF2B5EF4-FFF2-40B4-BE49-F238E27FC236}">
                <a16:creationId xmlns:a16="http://schemas.microsoft.com/office/drawing/2014/main" xmlns="" id="{71351305-9059-D845-8D4B-53F8B58DEBD2}"/>
              </a:ext>
            </a:extLst>
          </p:cNvPr>
          <p:cNvSpPr>
            <a:spLocks noGrp="1"/>
          </p:cNvSpPr>
          <p:nvPr>
            <p:ph idx="1"/>
          </p:nvPr>
        </p:nvSpPr>
        <p:spPr>
          <a:xfrm>
            <a:off x="363196" y="1642564"/>
            <a:ext cx="8229600" cy="4525963"/>
          </a:xfrm>
        </p:spPr>
        <p:txBody>
          <a:bodyPr/>
          <a:lstStyle/>
          <a:p>
            <a:pPr marL="0" lvl="0" indent="0">
              <a:spcBef>
                <a:spcPct val="0"/>
              </a:spcBef>
              <a:buNone/>
            </a:pPr>
            <a:r>
              <a:rPr lang="en-US" altLang="en-US" sz="2800" dirty="0">
                <a:latin typeface="Calibri" panose="020F0502020204030204" pitchFamily="34" charset="0"/>
                <a:ea typeface="Times New Roman" panose="02020603050405020304" pitchFamily="18" charset="0"/>
                <a:cs typeface="Calibri" panose="020F0502020204030204" pitchFamily="34" charset="0"/>
              </a:rPr>
              <a:t>The </a:t>
            </a:r>
            <a:r>
              <a:rPr lang="en-US" altLang="en-US" sz="2800" dirty="0" err="1">
                <a:latin typeface="Calibri" panose="020F0502020204030204" pitchFamily="34" charset="0"/>
                <a:ea typeface="Times New Roman" panose="02020603050405020304" pitchFamily="18" charset="0"/>
                <a:cs typeface="Calibri" panose="020F0502020204030204" pitchFamily="34" charset="0"/>
              </a:rPr>
              <a:t>dotplot</a:t>
            </a:r>
            <a:r>
              <a:rPr lang="en-US" altLang="en-US" sz="2800" dirty="0">
                <a:latin typeface="Calibri" panose="020F0502020204030204" pitchFamily="34" charset="0"/>
                <a:ea typeface="Times New Roman" panose="02020603050405020304" pitchFamily="18" charset="0"/>
                <a:cs typeface="Calibri" panose="020F0502020204030204" pitchFamily="34" charset="0"/>
              </a:rPr>
              <a:t> displays the </a:t>
            </a:r>
          </a:p>
          <a:p>
            <a:pPr marL="0" lvl="0" indent="0">
              <a:spcBef>
                <a:spcPct val="0"/>
              </a:spcBef>
              <a:buNone/>
            </a:pPr>
            <a:r>
              <a:rPr lang="en-US" altLang="en-US" sz="2800" dirty="0">
                <a:latin typeface="Calibri" panose="020F0502020204030204" pitchFamily="34" charset="0"/>
                <a:ea typeface="Times New Roman" panose="02020603050405020304" pitchFamily="18" charset="0"/>
                <a:cs typeface="Calibri" panose="020F0502020204030204" pitchFamily="34" charset="0"/>
              </a:rPr>
              <a:t>scores of 21 statistics </a:t>
            </a:r>
          </a:p>
          <a:p>
            <a:pPr marL="0" lvl="0" indent="0">
              <a:spcBef>
                <a:spcPct val="0"/>
              </a:spcBef>
              <a:buNone/>
            </a:pPr>
            <a:r>
              <a:rPr lang="en-US" altLang="en-US" sz="2800" dirty="0">
                <a:latin typeface="Calibri" panose="020F0502020204030204" pitchFamily="34" charset="0"/>
                <a:ea typeface="Times New Roman" panose="02020603050405020304" pitchFamily="18" charset="0"/>
                <a:cs typeface="Calibri" panose="020F0502020204030204" pitchFamily="34" charset="0"/>
              </a:rPr>
              <a:t>students on a 20-point quiz. </a:t>
            </a:r>
          </a:p>
          <a:p>
            <a:pPr marL="514350" lvl="0" indent="-514350">
              <a:spcBef>
                <a:spcPct val="0"/>
              </a:spcBef>
              <a:buAutoNum type="alphaLcPeriod"/>
            </a:pPr>
            <a:r>
              <a:rPr lang="en-US" altLang="en-US" sz="2800" dirty="0">
                <a:latin typeface="Calibri" panose="020F0502020204030204" pitchFamily="34" charset="0"/>
                <a:ea typeface="Times New Roman" panose="02020603050405020304" pitchFamily="18" charset="0"/>
                <a:cs typeface="Calibri" panose="020F0502020204030204" pitchFamily="34" charset="0"/>
              </a:rPr>
              <a:t>What percentage of students scored higher than 16 points? </a:t>
            </a:r>
          </a:p>
          <a:p>
            <a:pPr marL="0" lvl="0" indent="0">
              <a:spcBef>
                <a:spcPct val="0"/>
              </a:spcBef>
              <a:buNone/>
            </a:pPr>
            <a:r>
              <a:rPr lang="en-US" altLang="en-US" sz="2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17/21 or 80.95%</a:t>
            </a:r>
            <a:endParaRPr lang="en-US" altLang="en-US" sz="2800" dirty="0">
              <a:latin typeface="Calibri" panose="020F0502020204030204" pitchFamily="34" charset="0"/>
              <a:cs typeface="Calibri" panose="020F0502020204030204" pitchFamily="34" charset="0"/>
            </a:endParaRPr>
          </a:p>
          <a:p>
            <a:pPr marL="0" lvl="0" indent="0">
              <a:spcBef>
                <a:spcPct val="0"/>
              </a:spcBef>
              <a:buNone/>
            </a:pPr>
            <a:r>
              <a:rPr lang="en-US" altLang="en-US" sz="2800" dirty="0">
                <a:latin typeface="Calibri" panose="020F0502020204030204" pitchFamily="34" charset="0"/>
                <a:ea typeface="Times New Roman" panose="02020603050405020304" pitchFamily="18" charset="0"/>
                <a:cs typeface="Calibri" panose="020F0502020204030204" pitchFamily="34" charset="0"/>
              </a:rPr>
              <a:t>b. Describe the shape of the distribution.</a:t>
            </a:r>
          </a:p>
          <a:p>
            <a:pPr marL="0" lvl="0" indent="0">
              <a:spcBef>
                <a:spcPct val="0"/>
              </a:spcBef>
              <a:buNone/>
            </a:pPr>
            <a:r>
              <a:rPr lang="en-US" altLang="en-US" sz="2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Skewed left.</a:t>
            </a:r>
            <a:endParaRPr lang="en-US" altLang="en-US" sz="2800" dirty="0">
              <a:latin typeface="Calibri" panose="020F0502020204030204" pitchFamily="34" charset="0"/>
              <a:cs typeface="Calibri" panose="020F0502020204030204" pitchFamily="34" charset="0"/>
            </a:endParaRPr>
          </a:p>
          <a:p>
            <a:pPr marL="514350" lvl="0" indent="-514350">
              <a:spcBef>
                <a:spcPct val="0"/>
              </a:spcBef>
              <a:buAutoNum type="alphaLcPeriod" startAt="3"/>
            </a:pPr>
            <a:r>
              <a:rPr lang="en-US" altLang="en-US" sz="2800" dirty="0">
                <a:latin typeface="Calibri" panose="020F0502020204030204" pitchFamily="34" charset="0"/>
                <a:ea typeface="Times New Roman" panose="02020603050405020304" pitchFamily="18" charset="0"/>
                <a:cs typeface="Calibri" panose="020F0502020204030204" pitchFamily="34" charset="0"/>
              </a:rPr>
              <a:t>Are there any potential outliers? Why? </a:t>
            </a:r>
          </a:p>
          <a:p>
            <a:pPr marL="0" lvl="0" indent="0">
              <a:spcBef>
                <a:spcPct val="0"/>
              </a:spcBef>
              <a:buNone/>
            </a:pPr>
            <a:r>
              <a:rPr lang="en-US" altLang="en-US" sz="2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Yes, the student scoring approximately 10 is an outlier. He/she preformed much worse than the rest of the class. </a:t>
            </a:r>
            <a:endParaRPr lang="en-US" altLang="en-US" sz="2800" b="1" dirty="0">
              <a:solidFill>
                <a:srgbClr val="FF0000"/>
              </a:solidFill>
              <a:latin typeface="Calibri" panose="020F0502020204030204" pitchFamily="34" charset="0"/>
              <a:cs typeface="Calibri" panose="020F0502020204030204" pitchFamily="34" charset="0"/>
            </a:endParaRPr>
          </a:p>
          <a:p>
            <a:endParaRPr lang="en-US" dirty="0"/>
          </a:p>
        </p:txBody>
      </p:sp>
      <p:pic>
        <p:nvPicPr>
          <p:cNvPr id="1025" name="Picture 11">
            <a:extLst>
              <a:ext uri="{FF2B5EF4-FFF2-40B4-BE49-F238E27FC236}">
                <a16:creationId xmlns:a16="http://schemas.microsoft.com/office/drawing/2014/main" xmlns="" id="{ACB39974-3BB1-8740-A07B-20D004650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100" r="2522"/>
          <a:stretch>
            <a:fillRect/>
          </a:stretch>
        </p:blipFill>
        <p:spPr bwMode="auto">
          <a:xfrm>
            <a:off x="4477996" y="49712"/>
            <a:ext cx="4593365" cy="268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933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D1C3ABA-7B8D-A640-AF06-A46F041B4D60}"/>
              </a:ext>
            </a:extLst>
          </p:cNvPr>
          <p:cNvSpPr>
            <a:spLocks noGrp="1"/>
          </p:cNvSpPr>
          <p:nvPr>
            <p:ph idx="1"/>
          </p:nvPr>
        </p:nvSpPr>
        <p:spPr>
          <a:xfrm>
            <a:off x="279874" y="998895"/>
            <a:ext cx="4995017" cy="4525963"/>
          </a:xfrm>
        </p:spPr>
        <p:txBody>
          <a:bodyPr/>
          <a:lstStyle/>
          <a:p>
            <a:pPr marL="0" lvl="0" indent="0">
              <a:spcBef>
                <a:spcPct val="0"/>
              </a:spcBef>
              <a:buNone/>
              <a:tabLst>
                <a:tab pos="5943600" algn="l"/>
              </a:tabLst>
            </a:pPr>
            <a:r>
              <a:rPr lang="en-US" altLang="en-US" sz="2800" dirty="0">
                <a:latin typeface="Calibri" panose="020F0502020204030204" pitchFamily="34" charset="0"/>
                <a:ea typeface="Times New Roman" panose="02020603050405020304" pitchFamily="18" charset="0"/>
                <a:cs typeface="Calibri" panose="020F0502020204030204" pitchFamily="34" charset="0"/>
              </a:rPr>
              <a:t>Here is a back-to-back </a:t>
            </a:r>
            <a:r>
              <a:rPr lang="en-US" altLang="en-US" sz="2800" dirty="0" err="1">
                <a:latin typeface="Calibri" panose="020F0502020204030204" pitchFamily="34" charset="0"/>
                <a:ea typeface="Times New Roman" panose="02020603050405020304" pitchFamily="18" charset="0"/>
                <a:cs typeface="Calibri" panose="020F0502020204030204" pitchFamily="34" charset="0"/>
              </a:rPr>
              <a:t>stemplot</a:t>
            </a:r>
            <a:r>
              <a:rPr lang="en-US" altLang="en-US" sz="2800" dirty="0">
                <a:latin typeface="Calibri" panose="020F0502020204030204" pitchFamily="34" charset="0"/>
                <a:ea typeface="Times New Roman" panose="02020603050405020304" pitchFamily="18" charset="0"/>
                <a:cs typeface="Calibri" panose="020F0502020204030204" pitchFamily="34" charset="0"/>
              </a:rPr>
              <a:t> of 19 middle school students’ resting pulse rates and their pulse rates after 5 minutes of running.</a:t>
            </a:r>
            <a:endParaRPr lang="en-US" altLang="en-US" sz="2800" dirty="0">
              <a:latin typeface="Calibri" panose="020F0502020204030204" pitchFamily="34" charset="0"/>
              <a:cs typeface="Calibri" panose="020F0502020204030204" pitchFamily="34" charset="0"/>
            </a:endParaRPr>
          </a:p>
          <a:p>
            <a:pPr marL="0" lvl="0" indent="0">
              <a:spcBef>
                <a:spcPct val="0"/>
              </a:spcBef>
              <a:buNone/>
              <a:tabLst>
                <a:tab pos="5943600" algn="l"/>
              </a:tabLst>
            </a:pPr>
            <a:r>
              <a:rPr lang="en-US" alt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Write a few sentences comparing the distributions of resting and after exercise pulse rates.</a:t>
            </a:r>
            <a:endParaRPr lang="en-US" altLang="en-US" sz="2800" dirty="0">
              <a:latin typeface="Calibri" panose="020F0502020204030204" pitchFamily="34" charset="0"/>
              <a:cs typeface="Calibri" panose="020F0502020204030204" pitchFamily="34" charset="0"/>
            </a:endParaRPr>
          </a:p>
          <a:p>
            <a:endParaRPr lang="en-US" dirty="0"/>
          </a:p>
        </p:txBody>
      </p:sp>
      <p:pic>
        <p:nvPicPr>
          <p:cNvPr id="3073" name="Picture 17">
            <a:extLst>
              <a:ext uri="{FF2B5EF4-FFF2-40B4-BE49-F238E27FC236}">
                <a16:creationId xmlns:a16="http://schemas.microsoft.com/office/drawing/2014/main" xmlns="" id="{15D5F9DF-AF67-AD4A-BE9C-D9C6BD9B5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4891" y="1143000"/>
            <a:ext cx="3732145" cy="312615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xmlns="" id="{21576511-DEF0-BD47-ACFE-BD346E5F63D9}"/>
              </a:ext>
            </a:extLst>
          </p:cNvPr>
          <p:cNvSpPr>
            <a:spLocks noGrp="1"/>
          </p:cNvSpPr>
          <p:nvPr>
            <p:ph type="title"/>
          </p:nvPr>
        </p:nvSpPr>
        <p:spPr>
          <a:xfrm>
            <a:off x="499929" y="0"/>
            <a:ext cx="8229600" cy="1143000"/>
          </a:xfrm>
        </p:spPr>
        <p:txBody>
          <a:bodyPr/>
          <a:lstStyle/>
          <a:p>
            <a:r>
              <a:rPr lang="en-US" b="1" dirty="0">
                <a:solidFill>
                  <a:srgbClr val="00B050"/>
                </a:solidFill>
              </a:rPr>
              <a:t>Check Your Understanding</a:t>
            </a:r>
          </a:p>
        </p:txBody>
      </p:sp>
    </p:spTree>
    <p:extLst>
      <p:ext uri="{BB962C8B-B14F-4D97-AF65-F5344CB8AC3E}">
        <p14:creationId xmlns:p14="http://schemas.microsoft.com/office/powerpoint/2010/main" val="3356419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Dotplots</a:t>
            </a:r>
            <a:endParaRPr lang="en-US" dirty="0"/>
          </a:p>
        </p:txBody>
      </p:sp>
      <p:sp>
        <p:nvSpPr>
          <p:cNvPr id="4" name="Vertical Text Placeholder 2"/>
          <p:cNvSpPr>
            <a:spLocks noGrp="1"/>
          </p:cNvSpPr>
          <p:nvPr>
            <p:ph sz="quarter" idx="1"/>
          </p:nvPr>
        </p:nvSpPr>
        <p:spPr/>
        <p:txBody>
          <a:bodyPr/>
          <a:lstStyle/>
          <a:p>
            <a:pPr lvl="1" eaLnBrk="1" hangingPunct="1">
              <a:buNone/>
            </a:pPr>
            <a:r>
              <a:rPr lang="en-US" sz="2000" dirty="0" smtClean="0">
                <a:solidFill>
                  <a:srgbClr val="000000"/>
                </a:solidFill>
                <a:ea typeface="ＭＳ Ｐゴシック" pitchFamily="-111" charset="-128"/>
              </a:rPr>
              <a:t>One of the simplest graphs to construct and interpret is a </a:t>
            </a:r>
            <a:r>
              <a:rPr lang="en-US" sz="2000" b="1" dirty="0" smtClean="0">
                <a:solidFill>
                  <a:srgbClr val="000000"/>
                </a:solidFill>
                <a:ea typeface="ＭＳ Ｐゴシック" pitchFamily="-111" charset="-128"/>
              </a:rPr>
              <a:t>dotplot</a:t>
            </a:r>
            <a:r>
              <a:rPr lang="en-US" sz="2000" dirty="0" smtClean="0">
                <a:solidFill>
                  <a:srgbClr val="000000"/>
                </a:solidFill>
                <a:ea typeface="ＭＳ Ｐゴシック" pitchFamily="-111" charset="-128"/>
              </a:rPr>
              <a:t>. Each data value is shown as a dot above its location on a number line.</a:t>
            </a:r>
          </a:p>
          <a:p>
            <a:pPr eaLnBrk="1" hangingPunct="1">
              <a:buFont typeface="Wingdings" pitchFamily="-111" charset="2"/>
              <a:buNone/>
            </a:pPr>
            <a:endParaRPr lang="en-US" sz="1800" dirty="0" smtClean="0">
              <a:solidFill>
                <a:srgbClr val="000000"/>
              </a:solidFill>
              <a:ea typeface="ＭＳ Ｐゴシック" pitchFamily="-111" charset="-128"/>
            </a:endParaRPr>
          </a:p>
        </p:txBody>
      </p:sp>
      <p:grpSp>
        <p:nvGrpSpPr>
          <p:cNvPr id="5" name="Group 21"/>
          <p:cNvGrpSpPr>
            <a:grpSpLocks/>
          </p:cNvGrpSpPr>
          <p:nvPr/>
        </p:nvGrpSpPr>
        <p:grpSpPr bwMode="auto">
          <a:xfrm>
            <a:off x="1827212" y="4035425"/>
            <a:ext cx="6992938" cy="1181100"/>
            <a:chOff x="1838415" y="5523571"/>
            <a:chExt cx="6992497" cy="1181100"/>
          </a:xfrm>
        </p:grpSpPr>
        <p:pic>
          <p:nvPicPr>
            <p:cNvPr id="6" name="Picture 20" descr="Screen shot 2010-09-11 at 6.49.51 PM.png"/>
            <p:cNvPicPr>
              <a:picLocks noChangeAspect="1"/>
            </p:cNvPicPr>
            <p:nvPr/>
          </p:nvPicPr>
          <p:blipFill>
            <a:blip r:embed="rId2" cstate="print"/>
            <a:srcRect/>
            <a:stretch>
              <a:fillRect/>
            </a:stretch>
          </p:blipFill>
          <p:spPr bwMode="auto">
            <a:xfrm>
              <a:off x="4512912" y="5523571"/>
              <a:ext cx="4318000" cy="1181100"/>
            </a:xfrm>
            <a:prstGeom prst="rect">
              <a:avLst/>
            </a:prstGeom>
            <a:noFill/>
            <a:ln w="9525">
              <a:noFill/>
              <a:miter lim="800000"/>
              <a:headEnd/>
              <a:tailEnd/>
            </a:ln>
          </p:spPr>
        </p:pic>
        <p:sp>
          <p:nvSpPr>
            <p:cNvPr id="7" name="Curved Up Arrow 6"/>
            <p:cNvSpPr/>
            <p:nvPr/>
          </p:nvSpPr>
          <p:spPr bwMode="auto">
            <a:xfrm rot="11993048" flipH="1" flipV="1">
              <a:off x="1838415" y="5728724"/>
              <a:ext cx="2848039" cy="664755"/>
            </a:xfrm>
            <a:prstGeom prst="curvedUp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solidFill>
                  <a:schemeClr val="tx1"/>
                </a:solidFill>
              </a:endParaRPr>
            </a:p>
          </p:txBody>
        </p:sp>
      </p:grpSp>
      <p:graphicFrame>
        <p:nvGraphicFramePr>
          <p:cNvPr id="8" name="Table 7"/>
          <p:cNvGraphicFramePr>
            <a:graphicFrameLocks noGrp="1"/>
          </p:cNvGraphicFramePr>
          <p:nvPr/>
        </p:nvGraphicFramePr>
        <p:xfrm>
          <a:off x="609600" y="2895600"/>
          <a:ext cx="6238875" cy="1020445"/>
        </p:xfrm>
        <a:graphic>
          <a:graphicData uri="http://schemas.openxmlformats.org/drawingml/2006/table">
            <a:tbl>
              <a:tblPr/>
              <a:tblGrid>
                <a:gridCol w="366712"/>
                <a:gridCol w="366713"/>
                <a:gridCol w="368300"/>
                <a:gridCol w="366712"/>
                <a:gridCol w="366713"/>
                <a:gridCol w="366712"/>
                <a:gridCol w="366713"/>
                <a:gridCol w="368300"/>
                <a:gridCol w="366712"/>
                <a:gridCol w="366713"/>
                <a:gridCol w="366712"/>
                <a:gridCol w="366713"/>
                <a:gridCol w="368300"/>
                <a:gridCol w="366712"/>
                <a:gridCol w="366713"/>
                <a:gridCol w="366712"/>
                <a:gridCol w="366713"/>
              </a:tblGrid>
              <a:tr h="288925">
                <a:tc gridSpan="1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11" charset="-128"/>
                        </a:rPr>
                        <a:t>Number of Goals Scored Per Game by the 2004 US Women’s Soccer Team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8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11" charset="-128"/>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11"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11" charset="-128"/>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288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11"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1"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11" charset="-128"/>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bl>
          </a:graphicData>
        </a:graphic>
      </p:graphicFrame>
    </p:spTree>
    <p:extLst>
      <p:ext uri="{BB962C8B-B14F-4D97-AF65-F5344CB8AC3E}">
        <p14:creationId xmlns:p14="http://schemas.microsoft.com/office/powerpoint/2010/main" val="205730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D1C3ABA-7B8D-A640-AF06-A46F041B4D60}"/>
              </a:ext>
            </a:extLst>
          </p:cNvPr>
          <p:cNvSpPr>
            <a:spLocks noGrp="1"/>
          </p:cNvSpPr>
          <p:nvPr>
            <p:ph idx="1"/>
          </p:nvPr>
        </p:nvSpPr>
        <p:spPr>
          <a:xfrm>
            <a:off x="279874" y="998895"/>
            <a:ext cx="5061247" cy="4525963"/>
          </a:xfrm>
        </p:spPr>
        <p:txBody>
          <a:bodyPr/>
          <a:lstStyle/>
          <a:p>
            <a:pPr marL="0" lvl="0" indent="0">
              <a:spcBef>
                <a:spcPct val="0"/>
              </a:spcBef>
              <a:buNone/>
              <a:tabLst>
                <a:tab pos="5943600" algn="l"/>
              </a:tabLst>
            </a:pPr>
            <a:r>
              <a:rPr lang="en-US" altLang="en-US" sz="2800" dirty="0">
                <a:latin typeface="Calibri" panose="020F0502020204030204" pitchFamily="34" charset="0"/>
                <a:ea typeface="Times New Roman" panose="02020603050405020304" pitchFamily="18" charset="0"/>
                <a:cs typeface="Calibri" panose="020F0502020204030204" pitchFamily="34" charset="0"/>
              </a:rPr>
              <a:t>The resting and after exercise pulse rates are </a:t>
            </a:r>
            <a:r>
              <a:rPr lang="en-US" altLang="en-US" sz="2800" u="sng" dirty="0">
                <a:latin typeface="Calibri" panose="020F0502020204030204" pitchFamily="34" charset="0"/>
                <a:ea typeface="Times New Roman" panose="02020603050405020304" pitchFamily="18" charset="0"/>
                <a:cs typeface="Calibri" panose="020F0502020204030204" pitchFamily="34" charset="0"/>
              </a:rPr>
              <a:t>both</a:t>
            </a:r>
            <a:r>
              <a:rPr lang="en-US" altLang="en-US" sz="2800" dirty="0">
                <a:latin typeface="Calibri" panose="020F0502020204030204" pitchFamily="34" charset="0"/>
                <a:ea typeface="Times New Roman" panose="02020603050405020304" pitchFamily="18" charset="0"/>
                <a:cs typeface="Calibri" panose="020F0502020204030204" pitchFamily="34" charset="0"/>
              </a:rPr>
              <a:t> </a:t>
            </a:r>
            <a:r>
              <a:rPr lang="en-US" altLang="en-US" sz="2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skewed to the left</a:t>
            </a:r>
            <a:r>
              <a:rPr lang="en-US" altLang="en-US" sz="2800" dirty="0">
                <a:latin typeface="Calibri" panose="020F0502020204030204" pitchFamily="34" charset="0"/>
                <a:ea typeface="Times New Roman" panose="02020603050405020304" pitchFamily="18" charset="0"/>
                <a:cs typeface="Calibri" panose="020F0502020204030204" pitchFamily="34" charset="0"/>
              </a:rPr>
              <a:t>. </a:t>
            </a:r>
          </a:p>
          <a:p>
            <a:pPr marL="0" lvl="0" indent="0">
              <a:spcBef>
                <a:spcPct val="0"/>
              </a:spcBef>
              <a:buNone/>
              <a:tabLst>
                <a:tab pos="5943600" algn="l"/>
              </a:tabLst>
            </a:pPr>
            <a:r>
              <a:rPr lang="en-US" altLang="en-US" sz="2800" dirty="0">
                <a:latin typeface="Calibri" panose="020F0502020204030204" pitchFamily="34" charset="0"/>
                <a:ea typeface="Times New Roman" panose="02020603050405020304" pitchFamily="18" charset="0"/>
                <a:cs typeface="Calibri" panose="020F0502020204030204" pitchFamily="34" charset="0"/>
              </a:rPr>
              <a:t>The median for resting pulse is </a:t>
            </a:r>
            <a:r>
              <a:rPr lang="en-US" altLang="en-US" sz="2800" u="sng" dirty="0">
                <a:latin typeface="Calibri" panose="020F0502020204030204" pitchFamily="34" charset="0"/>
                <a:ea typeface="Times New Roman" panose="02020603050405020304" pitchFamily="18" charset="0"/>
                <a:cs typeface="Calibri" panose="020F0502020204030204" pitchFamily="34" charset="0"/>
              </a:rPr>
              <a:t>lower</a:t>
            </a:r>
            <a:r>
              <a:rPr lang="en-US" altLang="en-US" sz="2800" dirty="0">
                <a:latin typeface="Calibri" panose="020F0502020204030204" pitchFamily="34" charset="0"/>
                <a:ea typeface="Times New Roman" panose="02020603050405020304" pitchFamily="18" charset="0"/>
                <a:cs typeface="Calibri" panose="020F0502020204030204" pitchFamily="34" charset="0"/>
              </a:rPr>
              <a:t> at 76 beats compared to a </a:t>
            </a:r>
            <a:r>
              <a:rPr lang="en-US" altLang="en-US" sz="2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median</a:t>
            </a:r>
            <a:r>
              <a:rPr lang="en-US" altLang="en-US" sz="2800" dirty="0">
                <a:latin typeface="Calibri" panose="020F0502020204030204" pitchFamily="34" charset="0"/>
                <a:ea typeface="Times New Roman" panose="02020603050405020304" pitchFamily="18" charset="0"/>
                <a:cs typeface="Calibri" panose="020F0502020204030204" pitchFamily="34" charset="0"/>
              </a:rPr>
              <a:t> of 98 beats after exercise. </a:t>
            </a:r>
          </a:p>
          <a:p>
            <a:pPr marL="0" lvl="0" indent="0">
              <a:spcBef>
                <a:spcPct val="0"/>
              </a:spcBef>
              <a:buNone/>
              <a:tabLst>
                <a:tab pos="5943600" algn="l"/>
              </a:tabLst>
            </a:pPr>
            <a:r>
              <a:rPr lang="en-US" altLang="en-US" sz="2800" dirty="0">
                <a:latin typeface="Calibri" panose="020F0502020204030204" pitchFamily="34" charset="0"/>
                <a:ea typeface="Times New Roman" panose="02020603050405020304" pitchFamily="18" charset="0"/>
                <a:cs typeface="Calibri" panose="020F0502020204030204" pitchFamily="34" charset="0"/>
              </a:rPr>
              <a:t>The variabilities are </a:t>
            </a:r>
            <a:r>
              <a:rPr lang="en-US" altLang="en-US" sz="2800" u="sng" dirty="0">
                <a:latin typeface="Calibri" panose="020F0502020204030204" pitchFamily="34" charset="0"/>
                <a:ea typeface="Times New Roman" panose="02020603050405020304" pitchFamily="18" charset="0"/>
                <a:cs typeface="Calibri" panose="020F0502020204030204" pitchFamily="34" charset="0"/>
              </a:rPr>
              <a:t>fairly similar</a:t>
            </a:r>
            <a:r>
              <a:rPr lang="en-US" altLang="en-US" sz="2800" dirty="0">
                <a:latin typeface="Calibri" panose="020F0502020204030204" pitchFamily="34" charset="0"/>
                <a:ea typeface="Times New Roman" panose="02020603050405020304" pitchFamily="18" charset="0"/>
                <a:cs typeface="Calibri" panose="020F0502020204030204" pitchFamily="34" charset="0"/>
              </a:rPr>
              <a:t>; resting </a:t>
            </a:r>
            <a:r>
              <a:rPr lang="en-US" altLang="en-US" sz="2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range</a:t>
            </a:r>
            <a:r>
              <a:rPr lang="en-US" altLang="en-US" sz="2800" dirty="0">
                <a:latin typeface="Calibri" panose="020F0502020204030204" pitchFamily="34" charset="0"/>
                <a:ea typeface="Times New Roman" panose="02020603050405020304" pitchFamily="18" charset="0"/>
                <a:cs typeface="Calibri" panose="020F0502020204030204" pitchFamily="34" charset="0"/>
              </a:rPr>
              <a:t> is 52 beats and after exercise is 60 beats. </a:t>
            </a:r>
          </a:p>
          <a:p>
            <a:pPr marL="0" lvl="0" indent="0">
              <a:spcBef>
                <a:spcPct val="0"/>
              </a:spcBef>
              <a:buNone/>
              <a:tabLst>
                <a:tab pos="5943600" algn="l"/>
              </a:tabLst>
            </a:pPr>
            <a:r>
              <a:rPr lang="en-US" altLang="en-US" sz="2800" dirty="0">
                <a:latin typeface="Calibri" panose="020F0502020204030204" pitchFamily="34" charset="0"/>
                <a:ea typeface="Times New Roman" panose="02020603050405020304" pitchFamily="18" charset="0"/>
                <a:cs typeface="Calibri" panose="020F0502020204030204" pitchFamily="34" charset="0"/>
              </a:rPr>
              <a:t>There is </a:t>
            </a:r>
            <a:r>
              <a:rPr lang="en-US" altLang="en-US" sz="2800" u="sng" dirty="0">
                <a:latin typeface="Calibri" panose="020F0502020204030204" pitchFamily="34" charset="0"/>
                <a:ea typeface="Times New Roman" panose="02020603050405020304" pitchFamily="18" charset="0"/>
                <a:cs typeface="Calibri" panose="020F0502020204030204" pitchFamily="34" charset="0"/>
              </a:rPr>
              <a:t>one</a:t>
            </a:r>
            <a:r>
              <a:rPr lang="en-US" altLang="en-US" sz="2800" dirty="0">
                <a:latin typeface="Calibri" panose="020F0502020204030204" pitchFamily="34" charset="0"/>
                <a:ea typeface="Times New Roman" panose="02020603050405020304" pitchFamily="18" charset="0"/>
                <a:cs typeface="Calibri" panose="020F0502020204030204" pitchFamily="34" charset="0"/>
              </a:rPr>
              <a:t> potential </a:t>
            </a:r>
            <a:r>
              <a:rPr lang="en-US" altLang="en-US" sz="2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outlier</a:t>
            </a:r>
            <a:r>
              <a:rPr lang="en-US" altLang="en-US" sz="2800" dirty="0">
                <a:latin typeface="Calibri" panose="020F0502020204030204" pitchFamily="34" charset="0"/>
                <a:ea typeface="Times New Roman" panose="02020603050405020304" pitchFamily="18" charset="0"/>
                <a:cs typeface="Calibri" panose="020F0502020204030204" pitchFamily="34" charset="0"/>
              </a:rPr>
              <a:t> in both distributions: 120 beats (resting) and 146 beats (after exercise).  </a:t>
            </a:r>
            <a:endParaRPr lang="en-US" altLang="en-US" sz="2800" dirty="0">
              <a:latin typeface="Calibri" panose="020F0502020204030204" pitchFamily="34" charset="0"/>
              <a:cs typeface="Calibri" panose="020F0502020204030204" pitchFamily="34" charset="0"/>
            </a:endParaRPr>
          </a:p>
          <a:p>
            <a:endParaRPr lang="en-US" dirty="0"/>
          </a:p>
        </p:txBody>
      </p:sp>
      <p:pic>
        <p:nvPicPr>
          <p:cNvPr id="3073" name="Picture 17">
            <a:extLst>
              <a:ext uri="{FF2B5EF4-FFF2-40B4-BE49-F238E27FC236}">
                <a16:creationId xmlns:a16="http://schemas.microsoft.com/office/drawing/2014/main" xmlns="" id="{15D5F9DF-AF67-AD4A-BE9C-D9C6BD9B5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4891" y="1143000"/>
            <a:ext cx="3732145" cy="312615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xmlns="" id="{21576511-DEF0-BD47-ACFE-BD346E5F63D9}"/>
              </a:ext>
            </a:extLst>
          </p:cNvPr>
          <p:cNvSpPr>
            <a:spLocks noGrp="1"/>
          </p:cNvSpPr>
          <p:nvPr>
            <p:ph type="title"/>
          </p:nvPr>
        </p:nvSpPr>
        <p:spPr>
          <a:xfrm>
            <a:off x="499929" y="0"/>
            <a:ext cx="8229600" cy="1143000"/>
          </a:xfrm>
        </p:spPr>
        <p:txBody>
          <a:bodyPr/>
          <a:lstStyle/>
          <a:p>
            <a:r>
              <a:rPr lang="en-US" b="1" dirty="0">
                <a:solidFill>
                  <a:srgbClr val="00B050"/>
                </a:solidFill>
              </a:rPr>
              <a:t>Check Your Understanding</a:t>
            </a:r>
          </a:p>
        </p:txBody>
      </p:sp>
    </p:spTree>
    <p:extLst>
      <p:ext uri="{BB962C8B-B14F-4D97-AF65-F5344CB8AC3E}">
        <p14:creationId xmlns:p14="http://schemas.microsoft.com/office/powerpoint/2010/main" val="2528491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11175" y="1433513"/>
            <a:ext cx="8032750" cy="455453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marL="514350" indent="-514350" eaLnBrk="1" hangingPunct="1">
              <a:buFont typeface="+mj-lt"/>
              <a:buAutoNum type="arabicPeriod"/>
              <a:defRPr/>
            </a:pPr>
            <a:r>
              <a:rPr lang="en-US" sz="3000" dirty="0">
                <a:latin typeface="+mj-lt"/>
              </a:rPr>
              <a:t>Draw a horizontal axis (a number line) and label it with the variable name.</a:t>
            </a:r>
          </a:p>
          <a:p>
            <a:pPr marL="514350" indent="-514350" eaLnBrk="1" hangingPunct="1">
              <a:buFont typeface="+mj-lt"/>
              <a:buAutoNum type="arabicPeriod"/>
              <a:defRPr/>
            </a:pPr>
            <a:endParaRPr lang="en-US" sz="3000" dirty="0">
              <a:latin typeface="+mj-lt"/>
            </a:endParaRPr>
          </a:p>
          <a:p>
            <a:pPr marL="514350" indent="-514350" eaLnBrk="1" hangingPunct="1">
              <a:buFont typeface="+mj-lt"/>
              <a:buAutoNum type="arabicPeriod"/>
              <a:defRPr/>
            </a:pPr>
            <a:r>
              <a:rPr lang="en-US" sz="3000" dirty="0">
                <a:latin typeface="+mj-lt"/>
              </a:rPr>
              <a:t>Scale the axis from the minimum to the maximum value.</a:t>
            </a:r>
          </a:p>
          <a:p>
            <a:pPr marL="514350" indent="-514350" eaLnBrk="1" hangingPunct="1">
              <a:buFont typeface="+mj-lt"/>
              <a:buAutoNum type="arabicPeriod"/>
              <a:defRPr/>
            </a:pPr>
            <a:endParaRPr lang="en-US" sz="3000" dirty="0">
              <a:latin typeface="+mj-lt"/>
            </a:endParaRPr>
          </a:p>
          <a:p>
            <a:pPr marL="514350" indent="-514350" eaLnBrk="1" hangingPunct="1">
              <a:buFont typeface="+mj-lt"/>
              <a:buAutoNum type="arabicPeriod"/>
              <a:defRPr/>
            </a:pPr>
            <a:r>
              <a:rPr lang="en-US" sz="3000" dirty="0">
                <a:latin typeface="+mj-lt"/>
              </a:rPr>
              <a:t>Mark a dot above the location on the horizontal axis corresponding to each data value.</a:t>
            </a:r>
          </a:p>
          <a:p>
            <a:pPr eaLnBrk="1" hangingPunct="1">
              <a:defRPr/>
            </a:pPr>
            <a:endParaRPr lang="en-US" sz="2000" b="1" dirty="0"/>
          </a:p>
        </p:txBody>
      </p:sp>
      <p:sp>
        <p:nvSpPr>
          <p:cNvPr id="7" name="TextBox 6"/>
          <p:cNvSpPr txBox="1"/>
          <p:nvPr/>
        </p:nvSpPr>
        <p:spPr>
          <a:xfrm>
            <a:off x="511175" y="439738"/>
            <a:ext cx="8032750" cy="9382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defRPr/>
            </a:pPr>
            <a:r>
              <a:rPr lang="en-US" sz="5500" b="1" dirty="0">
                <a:solidFill>
                  <a:srgbClr val="FF0000"/>
                </a:solidFill>
              </a:rPr>
              <a:t>How to Make a </a:t>
            </a:r>
            <a:r>
              <a:rPr lang="en-US" sz="5500" b="1" dirty="0" err="1">
                <a:solidFill>
                  <a:srgbClr val="FF0000"/>
                </a:solidFill>
              </a:rPr>
              <a:t>Dotplot</a:t>
            </a:r>
            <a:endParaRPr lang="en-US" sz="5500" b="1" dirty="0">
              <a:solidFill>
                <a:srgbClr val="FF0000"/>
              </a:solidFil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Vertical Text Placeholder 2"/>
          <p:cNvSpPr>
            <a:spLocks noGrp="1"/>
          </p:cNvSpPr>
          <p:nvPr>
            <p:ph type="body" orient="vert" idx="1"/>
          </p:nvPr>
        </p:nvSpPr>
        <p:spPr>
          <a:xfrm rot="16200000">
            <a:off x="3475457" y="-3283744"/>
            <a:ext cx="2179638" cy="8915400"/>
          </a:xfrm>
        </p:spPr>
        <p:txBody>
          <a:bodyPr/>
          <a:lstStyle/>
          <a:p>
            <a:pPr marL="0" indent="0" eaLnBrk="1" hangingPunct="1">
              <a:buNone/>
            </a:pPr>
            <a:r>
              <a:rPr lang="en-US" b="1" dirty="0" smtClean="0">
                <a:solidFill>
                  <a:srgbClr val="000000"/>
                </a:solidFill>
                <a:ea typeface="ＭＳ Ｐゴシック" pitchFamily="-111" charset="-128"/>
              </a:rPr>
              <a:t>Examining the Distribution of a Quantitative Variable</a:t>
            </a:r>
            <a:endParaRPr lang="en-US" dirty="0" smtClean="0">
              <a:solidFill>
                <a:srgbClr val="000000"/>
              </a:solidFill>
              <a:ea typeface="ＭＳ Ｐゴシック" pitchFamily="-111" charset="-128"/>
            </a:endParaRPr>
          </a:p>
          <a:p>
            <a:pPr eaLnBrk="1" hangingPunct="1"/>
            <a:r>
              <a:rPr lang="en-US" sz="2800" dirty="0" smtClean="0">
                <a:solidFill>
                  <a:srgbClr val="000000"/>
                </a:solidFill>
                <a:ea typeface="ＭＳ Ｐゴシック" pitchFamily="-111" charset="-128"/>
              </a:rPr>
              <a:t>The purpose of a graph is to help us understand the data. After you make a graph, always ask, “What do I see?”</a:t>
            </a:r>
          </a:p>
        </p:txBody>
      </p:sp>
      <p:sp>
        <p:nvSpPr>
          <p:cNvPr id="4" name="TextBox 3"/>
          <p:cNvSpPr txBox="1"/>
          <p:nvPr/>
        </p:nvSpPr>
        <p:spPr>
          <a:xfrm>
            <a:off x="605118" y="2348984"/>
            <a:ext cx="7363329" cy="4324261"/>
          </a:xfrm>
          <a:prstGeom prst="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defTabSz="457200" fontAlgn="base">
              <a:spcBef>
                <a:spcPct val="0"/>
              </a:spcBef>
              <a:spcAft>
                <a:spcPct val="0"/>
              </a:spcAft>
            </a:pPr>
            <a:endParaRPr lang="en-US" sz="2000" b="1" dirty="0">
              <a:solidFill>
                <a:srgbClr val="000000"/>
              </a:solidFill>
              <a:ea typeface="ＭＳ Ｐゴシック" pitchFamily="-111" charset="-128"/>
            </a:endParaRPr>
          </a:p>
          <a:p>
            <a:pPr defTabSz="457200" fontAlgn="base">
              <a:spcBef>
                <a:spcPct val="0"/>
              </a:spcBef>
              <a:spcAft>
                <a:spcPts val="1800"/>
              </a:spcAft>
            </a:pPr>
            <a:r>
              <a:rPr lang="en-US" sz="2000" dirty="0">
                <a:solidFill>
                  <a:srgbClr val="000000"/>
                </a:solidFill>
                <a:ea typeface="ＭＳ Ｐゴシック" pitchFamily="-111" charset="-128"/>
              </a:rPr>
              <a:t>In any graph, look for the </a:t>
            </a:r>
            <a:r>
              <a:rPr lang="en-US" sz="2000" b="1" dirty="0">
                <a:solidFill>
                  <a:srgbClr val="000000"/>
                </a:solidFill>
                <a:ea typeface="ＭＳ Ｐゴシック" pitchFamily="-111" charset="-128"/>
              </a:rPr>
              <a:t>overall pattern </a:t>
            </a:r>
            <a:r>
              <a:rPr lang="en-US" sz="2000" dirty="0">
                <a:solidFill>
                  <a:srgbClr val="000000"/>
                </a:solidFill>
                <a:ea typeface="ＭＳ Ｐゴシック" pitchFamily="-111" charset="-128"/>
              </a:rPr>
              <a:t>and for striking </a:t>
            </a:r>
            <a:r>
              <a:rPr lang="en-US" sz="2000" b="1" dirty="0">
                <a:solidFill>
                  <a:srgbClr val="000000"/>
                </a:solidFill>
                <a:ea typeface="ＭＳ Ｐゴシック" pitchFamily="-111" charset="-128"/>
              </a:rPr>
              <a:t>departures</a:t>
            </a:r>
            <a:r>
              <a:rPr lang="en-US" sz="2000" dirty="0">
                <a:solidFill>
                  <a:srgbClr val="000000"/>
                </a:solidFill>
                <a:ea typeface="ＭＳ Ｐゴシック" pitchFamily="-111" charset="-128"/>
              </a:rPr>
              <a:t> from that pattern.</a:t>
            </a:r>
          </a:p>
          <a:p>
            <a:pPr defTabSz="457200" fontAlgn="base">
              <a:spcBef>
                <a:spcPct val="0"/>
              </a:spcBef>
              <a:spcAft>
                <a:spcPts val="1800"/>
              </a:spcAft>
            </a:pPr>
            <a:r>
              <a:rPr lang="en-US" sz="2000" dirty="0">
                <a:solidFill>
                  <a:srgbClr val="000000"/>
                </a:solidFill>
                <a:ea typeface="ＭＳ Ｐゴシック" pitchFamily="-111" charset="-128"/>
              </a:rPr>
              <a:t>Describe the overall pattern of a distribution by its:</a:t>
            </a:r>
          </a:p>
          <a:p>
            <a:pPr lvl="1" defTabSz="457200" fontAlgn="base">
              <a:spcBef>
                <a:spcPct val="0"/>
              </a:spcBef>
              <a:spcAft>
                <a:spcPts val="600"/>
              </a:spcAft>
              <a:buFont typeface="Arial" charset="0"/>
              <a:buChar char="•"/>
            </a:pPr>
            <a:r>
              <a:rPr lang="en-US" sz="2000" b="1" dirty="0">
                <a:solidFill>
                  <a:srgbClr val="000000"/>
                </a:solidFill>
                <a:ea typeface="ＭＳ Ｐゴシック" pitchFamily="-111" charset="-128"/>
              </a:rPr>
              <a:t>Shape</a:t>
            </a:r>
            <a:endParaRPr lang="en-US" sz="2000" dirty="0">
              <a:solidFill>
                <a:srgbClr val="000000"/>
              </a:solidFill>
              <a:ea typeface="ＭＳ Ｐゴシック" pitchFamily="-111" charset="-128"/>
            </a:endParaRPr>
          </a:p>
          <a:p>
            <a:pPr lvl="1" defTabSz="457200" fontAlgn="base">
              <a:spcBef>
                <a:spcPct val="0"/>
              </a:spcBef>
              <a:spcAft>
                <a:spcPts val="600"/>
              </a:spcAft>
              <a:buFont typeface="Arial" charset="0"/>
              <a:buChar char="•"/>
            </a:pPr>
            <a:r>
              <a:rPr lang="en-US" sz="2000" b="1" dirty="0">
                <a:solidFill>
                  <a:srgbClr val="000000"/>
                </a:solidFill>
                <a:ea typeface="ＭＳ Ｐゴシック" pitchFamily="-111" charset="-128"/>
              </a:rPr>
              <a:t>Center</a:t>
            </a:r>
          </a:p>
          <a:p>
            <a:pPr lvl="1" defTabSz="457200" fontAlgn="base">
              <a:spcBef>
                <a:spcPct val="0"/>
              </a:spcBef>
              <a:spcAft>
                <a:spcPts val="600"/>
              </a:spcAft>
              <a:buFont typeface="Arial" charset="0"/>
              <a:buChar char="•"/>
            </a:pPr>
            <a:r>
              <a:rPr lang="en-US" sz="2000" b="1" dirty="0">
                <a:solidFill>
                  <a:srgbClr val="000000"/>
                </a:solidFill>
                <a:ea typeface="ＭＳ Ｐゴシック" pitchFamily="-111" charset="-128"/>
              </a:rPr>
              <a:t>Spread</a:t>
            </a:r>
          </a:p>
          <a:p>
            <a:pPr defTabSz="457200" fontAlgn="base">
              <a:spcBef>
                <a:spcPct val="0"/>
              </a:spcBef>
              <a:spcAft>
                <a:spcPts val="600"/>
              </a:spcAft>
            </a:pPr>
            <a:endParaRPr lang="en-US" sz="2000" b="1" dirty="0">
              <a:solidFill>
                <a:srgbClr val="000000"/>
              </a:solidFill>
              <a:ea typeface="ＭＳ Ｐゴシック" pitchFamily="-111" charset="-128"/>
            </a:endParaRPr>
          </a:p>
          <a:p>
            <a:pPr defTabSz="457200" fontAlgn="base">
              <a:spcBef>
                <a:spcPct val="0"/>
              </a:spcBef>
              <a:spcAft>
                <a:spcPts val="600"/>
              </a:spcAft>
            </a:pPr>
            <a:r>
              <a:rPr lang="en-US" sz="2000" dirty="0">
                <a:solidFill>
                  <a:srgbClr val="000000"/>
                </a:solidFill>
                <a:ea typeface="ＭＳ Ｐゴシック" pitchFamily="-111" charset="-128"/>
              </a:rPr>
              <a:t>Note individual values that fall outside the overall pattern.  These departures are called </a:t>
            </a:r>
            <a:r>
              <a:rPr lang="en-US" sz="2000" b="1" dirty="0">
                <a:solidFill>
                  <a:srgbClr val="000000"/>
                </a:solidFill>
                <a:ea typeface="ＭＳ Ｐゴシック" pitchFamily="-111" charset="-128"/>
              </a:rPr>
              <a:t>outliers</a:t>
            </a:r>
            <a:r>
              <a:rPr lang="en-US" sz="2000" dirty="0">
                <a:solidFill>
                  <a:srgbClr val="000000"/>
                </a:solidFill>
                <a:ea typeface="ＭＳ Ｐゴシック" pitchFamily="-111" charset="-128"/>
              </a:rPr>
              <a:t>.</a:t>
            </a:r>
          </a:p>
          <a:p>
            <a:pPr defTabSz="457200" fontAlgn="base">
              <a:spcBef>
                <a:spcPct val="0"/>
              </a:spcBef>
              <a:spcAft>
                <a:spcPts val="1800"/>
              </a:spcAft>
            </a:pPr>
            <a:endParaRPr lang="en-US" sz="2000" b="1" dirty="0">
              <a:solidFill>
                <a:srgbClr val="000000"/>
              </a:solidFill>
              <a:ea typeface="ＭＳ Ｐゴシック" pitchFamily="-111" charset="-128"/>
            </a:endParaRPr>
          </a:p>
        </p:txBody>
      </p:sp>
      <p:sp>
        <p:nvSpPr>
          <p:cNvPr id="5" name="TextBox 4"/>
          <p:cNvSpPr txBox="1"/>
          <p:nvPr/>
        </p:nvSpPr>
        <p:spPr>
          <a:xfrm>
            <a:off x="766342" y="2164318"/>
            <a:ext cx="7040880"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defTabSz="457200">
              <a:defRPr/>
            </a:pPr>
            <a:r>
              <a:rPr lang="en-US" b="1" dirty="0">
                <a:solidFill>
                  <a:prstClr val="white"/>
                </a:solidFill>
              </a:rPr>
              <a:t>How to Examine the Distribution of a Quantitative Variable</a:t>
            </a:r>
          </a:p>
        </p:txBody>
      </p:sp>
      <p:sp>
        <p:nvSpPr>
          <p:cNvPr id="8" name="Cloud 7"/>
          <p:cNvSpPr/>
          <p:nvPr/>
        </p:nvSpPr>
        <p:spPr>
          <a:xfrm>
            <a:off x="3315369" y="4085210"/>
            <a:ext cx="4342824" cy="1566958"/>
          </a:xfrm>
          <a:prstGeom prst="cloud">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r>
              <a:rPr lang="en-US" sz="2400">
                <a:solidFill>
                  <a:srgbClr val="000000"/>
                </a:solidFill>
                <a:ea typeface="ＭＳ Ｐゴシック" pitchFamily="-111" charset="-128"/>
              </a:rPr>
              <a:t>Don’t forget your SOCS!</a:t>
            </a:r>
          </a:p>
        </p:txBody>
      </p:sp>
    </p:spTree>
    <p:extLst>
      <p:ext uri="{BB962C8B-B14F-4D97-AF65-F5344CB8AC3E}">
        <p14:creationId xmlns:p14="http://schemas.microsoft.com/office/powerpoint/2010/main" val="1358142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1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900" decel="100000" fill="hold"/>
                                        <p:tgtEl>
                                          <p:spTgt spid="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Vertical Text Placeholder 2"/>
          <p:cNvSpPr>
            <a:spLocks noGrp="1"/>
          </p:cNvSpPr>
          <p:nvPr>
            <p:ph type="body" orient="vert" idx="1"/>
          </p:nvPr>
        </p:nvSpPr>
        <p:spPr>
          <a:xfrm rot="16200000">
            <a:off x="3218657" y="-2007394"/>
            <a:ext cx="2179638" cy="7375525"/>
          </a:xfrm>
        </p:spPr>
        <p:txBody>
          <a:bodyPr/>
          <a:lstStyle/>
          <a:p>
            <a:pPr eaLnBrk="1" hangingPunct="1"/>
            <a:r>
              <a:rPr lang="en-US" sz="2400" b="1" dirty="0" smtClean="0">
                <a:solidFill>
                  <a:srgbClr val="000000"/>
                </a:solidFill>
                <a:ea typeface="ＭＳ Ｐゴシック" pitchFamily="-111" charset="-128"/>
              </a:rPr>
              <a:t>Examine this data</a:t>
            </a:r>
          </a:p>
          <a:p>
            <a:pPr eaLnBrk="1" hangingPunct="1">
              <a:buNone/>
            </a:pPr>
            <a:r>
              <a:rPr lang="en-US" sz="2400" dirty="0" smtClean="0"/>
              <a:t>Here is the estimated battery life for each of 9 different smart phones (in minutes) according to </a:t>
            </a:r>
            <a:r>
              <a:rPr lang="en-US" sz="2400" u="sng" dirty="0" smtClean="0">
                <a:hlinkClick r:id="rId3"/>
              </a:rPr>
              <a:t>http://cell-phones.toptenreviews.com/smartphones/</a:t>
            </a:r>
            <a:r>
              <a:rPr lang="en-US" sz="2400" dirty="0" smtClean="0"/>
              <a:t>.  </a:t>
            </a:r>
          </a:p>
          <a:p>
            <a:pPr eaLnBrk="1" hangingPunct="1">
              <a:buNone/>
            </a:pPr>
            <a:endParaRPr lang="en-US" sz="2400" dirty="0" smtClean="0">
              <a:solidFill>
                <a:srgbClr val="000000"/>
              </a:solidFill>
              <a:ea typeface="ＭＳ Ｐゴシック" pitchFamily="-111" charset="-128"/>
            </a:endParaRPr>
          </a:p>
          <a:p>
            <a:pPr eaLnBrk="1" hangingPunct="1"/>
            <a:endParaRPr lang="en-US" dirty="0" smtClean="0">
              <a:solidFill>
                <a:srgbClr val="000000"/>
              </a:solidFill>
              <a:ea typeface="ＭＳ Ｐゴシック" pitchFamily="-111" charset="-128"/>
            </a:endParaRPr>
          </a:p>
        </p:txBody>
      </p:sp>
      <p:sp>
        <p:nvSpPr>
          <p:cNvPr id="11" name="Vertical Title 1"/>
          <p:cNvSpPr txBox="1">
            <a:spLocks/>
          </p:cNvSpPr>
          <p:nvPr/>
        </p:nvSpPr>
        <p:spPr bwMode="auto">
          <a:xfrm>
            <a:off x="7996238" y="954088"/>
            <a:ext cx="681037" cy="5172075"/>
          </a:xfrm>
          <a:prstGeom prst="rect">
            <a:avLst/>
          </a:prstGeom>
          <a:noFill/>
          <a:ln w="9525">
            <a:noFill/>
            <a:miter lim="800000"/>
            <a:headEnd/>
            <a:tailEnd/>
          </a:ln>
        </p:spPr>
        <p:txBody>
          <a:bodyPr vert="eaVert"/>
          <a:lstStyle/>
          <a:p>
            <a:pPr>
              <a:spcBef>
                <a:spcPct val="0"/>
              </a:spcBef>
              <a:defRPr/>
            </a:pPr>
            <a:r>
              <a:rPr lang="en-US" sz="2400" dirty="0">
                <a:solidFill>
                  <a:srgbClr val="E81F30"/>
                </a:solidFill>
                <a:ea typeface="ＭＳ Ｐゴシック" pitchFamily="-111" charset="-128"/>
              </a:rPr>
              <a:t>Displaying Quantitative Data</a:t>
            </a:r>
          </a:p>
        </p:txBody>
      </p:sp>
      <p:sp>
        <p:nvSpPr>
          <p:cNvPr id="12" name="Rectangle 11"/>
          <p:cNvSpPr/>
          <p:nvPr/>
        </p:nvSpPr>
        <p:spPr>
          <a:xfrm>
            <a:off x="1676400" y="5638800"/>
            <a:ext cx="6200775" cy="830263"/>
          </a:xfrm>
          <a:prstGeom prst="rect">
            <a:avLst/>
          </a:prstGeom>
        </p:spPr>
        <p:txBody>
          <a:bodyPr>
            <a:spAutoFit/>
          </a:bodyPr>
          <a:lstStyle/>
          <a:p>
            <a:pPr defTabSz="457200" fontAlgn="base">
              <a:spcBef>
                <a:spcPct val="0"/>
              </a:spcBef>
              <a:spcAft>
                <a:spcPct val="0"/>
              </a:spcAft>
              <a:defRPr/>
            </a:pPr>
            <a:r>
              <a:rPr lang="en-US" sz="2400" dirty="0">
                <a:solidFill>
                  <a:srgbClr val="000000"/>
                </a:solidFill>
                <a:ea typeface="ＭＳ Ｐゴシック" charset="-128"/>
                <a:cs typeface="ＭＳ Ｐゴシック" charset="-128"/>
              </a:rPr>
              <a:t>Describe the shape, center, and spread of the distribution.  Are there any outliers?</a:t>
            </a:r>
          </a:p>
        </p:txBody>
      </p:sp>
      <p:graphicFrame>
        <p:nvGraphicFramePr>
          <p:cNvPr id="15" name="Table 14"/>
          <p:cNvGraphicFramePr>
            <a:graphicFrameLocks noGrp="1"/>
          </p:cNvGraphicFramePr>
          <p:nvPr/>
        </p:nvGraphicFramePr>
        <p:xfrm>
          <a:off x="533400" y="2590800"/>
          <a:ext cx="4267200" cy="2926080"/>
        </p:xfrm>
        <a:graphic>
          <a:graphicData uri="http://schemas.openxmlformats.org/drawingml/2006/table">
            <a:tbl>
              <a:tblPr/>
              <a:tblGrid>
                <a:gridCol w="2133600"/>
                <a:gridCol w="2133600"/>
              </a:tblGrid>
              <a:tr h="30480">
                <a:tc>
                  <a:txBody>
                    <a:bodyPr/>
                    <a:lstStyle/>
                    <a:p>
                      <a:pPr marL="0" marR="0" algn="ctr">
                        <a:spcBef>
                          <a:spcPts val="0"/>
                        </a:spcBef>
                        <a:spcAft>
                          <a:spcPts val="0"/>
                        </a:spcAft>
                      </a:pPr>
                      <a:r>
                        <a:rPr lang="en-US" sz="1600" dirty="0">
                          <a:latin typeface="Times New Roman"/>
                          <a:ea typeface="Times New Roman"/>
                        </a:rPr>
                        <a:t>Smart Phone</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rPr>
                        <a:t>Battery Life (minutes</a:t>
                      </a:r>
                      <a:r>
                        <a:rPr lang="en-US" sz="1600" dirty="0" smtClean="0">
                          <a:latin typeface="Times New Roman"/>
                          <a:ea typeface="Times New Roman"/>
                        </a:rPr>
                        <a:t>)</a:t>
                      </a:r>
                    </a:p>
                    <a:p>
                      <a:pPr marL="0" marR="0" algn="ctr">
                        <a:spcBef>
                          <a:spcPts val="0"/>
                        </a:spcBef>
                        <a:spcAft>
                          <a:spcPts val="0"/>
                        </a:spcAft>
                      </a:pPr>
                      <a:r>
                        <a:rPr lang="en-US" sz="1600" dirty="0" smtClean="0">
                          <a:latin typeface="Times New Roman"/>
                          <a:ea typeface="Times New Roman"/>
                        </a:rPr>
                        <a:t>Talk time</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600" dirty="0">
                          <a:latin typeface="Times New Roman"/>
                          <a:ea typeface="Times New Roman"/>
                        </a:rPr>
                        <a:t>Apple </a:t>
                      </a:r>
                      <a:r>
                        <a:rPr lang="en-US" sz="1600" dirty="0" err="1" smtClean="0">
                          <a:latin typeface="Times New Roman"/>
                          <a:ea typeface="Times New Roman"/>
                        </a:rPr>
                        <a:t>iPhone</a:t>
                      </a:r>
                      <a:r>
                        <a:rPr lang="en-US" sz="1600" dirty="0" smtClean="0">
                          <a:latin typeface="Times New Roman"/>
                          <a:ea typeface="Times New Roman"/>
                        </a:rPr>
                        <a:t> 4</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420</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600" dirty="0" smtClean="0">
                          <a:latin typeface="Times New Roman"/>
                          <a:ea typeface="Times New Roman"/>
                        </a:rPr>
                        <a:t>Motorola </a:t>
                      </a:r>
                      <a:r>
                        <a:rPr lang="en-US" sz="1600" dirty="0" err="1" smtClean="0">
                          <a:latin typeface="Times New Roman"/>
                          <a:ea typeface="Times New Roman"/>
                        </a:rPr>
                        <a:t>Atrix</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530</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600" dirty="0" smtClean="0">
                          <a:latin typeface="Times New Roman"/>
                          <a:ea typeface="Times New Roman"/>
                        </a:rPr>
                        <a:t>HTC Thunderbolt</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378</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600" dirty="0" smtClean="0">
                          <a:latin typeface="Times New Roman"/>
                          <a:ea typeface="Times New Roman"/>
                        </a:rPr>
                        <a:t>Samsung Infuse 4G</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480</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600" dirty="0" smtClean="0">
                          <a:latin typeface="Times New Roman"/>
                          <a:ea typeface="Times New Roman"/>
                        </a:rPr>
                        <a:t>T- Mobile G2X</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420</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600" dirty="0" smtClean="0">
                          <a:latin typeface="Times New Roman"/>
                          <a:ea typeface="Times New Roman"/>
                        </a:rPr>
                        <a:t>T – Mobile </a:t>
                      </a:r>
                      <a:r>
                        <a:rPr lang="en-US" sz="1600" dirty="0" err="1" smtClean="0">
                          <a:latin typeface="Times New Roman"/>
                          <a:ea typeface="Times New Roman"/>
                        </a:rPr>
                        <a:t>myTouch</a:t>
                      </a:r>
                      <a:r>
                        <a:rPr lang="en-US" sz="1600" dirty="0" smtClean="0">
                          <a:latin typeface="Times New Roman"/>
                          <a:ea typeface="Times New Roman"/>
                        </a:rPr>
                        <a:t> </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624</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600" dirty="0">
                          <a:latin typeface="Times New Roman"/>
                          <a:ea typeface="Times New Roman"/>
                        </a:rPr>
                        <a:t>Samsung </a:t>
                      </a:r>
                      <a:r>
                        <a:rPr lang="en-US" sz="1600" dirty="0" smtClean="0">
                          <a:latin typeface="Times New Roman"/>
                          <a:ea typeface="Times New Roman"/>
                        </a:rPr>
                        <a:t>Galaxy</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390</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600" dirty="0" smtClean="0">
                          <a:latin typeface="Times New Roman"/>
                          <a:ea typeface="Times New Roman"/>
                        </a:rPr>
                        <a:t>Samsung Nexus</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360</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600" dirty="0">
                          <a:latin typeface="Times New Roman"/>
                          <a:ea typeface="Times New Roman"/>
                        </a:rPr>
                        <a:t>HTC </a:t>
                      </a:r>
                      <a:r>
                        <a:rPr lang="en-US" sz="1600" dirty="0" smtClean="0">
                          <a:latin typeface="Times New Roman"/>
                          <a:ea typeface="Times New Roman"/>
                        </a:rPr>
                        <a:t>EVO 4G</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312</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600" dirty="0" err="1" smtClean="0">
                          <a:latin typeface="Times New Roman"/>
                          <a:ea typeface="Times New Roman"/>
                        </a:rPr>
                        <a:t>Xperia</a:t>
                      </a:r>
                      <a:r>
                        <a:rPr lang="en-US" sz="1600" dirty="0" smtClean="0">
                          <a:latin typeface="Times New Roman"/>
                          <a:ea typeface="Times New Roman"/>
                        </a:rPr>
                        <a:t> PLAY</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460</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145" name="Picture 1"/>
          <p:cNvPicPr>
            <a:picLocks noChangeAspect="1" noChangeArrowheads="1"/>
          </p:cNvPicPr>
          <p:nvPr/>
        </p:nvPicPr>
        <p:blipFill>
          <a:blip r:embed="rId4" cstate="print"/>
          <a:srcRect/>
          <a:stretch>
            <a:fillRect/>
          </a:stretch>
        </p:blipFill>
        <p:spPr bwMode="auto">
          <a:xfrm>
            <a:off x="5066029" y="2514599"/>
            <a:ext cx="3088641" cy="2438401"/>
          </a:xfrm>
          <a:prstGeom prst="rect">
            <a:avLst/>
          </a:prstGeom>
          <a:noFill/>
          <a:ln w="9525">
            <a:noFill/>
            <a:miter lim="800000"/>
            <a:headEnd/>
            <a:tailEnd/>
          </a:ln>
          <a:effectLst/>
        </p:spPr>
      </p:pic>
    </p:spTree>
    <p:extLst>
      <p:ext uri="{BB962C8B-B14F-4D97-AF65-F5344CB8AC3E}">
        <p14:creationId xmlns:p14="http://schemas.microsoft.com/office/powerpoint/2010/main" val="160970266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Vertical Text Placeholder 2"/>
          <p:cNvSpPr>
            <a:spLocks noGrp="1"/>
          </p:cNvSpPr>
          <p:nvPr>
            <p:ph type="body" orient="vert" idx="1"/>
          </p:nvPr>
        </p:nvSpPr>
        <p:spPr>
          <a:xfrm rot="16200000">
            <a:off x="1651000" y="-982662"/>
            <a:ext cx="5800725" cy="8585200"/>
          </a:xfrm>
        </p:spPr>
        <p:txBody>
          <a:bodyPr/>
          <a:lstStyle/>
          <a:p>
            <a:pPr marL="0" indent="0" algn="ctr" eaLnBrk="1" hangingPunct="1">
              <a:buFont typeface="Arial" charset="0"/>
              <a:buNone/>
              <a:defRPr/>
            </a:pPr>
            <a:r>
              <a:rPr lang="en-US" sz="5500" b="1" dirty="0">
                <a:solidFill>
                  <a:schemeClr val="accent5">
                    <a:lumMod val="75000"/>
                  </a:schemeClr>
                </a:solidFill>
                <a:ea typeface="ＭＳ Ｐゴシック" pitchFamily="-111" charset="-128"/>
              </a:rPr>
              <a:t>Describing Shape</a:t>
            </a:r>
            <a:endParaRPr lang="en-US" sz="5500" dirty="0">
              <a:solidFill>
                <a:schemeClr val="accent5">
                  <a:lumMod val="75000"/>
                </a:schemeClr>
              </a:solidFill>
              <a:ea typeface="ＭＳ Ｐゴシック" pitchFamily="-111" charset="-128"/>
            </a:endParaRPr>
          </a:p>
          <a:p>
            <a:pPr marL="457200" lvl="1" indent="0" eaLnBrk="1" hangingPunct="1">
              <a:buFont typeface="Arial" charset="0"/>
              <a:buNone/>
              <a:defRPr/>
            </a:pPr>
            <a:r>
              <a:rPr lang="en-US" sz="2500" dirty="0">
                <a:solidFill>
                  <a:srgbClr val="000000"/>
                </a:solidFill>
                <a:ea typeface="ＭＳ Ｐゴシック" pitchFamily="-111" charset="-128"/>
              </a:rPr>
              <a:t>When you describe a distribution’s shape, concentrate on the main features.  Look for rough </a:t>
            </a:r>
            <a:r>
              <a:rPr lang="en-US" sz="2500" b="1" dirty="0">
                <a:solidFill>
                  <a:srgbClr val="000000"/>
                </a:solidFill>
                <a:ea typeface="ＭＳ Ｐゴシック" pitchFamily="-111" charset="-128"/>
              </a:rPr>
              <a:t>symmetry</a:t>
            </a:r>
            <a:r>
              <a:rPr lang="en-US" sz="2500" dirty="0">
                <a:solidFill>
                  <a:srgbClr val="000000"/>
                </a:solidFill>
                <a:ea typeface="ＭＳ Ｐゴシック" pitchFamily="-111" charset="-128"/>
              </a:rPr>
              <a:t> or clear </a:t>
            </a:r>
            <a:r>
              <a:rPr lang="en-US" sz="2500" b="1" dirty="0" err="1">
                <a:solidFill>
                  <a:srgbClr val="000000"/>
                </a:solidFill>
                <a:ea typeface="ＭＳ Ｐゴシック" pitchFamily="-111" charset="-128"/>
              </a:rPr>
              <a:t>skewness</a:t>
            </a:r>
            <a:r>
              <a:rPr lang="en-US" sz="2500" dirty="0">
                <a:solidFill>
                  <a:srgbClr val="000000"/>
                </a:solidFill>
                <a:ea typeface="ＭＳ Ｐゴシック" pitchFamily="-111" charset="-128"/>
              </a:rPr>
              <a:t>.</a:t>
            </a:r>
          </a:p>
          <a:p>
            <a:pPr eaLnBrk="1" hangingPunct="1">
              <a:buFont typeface="Wingdings" pitchFamily="-111" charset="2"/>
              <a:buNone/>
              <a:defRPr/>
            </a:pPr>
            <a:endParaRPr lang="en-US" sz="1800" dirty="0">
              <a:solidFill>
                <a:srgbClr val="000000"/>
              </a:solidFill>
              <a:ea typeface="ＭＳ Ｐゴシック" pitchFamily="-111" charset="-128"/>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3390900"/>
            <a:ext cx="5281613"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73088" y="292100"/>
            <a:ext cx="7983537" cy="38941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defRPr/>
            </a:pPr>
            <a:r>
              <a:rPr lang="en-US" sz="5500" b="1" dirty="0">
                <a:solidFill>
                  <a:schemeClr val="accent5">
                    <a:lumMod val="75000"/>
                  </a:schemeClr>
                </a:solidFill>
                <a:latin typeface="+mj-lt"/>
              </a:rPr>
              <a:t>Shape Definitions:</a:t>
            </a:r>
          </a:p>
          <a:p>
            <a:pPr eaLnBrk="1" hangingPunct="1">
              <a:defRPr/>
            </a:pPr>
            <a:endParaRPr lang="en-US" sz="600" b="1" u="sng" dirty="0">
              <a:solidFill>
                <a:srgbClr val="E81F30"/>
              </a:solidFill>
              <a:latin typeface="+mj-lt"/>
            </a:endParaRPr>
          </a:p>
          <a:p>
            <a:pPr eaLnBrk="1" hangingPunct="1">
              <a:spcAft>
                <a:spcPts val="1200"/>
              </a:spcAft>
              <a:defRPr/>
            </a:pPr>
            <a:r>
              <a:rPr lang="en-US" sz="2500" b="1" dirty="0">
                <a:latin typeface="+mj-lt"/>
              </a:rPr>
              <a:t>Symmetric</a:t>
            </a:r>
            <a:r>
              <a:rPr lang="en-US" sz="2500" dirty="0">
                <a:latin typeface="+mj-lt"/>
              </a:rPr>
              <a:t>: if the right and left sides of the graph are approximately mirror images of each other.</a:t>
            </a:r>
          </a:p>
          <a:p>
            <a:pPr eaLnBrk="1" hangingPunct="1">
              <a:spcAft>
                <a:spcPts val="1200"/>
              </a:spcAft>
              <a:defRPr/>
            </a:pPr>
            <a:r>
              <a:rPr lang="en-US" sz="2500" b="1" dirty="0">
                <a:latin typeface="+mj-lt"/>
              </a:rPr>
              <a:t>Skewed to the right</a:t>
            </a:r>
            <a:r>
              <a:rPr lang="en-US" sz="2500" dirty="0">
                <a:latin typeface="+mj-lt"/>
              </a:rPr>
              <a:t> (right-skewed) if the right side of the graph is much longer than the left side.</a:t>
            </a:r>
          </a:p>
          <a:p>
            <a:pPr eaLnBrk="1" hangingPunct="1">
              <a:spcAft>
                <a:spcPts val="1200"/>
              </a:spcAft>
              <a:defRPr/>
            </a:pPr>
            <a:r>
              <a:rPr lang="en-US" sz="2500" dirty="0">
                <a:latin typeface="+mj-lt"/>
              </a:rPr>
              <a:t>S</a:t>
            </a:r>
            <a:r>
              <a:rPr lang="en-US" sz="2500" b="1" dirty="0">
                <a:latin typeface="+mj-lt"/>
              </a:rPr>
              <a:t>kewed to the left</a:t>
            </a:r>
            <a:r>
              <a:rPr lang="en-US" sz="2500" dirty="0">
                <a:latin typeface="+mj-lt"/>
              </a:rPr>
              <a:t> (left-skewed) if the left side of the graph is much longer than the right side.</a:t>
            </a:r>
          </a:p>
          <a:p>
            <a:pPr eaLnBrk="1" hangingPunct="1">
              <a:defRPr/>
            </a:pPr>
            <a:endParaRPr lang="en-US" sz="600" b="1" dirty="0"/>
          </a:p>
        </p:txBody>
      </p:sp>
      <p:pic>
        <p:nvPicPr>
          <p:cNvPr id="8195" name="Picture 10"/>
          <p:cNvPicPr>
            <a:picLocks noChangeAspect="1"/>
          </p:cNvPicPr>
          <p:nvPr/>
        </p:nvPicPr>
        <p:blipFill>
          <a:blip r:embed="rId3">
            <a:extLst>
              <a:ext uri="{28A0092B-C50C-407E-A947-70E740481C1C}">
                <a14:useLocalDpi xmlns:a14="http://schemas.microsoft.com/office/drawing/2010/main" val="0"/>
              </a:ext>
            </a:extLst>
          </a:blip>
          <a:srcRect l="6667" t="26833"/>
          <a:stretch>
            <a:fillRect/>
          </a:stretch>
        </p:blipFill>
        <p:spPr bwMode="auto">
          <a:xfrm>
            <a:off x="365125" y="4025900"/>
            <a:ext cx="2744788"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1"/>
          <p:cNvPicPr>
            <a:picLocks noChangeAspect="1"/>
          </p:cNvPicPr>
          <p:nvPr/>
        </p:nvPicPr>
        <p:blipFill>
          <a:blip r:embed="rId4">
            <a:extLst>
              <a:ext uri="{28A0092B-C50C-407E-A947-70E740481C1C}">
                <a14:useLocalDpi xmlns:a14="http://schemas.microsoft.com/office/drawing/2010/main" val="0"/>
              </a:ext>
            </a:extLst>
          </a:blip>
          <a:srcRect l="5342" t="33585"/>
          <a:stretch>
            <a:fillRect/>
          </a:stretch>
        </p:blipFill>
        <p:spPr bwMode="auto">
          <a:xfrm>
            <a:off x="3267075" y="4186238"/>
            <a:ext cx="28162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2"/>
          <p:cNvPicPr>
            <a:picLocks noChangeAspect="1"/>
          </p:cNvPicPr>
          <p:nvPr/>
        </p:nvPicPr>
        <p:blipFill>
          <a:blip r:embed="rId5">
            <a:extLst>
              <a:ext uri="{28A0092B-C50C-407E-A947-70E740481C1C}">
                <a14:useLocalDpi xmlns:a14="http://schemas.microsoft.com/office/drawing/2010/main" val="0"/>
              </a:ext>
            </a:extLst>
          </a:blip>
          <a:srcRect l="5342" t="32845"/>
          <a:stretch>
            <a:fillRect/>
          </a:stretch>
        </p:blipFill>
        <p:spPr bwMode="auto">
          <a:xfrm>
            <a:off x="6235700" y="4186238"/>
            <a:ext cx="283686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800100" y="6034088"/>
            <a:ext cx="1874838" cy="4000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2000" b="1" dirty="0">
                <a:solidFill>
                  <a:srgbClr val="000000"/>
                </a:solidFill>
              </a:rPr>
              <a:t>Symmetric</a:t>
            </a:r>
          </a:p>
        </p:txBody>
      </p:sp>
      <p:sp>
        <p:nvSpPr>
          <p:cNvPr id="16" name="TextBox 15"/>
          <p:cNvSpPr txBox="1"/>
          <p:nvPr/>
        </p:nvSpPr>
        <p:spPr>
          <a:xfrm>
            <a:off x="3784600" y="6034088"/>
            <a:ext cx="1558925" cy="4000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2000" b="1" dirty="0">
                <a:solidFill>
                  <a:srgbClr val="000000"/>
                </a:solidFill>
              </a:rPr>
              <a:t>Skewed-left</a:t>
            </a:r>
          </a:p>
        </p:txBody>
      </p:sp>
      <p:sp>
        <p:nvSpPr>
          <p:cNvPr id="17" name="TextBox 16"/>
          <p:cNvSpPr txBox="1"/>
          <p:nvPr/>
        </p:nvSpPr>
        <p:spPr>
          <a:xfrm>
            <a:off x="6926263" y="6034088"/>
            <a:ext cx="1630362" cy="4000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2000" b="1" dirty="0">
                <a:solidFill>
                  <a:srgbClr val="000000"/>
                </a:solidFill>
              </a:rPr>
              <a:t>Skewed-right</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 y="495300"/>
            <a:ext cx="8267700" cy="572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4133</TotalTime>
  <Words>1587</Words>
  <Application>Microsoft Macintosh PowerPoint</Application>
  <PresentationFormat>On-screen Show (4:3)</PresentationFormat>
  <Paragraphs>346</Paragraphs>
  <Slides>30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ＭＳ Ｐゴシック</vt:lpstr>
      <vt:lpstr>Times New Roman</vt:lpstr>
      <vt:lpstr>Wingdings</vt:lpstr>
      <vt:lpstr>Arial</vt:lpstr>
      <vt:lpstr>Office Theme</vt:lpstr>
      <vt:lpstr>1.2: Displaying Quantitative Data with Graphs</vt:lpstr>
      <vt:lpstr>Section 1.2 Displaying Quantitative Data with Graphs</vt:lpstr>
      <vt:lpstr>Dotplots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Your Understanding</vt:lpstr>
      <vt:lpstr>Check Your Understanding</vt:lpstr>
      <vt:lpstr>Check Your Understanding</vt:lpstr>
      <vt:lpstr>Check Your Understanding</vt:lpstr>
    </vt:vector>
  </TitlesOfParts>
  <Company>Lakeville Area Public Schools</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Sandy Hinding</dc:creator>
  <cp:lastModifiedBy>Jameil Floyd</cp:lastModifiedBy>
  <cp:revision>131</cp:revision>
  <cp:lastPrinted>2015-04-24T14:52:55Z</cp:lastPrinted>
  <dcterms:created xsi:type="dcterms:W3CDTF">2010-09-16T14:43:16Z</dcterms:created>
  <dcterms:modified xsi:type="dcterms:W3CDTF">2018-08-21T01:42:11Z</dcterms:modified>
</cp:coreProperties>
</file>