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961" r:id="rId1"/>
  </p:sldMasterIdLst>
  <p:notesMasterIdLst>
    <p:notesMasterId r:id="rId35"/>
  </p:notesMasterIdLst>
  <p:handoutMasterIdLst>
    <p:handoutMasterId r:id="rId36"/>
  </p:handoutMasterIdLst>
  <p:sldIdLst>
    <p:sldId id="347" r:id="rId2"/>
    <p:sldId id="261" r:id="rId3"/>
    <p:sldId id="352" r:id="rId4"/>
    <p:sldId id="354" r:id="rId5"/>
    <p:sldId id="356" r:id="rId6"/>
    <p:sldId id="357" r:id="rId7"/>
    <p:sldId id="272" r:id="rId8"/>
    <p:sldId id="303" r:id="rId9"/>
    <p:sldId id="318" r:id="rId10"/>
    <p:sldId id="330" r:id="rId11"/>
    <p:sldId id="316" r:id="rId12"/>
    <p:sldId id="338" r:id="rId13"/>
    <p:sldId id="292" r:id="rId14"/>
    <p:sldId id="331" r:id="rId15"/>
    <p:sldId id="340" r:id="rId16"/>
    <p:sldId id="339" r:id="rId17"/>
    <p:sldId id="332" r:id="rId18"/>
    <p:sldId id="305" r:id="rId19"/>
    <p:sldId id="304" r:id="rId20"/>
    <p:sldId id="341" r:id="rId21"/>
    <p:sldId id="342" r:id="rId22"/>
    <p:sldId id="306" r:id="rId23"/>
    <p:sldId id="353" r:id="rId24"/>
    <p:sldId id="358" r:id="rId25"/>
    <p:sldId id="334" r:id="rId26"/>
    <p:sldId id="335" r:id="rId27"/>
    <p:sldId id="344" r:id="rId28"/>
    <p:sldId id="346" r:id="rId29"/>
    <p:sldId id="348" r:id="rId30"/>
    <p:sldId id="349" r:id="rId31"/>
    <p:sldId id="337" r:id="rId32"/>
    <p:sldId id="314" r:id="rId33"/>
    <p:sldId id="350" r:id="rId34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4003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dirty="0" smtClean="0"/>
              <a:t>Chapter 5, Section 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33A2599-2123-462E-97D6-DB9D7669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57E60984-78FA-4207-833F-9B6679389A1D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9674B20-3DA3-4854-AF47-1905DA770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06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CB38-6149-44D3-B391-22CC6CBE40F7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CA32-95D7-4227-BE3F-976E863EF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8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7467-9719-4992-8D11-179F5D4A9FCE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6CB9C-CB33-45FF-9411-FC2F64CB2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1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26093-47CE-40E8-A1B2-D636838F4D05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01B5-ED7E-4FB8-B0F0-203051075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9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7A3CE-B8C2-482E-AEAD-D011E1F38017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7C675-A2E9-4A8F-B6BB-EB5C0FA93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2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562D6-7A50-4BE1-8D73-07B89DF19852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4DB0-28B2-4837-9433-8ED459EE6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5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F2B05-30EE-4843-8838-BC7C1F50BC87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C7163-3574-40E1-8121-A02C6E883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200D4-A075-4795-93A4-3C27050C0814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32814-45C1-44F9-A0D0-FF433F785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8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C95A-9163-401B-9220-908CEC9AE1D9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4919B-4EB3-48E1-85FC-1757B74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0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4A31-8352-46CC-8D1B-CD80E960FEA3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26AE-530A-4E4B-89AF-85C1825B4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493E-2EB0-4F3C-8ECB-4AB346EB3F7C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2C17A-11A3-4A18-A826-CF8959EDB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DD958-CEEF-4251-9DE2-C385C88E0824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E50D6-A0E0-4A42-972B-16B27AA9A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0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1CC005-78FC-45FC-A4BB-A3E45A1FB0B6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6CDC62-0589-490B-A338-C2B48DB43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2" r:id="rId1"/>
    <p:sldLayoutId id="2147484963" r:id="rId2"/>
    <p:sldLayoutId id="2147484964" r:id="rId3"/>
    <p:sldLayoutId id="2147484965" r:id="rId4"/>
    <p:sldLayoutId id="2147484966" r:id="rId5"/>
    <p:sldLayoutId id="2147484967" r:id="rId6"/>
    <p:sldLayoutId id="2147484968" r:id="rId7"/>
    <p:sldLayoutId id="2147484969" r:id="rId8"/>
    <p:sldLayoutId id="2147484970" r:id="rId9"/>
    <p:sldLayoutId id="2147484971" r:id="rId10"/>
    <p:sldLayoutId id="21474849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4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01781" y="456622"/>
            <a:ext cx="8465127" cy="2797175"/>
          </a:xfrm>
        </p:spPr>
        <p:txBody>
          <a:bodyPr/>
          <a:lstStyle/>
          <a:p>
            <a:pPr eaLnBrk="1" hangingPunct="1"/>
            <a:r>
              <a:rPr lang="en-US" altLang="en-US" sz="5500" b="1" dirty="0" smtClean="0">
                <a:solidFill>
                  <a:srgbClr val="E81F30"/>
                </a:solidFill>
              </a:rPr>
              <a:t/>
            </a:r>
            <a:br>
              <a:rPr lang="en-US" altLang="en-US" sz="5500" b="1" dirty="0" smtClean="0">
                <a:solidFill>
                  <a:srgbClr val="E81F30"/>
                </a:solidFill>
              </a:rPr>
            </a:br>
            <a:r>
              <a:rPr lang="en-US" altLang="en-US" sz="5500" b="1" dirty="0" smtClean="0">
                <a:solidFill>
                  <a:srgbClr val="E81F30"/>
                </a:solidFill>
              </a:rPr>
              <a:t>5.3: Conditional Probability and Independence</a:t>
            </a:r>
            <a:br>
              <a:rPr lang="en-US" altLang="en-US" sz="5500" b="1" dirty="0" smtClean="0">
                <a:solidFill>
                  <a:srgbClr val="E81F30"/>
                </a:solidFill>
              </a:rPr>
            </a:br>
            <a:r>
              <a:rPr lang="en-US" altLang="en-US" sz="5500" b="1" dirty="0" smtClean="0">
                <a:solidFill>
                  <a:srgbClr val="E81F30"/>
                </a:solidFill>
              </a:rPr>
              <a:t/>
            </a:r>
            <a:br>
              <a:rPr lang="en-US" altLang="en-US" sz="5500" b="1" dirty="0" smtClean="0">
                <a:solidFill>
                  <a:srgbClr val="E81F30"/>
                </a:solidFill>
              </a:rPr>
            </a:br>
            <a:endParaRPr lang="en-US" altLang="en-US" sz="5500" dirty="0" smtClean="0"/>
          </a:p>
        </p:txBody>
      </p:sp>
      <p:pic>
        <p:nvPicPr>
          <p:cNvPr id="37890" name="Picture 2" descr="http://i.imgur.com/FAp7nW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8"/>
          <a:stretch/>
        </p:blipFill>
        <p:spPr bwMode="auto">
          <a:xfrm>
            <a:off x="2687781" y="2356139"/>
            <a:ext cx="3699164" cy="436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8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0"/>
            <a:ext cx="6958012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6138" y="3699164"/>
                <a:ext cx="7564581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>
                    <a:latin typeface="+mj-lt"/>
                  </a:rPr>
                  <a:t>Calculate the following conditional probabilities:</a:t>
                </a:r>
              </a:p>
              <a:p>
                <a:endParaRPr lang="en-US" sz="1500" b="1" dirty="0" smtClean="0">
                  <a:latin typeface="+mj-lt"/>
                </a:endParaRPr>
              </a:p>
              <a:p>
                <a:pPr marL="342900" indent="-342900">
                  <a:buAutoNum type="arabicPeriod"/>
                </a:pPr>
                <a:r>
                  <a:rPr lang="en-US" sz="2500" dirty="0" smtClean="0">
                    <a:latin typeface="+mj-lt"/>
                  </a:rPr>
                  <a:t>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</a:rPr>
                          <m:t>𝑌𝑒𝑠</m:t>
                        </m:r>
                      </m:e>
                      <m:e>
                        <m:r>
                          <a:rPr lang="en-US" sz="2500" b="0" i="1" smtClean="0">
                            <a:latin typeface="Cambria Math"/>
                          </a:rPr>
                          <m:t>𝑀𝑎𝑙𝑒</m:t>
                        </m:r>
                      </m:e>
                    </m:d>
                  </m:oMath>
                </a14:m>
                <a:r>
                  <a:rPr lang="en-US" sz="2500" dirty="0" smtClean="0">
                    <a:latin typeface="+mj-lt"/>
                  </a:rPr>
                  <a:t>= </a:t>
                </a:r>
                <a:r>
                  <a:rPr lang="en-US" sz="2500" b="1" dirty="0" smtClean="0">
                    <a:solidFill>
                      <a:srgbClr val="FF0000"/>
                    </a:solidFill>
                    <a:latin typeface="+mj-lt"/>
                  </a:rPr>
                  <a:t>19/90</a:t>
                </a:r>
              </a:p>
              <a:p>
                <a:pPr marL="342900" indent="-342900">
                  <a:buAutoNum type="arabicPeriod"/>
                </a:pPr>
                <a:endParaRPr lang="en-US" sz="2500" dirty="0" smtClean="0">
                  <a:latin typeface="+mj-lt"/>
                </a:endParaRPr>
              </a:p>
              <a:p>
                <a:pPr marL="342900" indent="-342900">
                  <a:buAutoNum type="arabicPeriod"/>
                </a:pPr>
                <a:r>
                  <a:rPr lang="en-US" sz="2500" dirty="0" smtClean="0">
                    <a:latin typeface="+mj-lt"/>
                  </a:rPr>
                  <a:t>P</a:t>
                </a:r>
                <a14:m>
                  <m:oMath xmlns:m="http://schemas.openxmlformats.org/officeDocument/2006/math">
                    <m:r>
                      <a:rPr lang="en-US" sz="2500" b="0" i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5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</a:rPr>
                          <m:t>𝑁𝑜</m:t>
                        </m:r>
                      </m:e>
                      <m:e>
                        <m:r>
                          <a:rPr lang="en-US" sz="2500" b="0" i="1" smtClean="0">
                            <a:latin typeface="Cambria Math"/>
                          </a:rPr>
                          <m:t>𝐹𝑒𝑚𝑎𝑙𝑒</m:t>
                        </m:r>
                      </m:e>
                    </m:d>
                  </m:oMath>
                </a14:m>
                <a:r>
                  <a:rPr lang="en-US" sz="2500" dirty="0" smtClean="0">
                    <a:latin typeface="+mj-lt"/>
                  </a:rPr>
                  <a:t> = </a:t>
                </a:r>
                <a:r>
                  <a:rPr lang="en-US" sz="2500" b="1" dirty="0" smtClean="0">
                    <a:solidFill>
                      <a:srgbClr val="FF0000"/>
                    </a:solidFill>
                    <a:latin typeface="+mj-lt"/>
                  </a:rPr>
                  <a:t>4/88</a:t>
                </a:r>
              </a:p>
              <a:p>
                <a:pPr marL="342900" indent="-342900">
                  <a:buAutoNum type="arabicPeriod"/>
                </a:pPr>
                <a:endParaRPr lang="en-US" sz="2500" dirty="0" smtClean="0">
                  <a:latin typeface="+mj-lt"/>
                </a:endParaRPr>
              </a:p>
              <a:p>
                <a:pPr marL="342900" indent="-342900">
                  <a:buAutoNum type="arabicPeriod"/>
                </a:pPr>
                <a:r>
                  <a:rPr lang="en-US" sz="2500" dirty="0" smtClean="0">
                    <a:latin typeface="+mj-lt"/>
                  </a:rPr>
                  <a:t>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</a:rPr>
                          <m:t>𝐹𝑒𝑚𝑎𝑙𝑒</m:t>
                        </m:r>
                      </m:e>
                      <m:e>
                        <m:r>
                          <a:rPr lang="en-US" sz="2500" b="0" i="1" smtClean="0">
                            <a:latin typeface="Cambria Math"/>
                          </a:rPr>
                          <m:t>𝑌𝑒𝑠</m:t>
                        </m:r>
                      </m:e>
                    </m:d>
                  </m:oMath>
                </a14:m>
                <a:r>
                  <a:rPr lang="en-US" sz="2500" dirty="0" smtClean="0">
                    <a:latin typeface="+mj-lt"/>
                  </a:rPr>
                  <a:t> = </a:t>
                </a:r>
                <a:r>
                  <a:rPr lang="en-US" sz="2500" b="1" dirty="0" smtClean="0">
                    <a:solidFill>
                      <a:srgbClr val="FF0000"/>
                    </a:solidFill>
                    <a:latin typeface="+mj-lt"/>
                  </a:rPr>
                  <a:t>84/103</a:t>
                </a:r>
                <a:endParaRPr lang="en-US" sz="2500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38" y="3699164"/>
                <a:ext cx="7564581" cy="2631490"/>
              </a:xfrm>
              <a:prstGeom prst="rect">
                <a:avLst/>
              </a:prstGeom>
              <a:blipFill rotWithShape="1">
                <a:blip r:embed="rId3"/>
                <a:stretch>
                  <a:fillRect l="-1450" t="-1624" b="-5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93051" y="-2863273"/>
            <a:ext cx="2322513" cy="827131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Who Reads the Newspaper?</a:t>
            </a:r>
            <a:endParaRPr lang="en-US" sz="2500" dirty="0" smtClean="0">
              <a:solidFill>
                <a:srgbClr val="000000"/>
              </a:solidFill>
            </a:endParaRPr>
          </a:p>
          <a:p>
            <a:pPr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2500" dirty="0">
                <a:solidFill>
                  <a:srgbClr val="000000"/>
                </a:solidFill>
              </a:rPr>
              <a:t>R</a:t>
            </a:r>
            <a:r>
              <a:rPr lang="en-US" sz="2500" dirty="0" smtClean="0">
                <a:solidFill>
                  <a:srgbClr val="000000"/>
                </a:solidFill>
              </a:rPr>
              <a:t>esidents of a large apartment complex can be classified based on the events </a:t>
            </a:r>
            <a:r>
              <a:rPr lang="en-US" sz="2500" i="1" dirty="0" smtClean="0">
                <a:solidFill>
                  <a:srgbClr val="000000"/>
                </a:solidFill>
              </a:rPr>
              <a:t>A</a:t>
            </a:r>
            <a:r>
              <a:rPr lang="en-US" sz="2500" dirty="0" smtClean="0">
                <a:solidFill>
                  <a:srgbClr val="000000"/>
                </a:solidFill>
              </a:rPr>
              <a:t>: reads </a:t>
            </a:r>
            <a:r>
              <a:rPr lang="en-US" sz="2500" i="1" dirty="0" smtClean="0">
                <a:solidFill>
                  <a:srgbClr val="000000"/>
                </a:solidFill>
              </a:rPr>
              <a:t>USA Today</a:t>
            </a:r>
            <a:r>
              <a:rPr lang="en-US" sz="2500" dirty="0" smtClean="0">
                <a:solidFill>
                  <a:srgbClr val="000000"/>
                </a:solidFill>
              </a:rPr>
              <a:t> and </a:t>
            </a:r>
            <a:r>
              <a:rPr lang="en-US" sz="2500" i="1" dirty="0" smtClean="0">
                <a:solidFill>
                  <a:srgbClr val="000000"/>
                </a:solidFill>
              </a:rPr>
              <a:t>B</a:t>
            </a:r>
            <a:r>
              <a:rPr lang="en-US" sz="2500" dirty="0" smtClean="0">
                <a:solidFill>
                  <a:srgbClr val="000000"/>
                </a:solidFill>
              </a:rPr>
              <a:t>: reads the </a:t>
            </a:r>
            <a:r>
              <a:rPr lang="en-US" sz="2500" i="1" dirty="0" smtClean="0">
                <a:solidFill>
                  <a:srgbClr val="000000"/>
                </a:solidFill>
              </a:rPr>
              <a:t>New York Times</a:t>
            </a:r>
            <a:r>
              <a:rPr lang="en-US" sz="2500" dirty="0" smtClean="0">
                <a:solidFill>
                  <a:srgbClr val="000000"/>
                </a:solidFill>
              </a:rPr>
              <a:t>. </a:t>
            </a:r>
            <a:r>
              <a:rPr lang="en-US" sz="2500" b="1" dirty="0" smtClean="0">
                <a:solidFill>
                  <a:srgbClr val="000000"/>
                </a:solidFill>
              </a:rPr>
              <a:t>What is the probability that a randomly selected resident who reads </a:t>
            </a:r>
            <a:r>
              <a:rPr lang="en-US" sz="2500" b="1" i="1" dirty="0" smtClean="0">
                <a:solidFill>
                  <a:srgbClr val="000000"/>
                </a:solidFill>
              </a:rPr>
              <a:t>USA Today </a:t>
            </a:r>
            <a:r>
              <a:rPr lang="en-US" sz="2500" b="1" dirty="0" smtClean="0">
                <a:solidFill>
                  <a:srgbClr val="000000"/>
                </a:solidFill>
              </a:rPr>
              <a:t>also reads the </a:t>
            </a:r>
            <a:r>
              <a:rPr lang="en-US" sz="2500" b="1" i="1" dirty="0" smtClean="0">
                <a:solidFill>
                  <a:srgbClr val="000000"/>
                </a:solidFill>
              </a:rPr>
              <a:t>New York Times</a:t>
            </a:r>
            <a:r>
              <a:rPr lang="en-US" sz="2500" b="1" dirty="0" smtClean="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9222" name="Picture 9" descr="F5.UN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28" y="5202258"/>
            <a:ext cx="2669339" cy="163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5" y="2740482"/>
            <a:ext cx="7357007" cy="235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444081" y="-2712243"/>
            <a:ext cx="2322513" cy="79692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Who Reads the Newspaper?</a:t>
            </a:r>
            <a:endParaRPr lang="en-US" sz="2500" dirty="0" smtClean="0">
              <a:solidFill>
                <a:srgbClr val="000000"/>
              </a:solidFill>
            </a:endParaRPr>
          </a:p>
          <a:p>
            <a:pPr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2500" dirty="0">
                <a:solidFill>
                  <a:srgbClr val="000000"/>
                </a:solidFill>
              </a:rPr>
              <a:t>R</a:t>
            </a:r>
            <a:r>
              <a:rPr lang="en-US" sz="2500" dirty="0" smtClean="0">
                <a:solidFill>
                  <a:srgbClr val="000000"/>
                </a:solidFill>
              </a:rPr>
              <a:t>esidents of a large apartment complex can be classified based on the events </a:t>
            </a:r>
            <a:r>
              <a:rPr lang="en-US" sz="2500" i="1" dirty="0" smtClean="0">
                <a:solidFill>
                  <a:srgbClr val="000000"/>
                </a:solidFill>
              </a:rPr>
              <a:t>A</a:t>
            </a:r>
            <a:r>
              <a:rPr lang="en-US" sz="2500" dirty="0" smtClean="0">
                <a:solidFill>
                  <a:srgbClr val="000000"/>
                </a:solidFill>
              </a:rPr>
              <a:t>: reads </a:t>
            </a:r>
            <a:r>
              <a:rPr lang="en-US" sz="2500" i="1" dirty="0" smtClean="0">
                <a:solidFill>
                  <a:srgbClr val="000000"/>
                </a:solidFill>
              </a:rPr>
              <a:t>USA Today</a:t>
            </a:r>
            <a:r>
              <a:rPr lang="en-US" sz="2500" dirty="0" smtClean="0">
                <a:solidFill>
                  <a:srgbClr val="000000"/>
                </a:solidFill>
              </a:rPr>
              <a:t> and </a:t>
            </a:r>
            <a:r>
              <a:rPr lang="en-US" sz="2500" i="1" dirty="0" smtClean="0">
                <a:solidFill>
                  <a:srgbClr val="000000"/>
                </a:solidFill>
              </a:rPr>
              <a:t>B</a:t>
            </a:r>
            <a:r>
              <a:rPr lang="en-US" sz="2500" dirty="0" smtClean="0">
                <a:solidFill>
                  <a:srgbClr val="000000"/>
                </a:solidFill>
              </a:rPr>
              <a:t>: reads the </a:t>
            </a:r>
            <a:r>
              <a:rPr lang="en-US" sz="2500" i="1" dirty="0" smtClean="0">
                <a:solidFill>
                  <a:srgbClr val="000000"/>
                </a:solidFill>
              </a:rPr>
              <a:t>New York Times</a:t>
            </a:r>
            <a:r>
              <a:rPr lang="en-US" sz="2500" dirty="0" smtClean="0">
                <a:solidFill>
                  <a:srgbClr val="000000"/>
                </a:solidFill>
              </a:rPr>
              <a:t>. </a:t>
            </a:r>
            <a:r>
              <a:rPr lang="en-US" sz="2500" b="1" dirty="0" smtClean="0">
                <a:solidFill>
                  <a:srgbClr val="000000"/>
                </a:solidFill>
              </a:rPr>
              <a:t>What is the probability that a randomly selected resident who reads </a:t>
            </a:r>
            <a:r>
              <a:rPr lang="en-US" sz="2500" b="1" i="1" dirty="0" smtClean="0">
                <a:solidFill>
                  <a:srgbClr val="000000"/>
                </a:solidFill>
              </a:rPr>
              <a:t>USA Today </a:t>
            </a:r>
            <a:r>
              <a:rPr lang="en-US" sz="2500" b="1" dirty="0" smtClean="0">
                <a:solidFill>
                  <a:srgbClr val="000000"/>
                </a:solidFill>
              </a:rPr>
              <a:t>also reads the </a:t>
            </a:r>
            <a:r>
              <a:rPr lang="en-US" sz="2500" b="1" i="1" dirty="0" smtClean="0">
                <a:solidFill>
                  <a:srgbClr val="000000"/>
                </a:solidFill>
              </a:rPr>
              <a:t>New York Times</a:t>
            </a:r>
            <a:r>
              <a:rPr lang="en-US" sz="2500" b="1" dirty="0" smtClean="0">
                <a:solidFill>
                  <a:srgbClr val="000000"/>
                </a:solidFill>
              </a:rPr>
              <a:t>?</a:t>
            </a:r>
          </a:p>
        </p:txBody>
      </p:sp>
      <p:graphicFrame>
        <p:nvGraphicFramePr>
          <p:cNvPr id="92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391478"/>
              </p:ext>
            </p:extLst>
          </p:nvPr>
        </p:nvGraphicFramePr>
        <p:xfrm>
          <a:off x="3246732" y="4820449"/>
          <a:ext cx="3309126" cy="83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Equation" r:id="rId3" imgW="1460500" imgH="368300" progId="Equation.3">
                  <p:embed/>
                </p:oleObj>
              </mc:Choice>
              <mc:Fallback>
                <p:oleObj name="Equation" r:id="rId3" imgW="1460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732" y="4820449"/>
                        <a:ext cx="3309126" cy="832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Box 12"/>
          <p:cNvSpPr txBox="1">
            <a:spLocks noChangeArrowheads="1"/>
          </p:cNvSpPr>
          <p:nvPr/>
        </p:nvSpPr>
        <p:spPr bwMode="auto">
          <a:xfrm>
            <a:off x="734545" y="5837272"/>
            <a:ext cx="785541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+mj-lt"/>
              </a:rPr>
              <a:t>There is a 12.5% chance that a randomly selected resident who reads </a:t>
            </a:r>
            <a:r>
              <a:rPr lang="en-US" sz="2500" b="1" i="1" dirty="0" smtClean="0">
                <a:solidFill>
                  <a:srgbClr val="FF0000"/>
                </a:solidFill>
                <a:latin typeface="+mj-lt"/>
              </a:rPr>
              <a:t>USA Today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</a:rPr>
              <a:t> also reads the </a:t>
            </a:r>
            <a:r>
              <a:rPr lang="en-US" sz="2500" b="1" i="1" dirty="0" smtClean="0">
                <a:solidFill>
                  <a:srgbClr val="FF0000"/>
                </a:solidFill>
                <a:latin typeface="+mj-lt"/>
              </a:rPr>
              <a:t>New York Times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82" y="2842868"/>
            <a:ext cx="5587700" cy="178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1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0196" y="-2079121"/>
            <a:ext cx="3061710" cy="79406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500" b="1" dirty="0" smtClean="0">
                <a:solidFill>
                  <a:srgbClr val="00B0F0"/>
                </a:solidFill>
              </a:rPr>
              <a:t>Conditional Probability and Independence</a:t>
            </a:r>
            <a:endParaRPr lang="en-US" sz="4500" dirty="0" smtClean="0">
              <a:solidFill>
                <a:srgbClr val="00B0F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en-US" sz="1500" dirty="0" smtClean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2500" dirty="0" smtClean="0">
                <a:solidFill>
                  <a:srgbClr val="000000"/>
                </a:solidFill>
              </a:rPr>
              <a:t>When knowledge that one event has happened does not change the likelihood that another event will happen, we say the two events are </a:t>
            </a:r>
            <a:r>
              <a:rPr lang="en-US" sz="2500" b="1" dirty="0" smtClean="0">
                <a:solidFill>
                  <a:srgbClr val="000000"/>
                </a:solidFill>
              </a:rPr>
              <a:t>independent.</a:t>
            </a:r>
            <a:endParaRPr lang="en-US" sz="2500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712" y="3731491"/>
            <a:ext cx="7843837" cy="2786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Two events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and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B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are </a:t>
            </a:r>
            <a:r>
              <a:rPr lang="en-US" sz="2500" b="1" dirty="0" smtClean="0">
                <a:solidFill>
                  <a:srgbClr val="000000"/>
                </a:solidFill>
                <a:latin typeface="+mj-lt"/>
              </a:rPr>
              <a:t>independent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if the occurrence of one event has no effect on the chance that the other event will happen. In other words, events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and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B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are independent if:</a:t>
            </a:r>
          </a:p>
          <a:p>
            <a:pPr algn="ctr" eaLnBrk="1" hangingPunct="1">
              <a:defRPr/>
            </a:pP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P(A | B) = P(A) </a:t>
            </a:r>
          </a:p>
          <a:p>
            <a:pPr algn="ctr" eaLnBrk="1" hangingPunct="1">
              <a:defRPr/>
            </a:pPr>
            <a:r>
              <a:rPr lang="en-US" sz="2500" b="1" i="1" dirty="0" smtClean="0">
                <a:solidFill>
                  <a:srgbClr val="000000"/>
                </a:solidFill>
                <a:latin typeface="+mj-lt"/>
              </a:rPr>
              <a:t>OR</a:t>
            </a:r>
          </a:p>
          <a:p>
            <a:pPr algn="ctr" eaLnBrk="1" hangingPunct="1">
              <a:defRPr/>
            </a:pP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P(B | A) = P(B).</a:t>
            </a:r>
            <a:endParaRPr lang="en-US" sz="2500" dirty="0" smtClean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501232" y="-2520156"/>
            <a:ext cx="2179637" cy="79406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3500" b="1" smtClean="0">
                <a:solidFill>
                  <a:srgbClr val="00B0F0"/>
                </a:solidFill>
              </a:rPr>
              <a:t>Conditional Probability and Independence</a:t>
            </a:r>
            <a:endParaRPr lang="en-US" altLang="en-US" sz="3500" smtClean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713" y="1309688"/>
            <a:ext cx="7843837" cy="1247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P(A | B) = P(A)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 eaLnBrk="1" hangingPunct="1"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OR</a:t>
            </a:r>
          </a:p>
          <a:p>
            <a:pPr algn="ctr" eaLnBrk="1" hangingPunct="1"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P(B | A) = P(B).</a:t>
            </a:r>
            <a:endParaRPr lang="en-US" sz="2500" dirty="0" smtClean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1271" name="Group 16"/>
          <p:cNvGrpSpPr>
            <a:grpSpLocks/>
          </p:cNvGrpSpPr>
          <p:nvPr/>
        </p:nvGrpSpPr>
        <p:grpSpPr bwMode="auto">
          <a:xfrm>
            <a:off x="249382" y="2741612"/>
            <a:ext cx="8631093" cy="2525564"/>
            <a:chOff x="434500" y="4188131"/>
            <a:chExt cx="7865567" cy="2094318"/>
          </a:xfrm>
        </p:grpSpPr>
        <p:pic>
          <p:nvPicPr>
            <p:cNvPr id="11272" name="Picture 8" descr="tableun_05_09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00" y="4407726"/>
              <a:ext cx="3912464" cy="1874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0" name="TextBox 9"/>
            <p:cNvSpPr txBox="1">
              <a:spLocks noChangeArrowheads="1"/>
            </p:cNvSpPr>
            <p:nvPr/>
          </p:nvSpPr>
          <p:spPr bwMode="auto">
            <a:xfrm>
              <a:off x="4537862" y="4188131"/>
              <a:ext cx="3762205" cy="1544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500" dirty="0" smtClean="0">
                  <a:latin typeface="+mj-lt"/>
                </a:rPr>
                <a:t>Are the events “male” and “left-handed” independent?</a:t>
              </a:r>
            </a:p>
            <a:p>
              <a:pPr eaLnBrk="1" hangingPunct="1">
                <a:defRPr/>
              </a:pPr>
              <a:endParaRPr lang="en-US" sz="1500" dirty="0" smtClean="0">
                <a:latin typeface="+mj-lt"/>
              </a:endParaRPr>
            </a:p>
            <a:p>
              <a:pPr eaLnBrk="1" hangingPunct="1">
                <a:defRPr/>
              </a:pPr>
              <a:r>
                <a:rPr lang="en-US" sz="2500" dirty="0" smtClean="0">
                  <a:latin typeface="+mj-lt"/>
                </a:rPr>
                <a:t>A: left-handed</a:t>
              </a:r>
            </a:p>
            <a:p>
              <a:pPr eaLnBrk="1" hangingPunct="1">
                <a:defRPr/>
              </a:pPr>
              <a:r>
                <a:rPr lang="en-US" sz="2500" dirty="0" smtClean="0">
                  <a:latin typeface="+mj-lt"/>
                </a:rPr>
                <a:t>B: male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501232" y="-2520156"/>
            <a:ext cx="2179637" cy="79406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3500" b="1" smtClean="0">
                <a:solidFill>
                  <a:srgbClr val="00B0F0"/>
                </a:solidFill>
              </a:rPr>
              <a:t>Conditional Probability and Independence</a:t>
            </a:r>
            <a:endParaRPr lang="en-US" altLang="en-US" sz="3500" smtClean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713" y="1309688"/>
            <a:ext cx="7843837" cy="1247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P(A | B) = P(A)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 eaLnBrk="1" hangingPunct="1"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OR</a:t>
            </a:r>
          </a:p>
          <a:p>
            <a:pPr algn="ctr" eaLnBrk="1" hangingPunct="1"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P(B | A) = P(B).</a:t>
            </a:r>
            <a:endParaRPr lang="en-US" sz="25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9563" y="4886325"/>
            <a:ext cx="3890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1"/>
              <a:t>P</a:t>
            </a:r>
            <a:r>
              <a:rPr lang="en-US" altLang="en-US" b="1"/>
              <a:t>(left-handed | male) = 3/23 = 0.13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9088" y="5326063"/>
            <a:ext cx="3171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1" dirty="0"/>
              <a:t>P</a:t>
            </a:r>
            <a:r>
              <a:rPr lang="en-US" altLang="en-US" b="1" dirty="0"/>
              <a:t>(left-handed) = 7/50 = 0.14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199965" y="4842064"/>
            <a:ext cx="4680799" cy="2015936"/>
          </a:xfrm>
          <a:prstGeom prst="rect">
            <a:avLst/>
          </a:prstGeom>
          <a:blipFill rotWithShape="1">
            <a:blip r:embed="rId2"/>
            <a:stretch>
              <a:fillRect l="-2214" t="-2115" r="-1693" b="-634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11271" name="Group 16"/>
          <p:cNvGrpSpPr>
            <a:grpSpLocks/>
          </p:cNvGrpSpPr>
          <p:nvPr/>
        </p:nvGrpSpPr>
        <p:grpSpPr bwMode="auto">
          <a:xfrm>
            <a:off x="608013" y="2741613"/>
            <a:ext cx="8272462" cy="1862137"/>
            <a:chOff x="434500" y="4188131"/>
            <a:chExt cx="7865567" cy="1862509"/>
          </a:xfrm>
        </p:grpSpPr>
        <p:pic>
          <p:nvPicPr>
            <p:cNvPr id="11272" name="Picture 8" descr="tableun_05_09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00" y="4407726"/>
              <a:ext cx="3130629" cy="1500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0" name="TextBox 9"/>
            <p:cNvSpPr txBox="1">
              <a:spLocks noChangeArrowheads="1"/>
            </p:cNvSpPr>
            <p:nvPr/>
          </p:nvSpPr>
          <p:spPr bwMode="auto">
            <a:xfrm>
              <a:off x="3765781" y="4188131"/>
              <a:ext cx="4534286" cy="1862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500" dirty="0" smtClean="0">
                  <a:latin typeface="+mj-lt"/>
                </a:rPr>
                <a:t>Are the events “male” and “left-handed” independent?.</a:t>
              </a:r>
            </a:p>
            <a:p>
              <a:pPr eaLnBrk="1" hangingPunct="1">
                <a:defRPr/>
              </a:pPr>
              <a:endParaRPr lang="en-US" sz="1500" dirty="0" smtClean="0">
                <a:latin typeface="+mj-lt"/>
              </a:endParaRPr>
            </a:p>
            <a:p>
              <a:pPr eaLnBrk="1" hangingPunct="1">
                <a:defRPr/>
              </a:pPr>
              <a:r>
                <a:rPr lang="en-US" sz="2500" dirty="0" smtClean="0">
                  <a:latin typeface="+mj-lt"/>
                </a:rPr>
                <a:t>A: left-handed</a:t>
              </a:r>
            </a:p>
            <a:p>
              <a:pPr eaLnBrk="1" hangingPunct="1">
                <a:defRPr/>
              </a:pPr>
              <a:r>
                <a:rPr lang="en-US" sz="2500" dirty="0" smtClean="0">
                  <a:latin typeface="+mj-lt"/>
                </a:rPr>
                <a:t>B: male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5448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57201" y="274637"/>
            <a:ext cx="6019800" cy="58515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3500" b="1" dirty="0" smtClean="0">
                <a:solidFill>
                  <a:srgbClr val="00B0F0"/>
                </a:solidFill>
              </a:rPr>
              <a:t>Are these events independent?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smtClean="0"/>
              <a:t>Junior and AP </a:t>
            </a:r>
            <a:r>
              <a:rPr lang="en-US" dirty="0" err="1" smtClean="0"/>
              <a:t>Calc</a:t>
            </a:r>
            <a:r>
              <a:rPr lang="en-US" dirty="0" smtClean="0"/>
              <a:t>?</a:t>
            </a:r>
          </a:p>
          <a:p>
            <a:pPr marL="514350" indent="-514350">
              <a:buFont typeface="Arial" charset="0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smtClean="0"/>
              <a:t>Senior and AP Stats?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719228"/>
              </p:ext>
            </p:extLst>
          </p:nvPr>
        </p:nvGraphicFramePr>
        <p:xfrm>
          <a:off x="541338" y="1022350"/>
          <a:ext cx="7620000" cy="2579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942148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Earns A in AP Stats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Earns A in AP </a:t>
                      </a:r>
                      <a:r>
                        <a:rPr lang="en-US" sz="2500" dirty="0" err="1" smtClean="0"/>
                        <a:t>Calc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Total</a:t>
                      </a:r>
                      <a:endParaRPr lang="en-US" sz="2500" dirty="0"/>
                    </a:p>
                  </a:txBody>
                  <a:tcPr marT="45728" marB="45728"/>
                </a:tc>
              </a:tr>
              <a:tr h="54584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Junior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5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7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12</a:t>
                      </a:r>
                      <a:endParaRPr lang="en-US" sz="2500" dirty="0"/>
                    </a:p>
                  </a:txBody>
                  <a:tcPr marT="45728" marB="45728"/>
                </a:tc>
              </a:tr>
              <a:tr h="54584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Senior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12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9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21</a:t>
                      </a:r>
                      <a:endParaRPr lang="en-US" sz="2500" dirty="0"/>
                    </a:p>
                  </a:txBody>
                  <a:tcPr marT="45728" marB="45728"/>
                </a:tc>
              </a:tr>
              <a:tr h="54584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Total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17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16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33</a:t>
                      </a:r>
                      <a:endParaRPr lang="en-US" sz="2500" dirty="0"/>
                    </a:p>
                  </a:txBody>
                  <a:tcPr marT="45728" marB="457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8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Vertical Text Placeholder 2"/>
              <p:cNvSpPr>
                <a:spLocks noGrp="1"/>
              </p:cNvSpPr>
              <p:nvPr>
                <p:ph type="body" orient="vert" idx="1"/>
              </p:nvPr>
            </p:nvSpPr>
            <p:spPr>
              <a:xfrm rot="16200000">
                <a:off x="1576462" y="-844624"/>
                <a:ext cx="6019800" cy="8090046"/>
              </a:xfrm>
            </p:spPr>
            <p:txBody>
              <a:bodyPr/>
              <a:lstStyle/>
              <a:p>
                <a:pPr marL="0" indent="0">
                  <a:buFont typeface="Arial" charset="0"/>
                  <a:buNone/>
                  <a:defRPr/>
                </a:pPr>
                <a:r>
                  <a:rPr lang="en-US" sz="3500" b="1" dirty="0" smtClean="0">
                    <a:solidFill>
                      <a:srgbClr val="00B0F0"/>
                    </a:solidFill>
                  </a:rPr>
                  <a:t>Are these events independent?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 smtClean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 smtClean="0"/>
              </a:p>
              <a:p>
                <a:pPr>
                  <a:defRPr/>
                </a:pPr>
                <a:endParaRPr lang="en-US" dirty="0"/>
              </a:p>
              <a:p>
                <a:pPr marL="514350" indent="-514350">
                  <a:buFont typeface="Arial" charset="0"/>
                  <a:buAutoNum type="arabicPeriod"/>
                  <a:defRPr/>
                </a:pPr>
                <a:r>
                  <a:rPr lang="en-US" sz="2400" dirty="0" smtClean="0"/>
                  <a:t>Junior and AP </a:t>
                </a:r>
                <a:r>
                  <a:rPr lang="en-US" sz="2400" dirty="0" err="1" smtClean="0"/>
                  <a:t>Calc</a:t>
                </a:r>
                <a:r>
                  <a:rPr lang="en-US" sz="2400" dirty="0" smtClean="0"/>
                  <a:t>?</a:t>
                </a:r>
              </a:p>
              <a:p>
                <a:pPr marL="400050" lvl="1" indent="0">
                  <a:buNone/>
                  <a:defRPr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𝐽𝑢𝑛𝑖𝑜𝑟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𝐴𝑃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𝐶𝑎𝑙𝑐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= 7/16 ; P(Junior)= 12/33</a:t>
                </a:r>
              </a:p>
              <a:p>
                <a:pPr marL="400050" lvl="1" indent="0">
                  <a:buNone/>
                  <a:defRPr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Since the values are not equal, the events are not independent. </a:t>
                </a:r>
              </a:p>
              <a:p>
                <a:pPr marL="514350" indent="-514350">
                  <a:buFont typeface="Arial" charset="0"/>
                  <a:buAutoNum type="arabicPeriod"/>
                  <a:defRPr/>
                </a:pPr>
                <a:r>
                  <a:rPr lang="en-US" sz="2400" dirty="0" smtClean="0"/>
                  <a:t>Senior and AP Stats?</a:t>
                </a:r>
              </a:p>
              <a:p>
                <a:pPr marL="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P (Senior│</a:t>
                </a:r>
                <a:r>
                  <a:rPr lang="en-US" sz="2400" dirty="0">
                    <a:solidFill>
                      <a:srgbClr val="FF0000"/>
                    </a:solidFill>
                  </a:rPr>
                  <a:t>𝐴𝑃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Stats) </a:t>
                </a:r>
                <a:r>
                  <a:rPr lang="en-US" sz="2400" dirty="0">
                    <a:solidFill>
                      <a:srgbClr val="FF0000"/>
                    </a:solidFill>
                  </a:rPr>
                  <a:t>=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12/17 </a:t>
                </a:r>
                <a:r>
                  <a:rPr lang="en-US" sz="2400" dirty="0">
                    <a:solidFill>
                      <a:srgbClr val="FF0000"/>
                    </a:solidFill>
                  </a:rPr>
                  <a:t>;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P(Senior)= 21/33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  <a:defRPr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Since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the values are not equal, the events are not independent. </a:t>
                </a:r>
              </a:p>
              <a:p>
                <a:pPr marL="514350" indent="-514350">
                  <a:buFont typeface="Arial" charset="0"/>
                  <a:buAutoNum type="arabicPeriod"/>
                  <a:defRPr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Vertical 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 rot="16200000">
                <a:off x="1576462" y="-844624"/>
                <a:ext cx="6019800" cy="8090046"/>
              </a:xfrm>
              <a:blipFill rotWithShape="1">
                <a:blip r:embed="rId2"/>
                <a:stretch>
                  <a:fillRect l="-2788" t="-709" r="-603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531551"/>
              </p:ext>
            </p:extLst>
          </p:nvPr>
        </p:nvGraphicFramePr>
        <p:xfrm>
          <a:off x="541338" y="1022350"/>
          <a:ext cx="7620000" cy="2579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942148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Earns A in AP Stats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Earns A in AP </a:t>
                      </a:r>
                      <a:r>
                        <a:rPr lang="en-US" sz="2500" dirty="0" err="1" smtClean="0"/>
                        <a:t>Calc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Total</a:t>
                      </a:r>
                      <a:endParaRPr lang="en-US" sz="2500" dirty="0"/>
                    </a:p>
                  </a:txBody>
                  <a:tcPr marT="45728" marB="45728"/>
                </a:tc>
              </a:tr>
              <a:tr h="54584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Junior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5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7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12</a:t>
                      </a:r>
                      <a:endParaRPr lang="en-US" sz="2500" dirty="0"/>
                    </a:p>
                  </a:txBody>
                  <a:tcPr marT="45728" marB="45728"/>
                </a:tc>
              </a:tr>
              <a:tr h="54584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Senior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12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9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21</a:t>
                      </a:r>
                      <a:endParaRPr lang="en-US" sz="2500" dirty="0"/>
                    </a:p>
                  </a:txBody>
                  <a:tcPr marT="45728" marB="45728"/>
                </a:tc>
              </a:tr>
              <a:tr h="54584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Total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17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16</a:t>
                      </a:r>
                      <a:endParaRPr lang="en-US" sz="25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33</a:t>
                      </a:r>
                      <a:endParaRPr lang="en-US" sz="2500" dirty="0"/>
                    </a:p>
                  </a:txBody>
                  <a:tcPr marT="45728" marB="4572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157085" y="-3129972"/>
            <a:ext cx="979055" cy="80518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500" b="1" dirty="0" smtClean="0">
                <a:solidFill>
                  <a:srgbClr val="7030A0"/>
                </a:solidFill>
              </a:rPr>
              <a:t>General Multiplication Rule</a:t>
            </a: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514350" y="1404216"/>
            <a:ext cx="8158163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sz="2500" dirty="0" smtClean="0">
                <a:latin typeface="+mj-lt"/>
              </a:rPr>
              <a:t>The probability that events </a:t>
            </a:r>
            <a:r>
              <a:rPr lang="en-US" sz="2500" i="1" dirty="0" smtClean="0">
                <a:latin typeface="+mj-lt"/>
              </a:rPr>
              <a:t>A</a:t>
            </a:r>
            <a:r>
              <a:rPr lang="en-US" sz="2500" dirty="0" smtClean="0">
                <a:latin typeface="+mj-lt"/>
              </a:rPr>
              <a:t> and </a:t>
            </a:r>
            <a:r>
              <a:rPr lang="en-US" sz="2500" i="1" dirty="0" smtClean="0">
                <a:latin typeface="+mj-lt"/>
              </a:rPr>
              <a:t>B</a:t>
            </a:r>
            <a:r>
              <a:rPr lang="en-US" sz="2500" dirty="0" smtClean="0">
                <a:latin typeface="+mj-lt"/>
              </a:rPr>
              <a:t> both occur can be found using the </a:t>
            </a:r>
            <a:r>
              <a:rPr lang="en-US" sz="2500" b="1" dirty="0" smtClean="0">
                <a:latin typeface="+mj-lt"/>
              </a:rPr>
              <a:t>general multiplication rule</a:t>
            </a:r>
            <a:endParaRPr lang="en-US" sz="2500" dirty="0" smtClean="0">
              <a:latin typeface="+mj-lt"/>
            </a:endParaRPr>
          </a:p>
          <a:p>
            <a:pPr algn="ctr" eaLnBrk="1" hangingPunct="1">
              <a:spcAft>
                <a:spcPts val="1200"/>
              </a:spcAft>
              <a:defRPr/>
            </a:pPr>
            <a:r>
              <a:rPr lang="en-US" sz="2500" i="1" dirty="0" smtClean="0">
                <a:latin typeface="+mj-lt"/>
              </a:rPr>
              <a:t>P</a:t>
            </a:r>
            <a:r>
              <a:rPr lang="en-US" sz="2500" dirty="0" smtClean="0">
                <a:latin typeface="+mj-lt"/>
              </a:rPr>
              <a:t>(</a:t>
            </a:r>
            <a:r>
              <a:rPr lang="en-US" sz="2500" i="1" dirty="0" smtClean="0">
                <a:latin typeface="+mj-lt"/>
              </a:rPr>
              <a:t>A </a:t>
            </a:r>
            <a:r>
              <a:rPr lang="en-US" sz="2500" b="1" dirty="0" smtClean="0">
                <a:latin typeface="+mj-lt"/>
              </a:rPr>
              <a:t>∩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i="1" dirty="0" smtClean="0">
                <a:latin typeface="+mj-lt"/>
              </a:rPr>
              <a:t>B</a:t>
            </a:r>
            <a:r>
              <a:rPr lang="en-US" sz="2500" dirty="0" smtClean="0">
                <a:latin typeface="+mj-lt"/>
              </a:rPr>
              <a:t>) = </a:t>
            </a:r>
            <a:r>
              <a:rPr lang="en-US" sz="2500" i="1" dirty="0" smtClean="0">
                <a:latin typeface="+mj-lt"/>
              </a:rPr>
              <a:t>P</a:t>
            </a:r>
            <a:r>
              <a:rPr lang="en-US" sz="2500" dirty="0" smtClean="0">
                <a:latin typeface="+mj-lt"/>
              </a:rPr>
              <a:t>(</a:t>
            </a:r>
            <a:r>
              <a:rPr lang="en-US" sz="2500" i="1" dirty="0" smtClean="0">
                <a:latin typeface="+mj-lt"/>
              </a:rPr>
              <a:t>A</a:t>
            </a:r>
            <a:r>
              <a:rPr lang="en-US" sz="2500" dirty="0" smtClean="0">
                <a:latin typeface="+mj-lt"/>
              </a:rPr>
              <a:t>) • </a:t>
            </a:r>
            <a:r>
              <a:rPr lang="en-US" sz="2500" i="1" dirty="0" smtClean="0">
                <a:latin typeface="+mj-lt"/>
              </a:rPr>
              <a:t>P</a:t>
            </a:r>
            <a:r>
              <a:rPr lang="en-US" sz="2500" dirty="0" smtClean="0">
                <a:latin typeface="+mj-lt"/>
              </a:rPr>
              <a:t>(</a:t>
            </a:r>
            <a:r>
              <a:rPr lang="en-US" sz="2500" i="1" dirty="0" smtClean="0">
                <a:latin typeface="+mj-lt"/>
              </a:rPr>
              <a:t>B </a:t>
            </a:r>
            <a:r>
              <a:rPr lang="en-US" sz="2500" dirty="0" smtClean="0">
                <a:latin typeface="+mj-lt"/>
              </a:rPr>
              <a:t>| </a:t>
            </a:r>
            <a:r>
              <a:rPr lang="en-US" sz="2500" i="1" dirty="0" smtClean="0">
                <a:latin typeface="+mj-lt"/>
              </a:rPr>
              <a:t>A</a:t>
            </a:r>
            <a:r>
              <a:rPr lang="en-US" sz="2500" dirty="0" smtClean="0">
                <a:latin typeface="+mj-lt"/>
              </a:rPr>
              <a:t>)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500" dirty="0" smtClean="0">
                <a:latin typeface="+mj-lt"/>
              </a:rPr>
              <a:t>where </a:t>
            </a:r>
            <a:r>
              <a:rPr lang="en-US" sz="2500" i="1" dirty="0" smtClean="0">
                <a:latin typeface="+mj-lt"/>
              </a:rPr>
              <a:t>P</a:t>
            </a:r>
            <a:r>
              <a:rPr lang="en-US" sz="2500" dirty="0" smtClean="0">
                <a:latin typeface="+mj-lt"/>
              </a:rPr>
              <a:t>(</a:t>
            </a:r>
            <a:r>
              <a:rPr lang="en-US" sz="2500" i="1" dirty="0" smtClean="0">
                <a:latin typeface="+mj-lt"/>
              </a:rPr>
              <a:t>B </a:t>
            </a:r>
            <a:r>
              <a:rPr lang="en-US" sz="2500" dirty="0" smtClean="0">
                <a:latin typeface="+mj-lt"/>
              </a:rPr>
              <a:t>| </a:t>
            </a:r>
            <a:r>
              <a:rPr lang="en-US" sz="2500" i="1" dirty="0" smtClean="0">
                <a:latin typeface="+mj-lt"/>
              </a:rPr>
              <a:t>A</a:t>
            </a:r>
            <a:r>
              <a:rPr lang="en-US" sz="2500" dirty="0" smtClean="0">
                <a:latin typeface="+mj-lt"/>
              </a:rPr>
              <a:t>) is the conditional probability that event </a:t>
            </a:r>
            <a:r>
              <a:rPr lang="en-US" sz="2500" i="1" dirty="0" smtClean="0">
                <a:latin typeface="+mj-lt"/>
              </a:rPr>
              <a:t>B </a:t>
            </a:r>
            <a:r>
              <a:rPr lang="en-US" sz="2500" dirty="0" smtClean="0">
                <a:latin typeface="+mj-lt"/>
              </a:rPr>
              <a:t>occurs given that event </a:t>
            </a:r>
            <a:r>
              <a:rPr lang="en-US" sz="2500" i="1" dirty="0" smtClean="0">
                <a:latin typeface="+mj-lt"/>
              </a:rPr>
              <a:t>A </a:t>
            </a:r>
            <a:r>
              <a:rPr lang="en-US" sz="2500" dirty="0" smtClean="0">
                <a:latin typeface="+mj-lt"/>
              </a:rPr>
              <a:t>has already occurred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87063" y="-2402826"/>
            <a:ext cx="2438111" cy="7770812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500" b="1" dirty="0" smtClean="0">
                <a:solidFill>
                  <a:srgbClr val="00B050"/>
                </a:solidFill>
              </a:rPr>
              <a:t>Tree Diagrams</a:t>
            </a:r>
            <a:endParaRPr lang="en-US" sz="4500" dirty="0" smtClean="0">
              <a:solidFill>
                <a:srgbClr val="00B05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2500" dirty="0" smtClean="0">
                <a:solidFill>
                  <a:srgbClr val="000000"/>
                </a:solidFill>
              </a:rPr>
              <a:t>Tree Diagrams are best for events that follow each other,  events that happen multiple times or events that are logically related (example: graduate high school first, then attend college OR having cancer, then testing positive).  </a:t>
            </a:r>
          </a:p>
        </p:txBody>
      </p:sp>
      <p:pic>
        <p:nvPicPr>
          <p:cNvPr id="37890" name="Picture 2" descr="http://www.idleanalytics.com/wp-content/uploads/2012/10/tre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5" y="3029067"/>
            <a:ext cx="5403273" cy="33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sz="half" idx="2"/>
          </p:nvPr>
        </p:nvSpPr>
        <p:spPr>
          <a:xfrm>
            <a:off x="496888" y="955675"/>
            <a:ext cx="8402637" cy="5594350"/>
          </a:xfrm>
        </p:spPr>
        <p:txBody>
          <a:bodyPr/>
          <a:lstStyle/>
          <a:p>
            <a:pPr eaLnBrk="1" hangingPunct="1">
              <a:spcAft>
                <a:spcPts val="2400"/>
              </a:spcAft>
              <a:buFont typeface="Wingdings" charset="2"/>
              <a:buNone/>
            </a:pPr>
            <a:r>
              <a:rPr lang="en-US" altLang="en-US" sz="2500" smtClean="0">
                <a:solidFill>
                  <a:srgbClr val="000000"/>
                </a:solidFill>
              </a:rPr>
              <a:t>After this section, you should be able to…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altLang="en-US" sz="2500" smtClean="0">
                <a:solidFill>
                  <a:srgbClr val="000000"/>
                </a:solidFill>
              </a:rPr>
              <a:t>DEFINE conditional probability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altLang="en-US" sz="2500" smtClean="0">
                <a:solidFill>
                  <a:srgbClr val="000000"/>
                </a:solidFill>
              </a:rPr>
              <a:t>COMPUTE conditional probabilities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altLang="en-US" sz="2500" smtClean="0">
                <a:solidFill>
                  <a:srgbClr val="000000"/>
                </a:solidFill>
              </a:rPr>
              <a:t>DESCRIBE chance behavior with a tree diagram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altLang="en-US" sz="2500" smtClean="0">
                <a:solidFill>
                  <a:srgbClr val="000000"/>
                </a:solidFill>
              </a:rPr>
              <a:t>DEFINE independent events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altLang="en-US" sz="2500" smtClean="0">
                <a:solidFill>
                  <a:srgbClr val="000000"/>
                </a:solidFill>
              </a:rPr>
              <a:t>DETERMINE whether two events are independent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altLang="en-US" sz="2500" smtClean="0">
                <a:solidFill>
                  <a:srgbClr val="000000"/>
                </a:solidFill>
              </a:rPr>
              <a:t>APPLY the general multiplication rule to solve probability questions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416300" y="-2532062"/>
            <a:ext cx="2179638" cy="77708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500" b="1" dirty="0" smtClean="0">
                <a:solidFill>
                  <a:srgbClr val="00B050"/>
                </a:solidFill>
              </a:rPr>
              <a:t>Tree Diagrams</a:t>
            </a:r>
            <a:endParaRPr lang="en-US" sz="4500" dirty="0" smtClean="0">
              <a:solidFill>
                <a:srgbClr val="00B050"/>
              </a:solidFill>
            </a:endParaRPr>
          </a:p>
        </p:txBody>
      </p:sp>
      <p:pic>
        <p:nvPicPr>
          <p:cNvPr id="14339" name="Picture 8" descr="F5.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52" y="1265238"/>
            <a:ext cx="54737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0"/>
          <p:cNvSpPr txBox="1">
            <a:spLocks noChangeArrowheads="1"/>
          </p:cNvSpPr>
          <p:nvPr/>
        </p:nvSpPr>
        <p:spPr bwMode="auto">
          <a:xfrm>
            <a:off x="376238" y="1384302"/>
            <a:ext cx="307354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500" dirty="0" smtClean="0">
                <a:latin typeface="+mj-lt"/>
              </a:rPr>
              <a:t>Consider flipping a coin twice.</a:t>
            </a:r>
          </a:p>
          <a:p>
            <a:pPr eaLnBrk="1" hangingPunct="1">
              <a:defRPr/>
            </a:pPr>
            <a:endParaRPr lang="en-US" sz="2500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2500" dirty="0" smtClean="0">
                <a:latin typeface="+mj-lt"/>
              </a:rPr>
              <a:t>What is the probability of getting two heads?</a:t>
            </a:r>
          </a:p>
        </p:txBody>
      </p:sp>
      <p:sp>
        <p:nvSpPr>
          <p:cNvPr id="14341" name="TextBox 11"/>
          <p:cNvSpPr txBox="1">
            <a:spLocks noChangeArrowheads="1"/>
          </p:cNvSpPr>
          <p:nvPr/>
        </p:nvSpPr>
        <p:spPr bwMode="auto">
          <a:xfrm>
            <a:off x="376238" y="4700588"/>
            <a:ext cx="483818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500" b="1" u="sng" dirty="0"/>
              <a:t>Sample Space:</a:t>
            </a:r>
          </a:p>
          <a:p>
            <a:pPr eaLnBrk="1" hangingPunct="1"/>
            <a:r>
              <a:rPr lang="en-US" altLang="en-US" sz="2500" b="1" dirty="0"/>
              <a:t>HH   HT   TH   TT</a:t>
            </a:r>
          </a:p>
          <a:p>
            <a:pPr eaLnBrk="1" hangingPunct="1"/>
            <a:endParaRPr lang="en-US" altLang="en-US" sz="2500" b="1" dirty="0"/>
          </a:p>
          <a:p>
            <a:pPr eaLnBrk="1" hangingPunct="1"/>
            <a:r>
              <a:rPr lang="en-US" altLang="en-US" sz="2500" b="1" dirty="0"/>
              <a:t>So, </a:t>
            </a:r>
            <a:r>
              <a:rPr lang="en-US" altLang="en-US" sz="2500" b="1" i="1" dirty="0"/>
              <a:t>P</a:t>
            </a:r>
            <a:r>
              <a:rPr lang="en-US" altLang="en-US" sz="2500" b="1" dirty="0"/>
              <a:t>(two heads) = </a:t>
            </a:r>
            <a:r>
              <a:rPr lang="en-US" altLang="en-US" sz="2500" b="1" i="1" dirty="0"/>
              <a:t>P</a:t>
            </a:r>
            <a:r>
              <a:rPr lang="en-US" altLang="en-US" sz="2500" b="1" dirty="0"/>
              <a:t>(HH) = 1/4</a:t>
            </a:r>
          </a:p>
        </p:txBody>
      </p:sp>
    </p:spTree>
    <p:extLst>
      <p:ext uri="{BB962C8B-B14F-4D97-AF65-F5344CB8AC3E}">
        <p14:creationId xmlns:p14="http://schemas.microsoft.com/office/powerpoint/2010/main" val="292784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13150" y="-3143250"/>
            <a:ext cx="2179638" cy="846613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Example: Teens with Online Profiles</a:t>
            </a:r>
            <a:endParaRPr lang="en-US" sz="25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2500" dirty="0" smtClean="0">
                <a:solidFill>
                  <a:srgbClr val="000000"/>
                </a:solidFill>
              </a:rPr>
              <a:t>The Pew Internet and American Life Project finds that 93% of teenagers (ages 12 to 17) use the Internet, and that 55% of online teens have a Facebook profile.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What percent of teens are online </a:t>
            </a:r>
            <a:r>
              <a:rPr lang="en-US" sz="2500" b="1" i="1" dirty="0" smtClean="0">
                <a:solidFill>
                  <a:srgbClr val="000000"/>
                </a:solidFill>
              </a:rPr>
              <a:t>and</a:t>
            </a:r>
            <a:r>
              <a:rPr lang="en-US" sz="2500" b="1" dirty="0" smtClean="0">
                <a:solidFill>
                  <a:srgbClr val="000000"/>
                </a:solidFill>
              </a:rPr>
              <a:t> have a Facebook profile?</a:t>
            </a:r>
          </a:p>
        </p:txBody>
      </p:sp>
    </p:spTree>
    <p:extLst>
      <p:ext uri="{BB962C8B-B14F-4D97-AF65-F5344CB8AC3E}">
        <p14:creationId xmlns:p14="http://schemas.microsoft.com/office/powerpoint/2010/main" val="2803657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13150" y="-3143250"/>
            <a:ext cx="2179638" cy="846613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Example: Teens with Online Profiles</a:t>
            </a:r>
            <a:endParaRPr lang="en-US" sz="25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2500" dirty="0" smtClean="0">
                <a:solidFill>
                  <a:srgbClr val="000000"/>
                </a:solidFill>
              </a:rPr>
              <a:t>The Pew Internet and American Life Project finds that 93% of teenagers (ages 12 to 17) use the Internet, and that 55% of online teens have a Facebook profile.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What percent of teens are online </a:t>
            </a:r>
            <a:r>
              <a:rPr lang="en-US" sz="2500" b="1" i="1" dirty="0" smtClean="0">
                <a:solidFill>
                  <a:srgbClr val="000000"/>
                </a:solidFill>
              </a:rPr>
              <a:t>and</a:t>
            </a:r>
            <a:r>
              <a:rPr lang="en-US" sz="2500" b="1" dirty="0" smtClean="0">
                <a:solidFill>
                  <a:srgbClr val="000000"/>
                </a:solidFill>
              </a:rPr>
              <a:t> have a Facebook profile?</a:t>
            </a:r>
          </a:p>
        </p:txBody>
      </p:sp>
      <p:pic>
        <p:nvPicPr>
          <p:cNvPr id="16387" name="Picture 7" descr="F5.UN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00288"/>
            <a:ext cx="35639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4267200" y="2682875"/>
          <a:ext cx="2857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Equation" r:id="rId4" imgW="1524000" imgH="406400" progId="Equation.3">
                  <p:embed/>
                </p:oleObj>
              </mc:Choice>
              <mc:Fallback>
                <p:oleObj name="Equation" r:id="rId4" imgW="1524000" imgH="40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682875"/>
                        <a:ext cx="2857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786188" y="3911600"/>
          <a:ext cx="473075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Equation" r:id="rId6" imgW="3543300" imgH="177800" progId="Equation.3">
                  <p:embed/>
                </p:oleObj>
              </mc:Choice>
              <mc:Fallback>
                <p:oleObj name="Equation" r:id="rId6" imgW="3543300" imgH="177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3911600"/>
                        <a:ext cx="473075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5703888" y="4368800"/>
          <a:ext cx="15684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3" name="Equation" r:id="rId8" imgW="876300" imgH="355600" progId="Equation.3">
                  <p:embed/>
                </p:oleObj>
              </mc:Choice>
              <mc:Fallback>
                <p:oleObj name="Equation" r:id="rId8" imgW="876300" imgH="355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8" y="4368800"/>
                        <a:ext cx="15684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40188" y="5599113"/>
            <a:ext cx="42227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500" b="1" dirty="0" smtClean="0">
                <a:latin typeface="+mj-lt"/>
              </a:rPr>
              <a:t>51.15% of teens are online </a:t>
            </a:r>
            <a:r>
              <a:rPr lang="en-US" sz="2500" b="1" i="1" dirty="0" smtClean="0">
                <a:latin typeface="+mj-lt"/>
              </a:rPr>
              <a:t>and</a:t>
            </a:r>
            <a:r>
              <a:rPr lang="en-US" sz="2500" b="1" dirty="0" smtClean="0">
                <a:latin typeface="+mj-lt"/>
              </a:rPr>
              <a:t> have posted a profile</a:t>
            </a:r>
            <a:r>
              <a:rPr lang="en-US" sz="1800" b="1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b="1" dirty="0" smtClean="0">
                <a:solidFill>
                  <a:schemeClr val="accent4">
                    <a:lumMod val="75000"/>
                  </a:schemeClr>
                </a:solidFill>
              </a:rPr>
              <a:t>Consecutive Probability</a:t>
            </a:r>
            <a:endParaRPr lang="en-US" sz="4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94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Assume a spinner has 8 equal sized sections; each section is numbered a unique number from 1 to 8. You spin the spinner three times.</a:t>
            </a:r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AutoNum type="alphaUcPeriod"/>
            </a:pPr>
            <a:r>
              <a:rPr lang="en-US" dirty="0" smtClean="0"/>
              <a:t>What is the probability of getting at least two even spins?</a:t>
            </a:r>
          </a:p>
          <a:p>
            <a:pPr marL="514350" indent="-514350">
              <a:buAutoNum type="alphaUcPeriod"/>
            </a:pPr>
            <a:r>
              <a:rPr lang="en-US" dirty="0" smtClean="0"/>
              <a:t>What is the probability of getting a prime number exactly twice?</a:t>
            </a:r>
          </a:p>
          <a:p>
            <a:pPr marL="514350" indent="-514350">
              <a:buAutoNum type="alphaUcPeriod"/>
            </a:pPr>
            <a:r>
              <a:rPr lang="en-US" dirty="0" smtClean="0"/>
              <a:t>What is the probability of getting a multiple of 3 or an even spin only once?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97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8" y="239485"/>
            <a:ext cx="4675588" cy="394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943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478757" y="-883444"/>
            <a:ext cx="6019800" cy="81454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b="1" dirty="0" smtClean="0"/>
              <a:t>Internet &amp; YouTube Usage</a:t>
            </a:r>
          </a:p>
          <a:p>
            <a:pPr marL="0" indent="0">
              <a:buFont typeface="Arial" charset="0"/>
              <a:buNone/>
            </a:pPr>
            <a:r>
              <a:rPr lang="en-US" altLang="en-US" dirty="0" smtClean="0"/>
              <a:t>About 27% of adult Internet users are 18 to 29 years old, another 45% are 30 to 49 years old, and the remaining 28% are 50 and over. </a:t>
            </a:r>
          </a:p>
          <a:p>
            <a:pPr marL="0" indent="0">
              <a:buFont typeface="Arial" charset="0"/>
              <a:buNone/>
            </a:pPr>
            <a:r>
              <a:rPr lang="en-US" altLang="en-US" dirty="0" smtClean="0"/>
              <a:t>The Pew Internet and American Life Project finds that 70% of Internet users aged 18 to 29 have visited a video-sharing site, along with 51% of those aged 30 to 49 and 26% of those 50 or older. </a:t>
            </a:r>
          </a:p>
          <a:p>
            <a:pPr marL="0" indent="0" algn="ctr">
              <a:buFont typeface="Arial" charset="0"/>
              <a:buNone/>
            </a:pPr>
            <a:r>
              <a:rPr lang="en-US" altLang="en-US" b="1" dirty="0" smtClean="0"/>
              <a:t>Make a Tree Diagram of the probabilities.</a:t>
            </a:r>
          </a:p>
          <a:p>
            <a:pPr marL="0" indent="0" algn="ctr">
              <a:buFont typeface="Arial" charset="0"/>
              <a:buNone/>
            </a:pPr>
            <a:r>
              <a:rPr lang="en-US" altLang="en-US" b="1" dirty="0" smtClean="0"/>
              <a:t>Questions on next slide.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1275"/>
            <a:ext cx="788352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4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700" b="1" dirty="0"/>
              <a:t>B.</a:t>
            </a:r>
            <a:r>
              <a:rPr lang="en-US" sz="2700" dirty="0"/>
              <a:t> What proportion of adults are 18 to 29 year old Internet users that visit video-sharing sites?</a:t>
            </a:r>
          </a:p>
          <a:p>
            <a:endParaRPr lang="en-US" sz="2700" dirty="0"/>
          </a:p>
          <a:p>
            <a:pPr marL="0" indent="0">
              <a:buNone/>
            </a:pPr>
            <a:r>
              <a:rPr lang="en-US" sz="2700" b="1" dirty="0"/>
              <a:t>C.</a:t>
            </a:r>
            <a:r>
              <a:rPr lang="en-US" sz="2700" dirty="0"/>
              <a:t> What proportion of adults are 30 to 49 year old Internet users that visit video-sharing sites?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b="1" dirty="0"/>
              <a:t>D.</a:t>
            </a:r>
            <a:r>
              <a:rPr lang="en-US" sz="2700" dirty="0"/>
              <a:t> What proportion of adults are 50 and over year old Internet users that visit video-sharing sites?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b="1" dirty="0"/>
              <a:t>E.</a:t>
            </a:r>
            <a:r>
              <a:rPr lang="en-US" sz="2700" dirty="0"/>
              <a:t> What proportion of all adult Internet users visit video-sharing sites? Do most Internet users visit YouTube and/or similar sites? Justify your answer.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67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4018"/>
            <a:ext cx="8229600" cy="6158346"/>
          </a:xfrm>
        </p:spPr>
        <p:txBody>
          <a:bodyPr/>
          <a:lstStyle/>
          <a:p>
            <a:pPr marL="0" indent="0">
              <a:buNone/>
            </a:pPr>
            <a:r>
              <a:rPr lang="en-US" sz="2700" b="1" dirty="0"/>
              <a:t>B.</a:t>
            </a:r>
            <a:r>
              <a:rPr lang="en-US" sz="2700" dirty="0"/>
              <a:t> What proportion of adults are 18 to 29 year old Internet users that visit video-sharing sites?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.27 </a:t>
            </a:r>
            <a:r>
              <a:rPr lang="en-US" sz="2700" dirty="0">
                <a:solidFill>
                  <a:srgbClr val="FF0000"/>
                </a:solidFill>
              </a:rPr>
              <a:t>x .7 = .189</a:t>
            </a:r>
          </a:p>
          <a:p>
            <a:pPr marL="0" indent="0">
              <a:buNone/>
            </a:pPr>
            <a:endParaRPr lang="en-US" sz="2700" b="1" dirty="0" smtClean="0"/>
          </a:p>
          <a:p>
            <a:pPr marL="0" indent="0">
              <a:buNone/>
            </a:pPr>
            <a:r>
              <a:rPr lang="en-US" sz="2700" b="1" dirty="0" smtClean="0"/>
              <a:t>C</a:t>
            </a:r>
            <a:r>
              <a:rPr lang="en-US" sz="2700" b="1" dirty="0"/>
              <a:t>.</a:t>
            </a:r>
            <a:r>
              <a:rPr lang="en-US" sz="2700" dirty="0"/>
              <a:t> What proportion of adults are 30 to 49 year old Internet users that visit video-sharing sites?</a:t>
            </a:r>
          </a:p>
          <a:p>
            <a:pPr marL="0" indent="0">
              <a:buNone/>
            </a:pPr>
            <a:r>
              <a:rPr lang="en-US" sz="2700" dirty="0">
                <a:solidFill>
                  <a:srgbClr val="FF0000"/>
                </a:solidFill>
              </a:rPr>
              <a:t>.45 x .51 = .2295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b="1" dirty="0"/>
              <a:t>D.</a:t>
            </a:r>
            <a:r>
              <a:rPr lang="en-US" sz="2700" dirty="0"/>
              <a:t> What proportion of adults are 50 and over year old Internet users that visit video-sharing sites?</a:t>
            </a:r>
          </a:p>
          <a:p>
            <a:pPr marL="0" indent="0">
              <a:buNone/>
            </a:pPr>
            <a:r>
              <a:rPr lang="en-US" sz="2700" dirty="0">
                <a:solidFill>
                  <a:srgbClr val="FF0000"/>
                </a:solidFill>
              </a:rPr>
              <a:t>.28 x 26 = .</a:t>
            </a:r>
            <a:r>
              <a:rPr lang="en-US" sz="2700" dirty="0" smtClean="0">
                <a:solidFill>
                  <a:srgbClr val="FF0000"/>
                </a:solidFill>
              </a:rPr>
              <a:t>0728</a:t>
            </a:r>
            <a:endParaRPr lang="en-US" sz="27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68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F5.UN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342900"/>
            <a:ext cx="6102720" cy="622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23597" y="342900"/>
            <a:ext cx="2082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sz="1800" b="1" i="1" dirty="0" smtClean="0">
                <a:solidFill>
                  <a:srgbClr val="000000"/>
                </a:solidFill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</a:rPr>
              <a:t>(video yes ∩ 18 to 29) = 0.27  • 0.7</a:t>
            </a:r>
          </a:p>
          <a:p>
            <a:pPr algn="r" eaLnBrk="1" hangingPunct="1"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=0.1890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23597" y="2434017"/>
            <a:ext cx="2082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sz="1800" b="1" i="1" dirty="0" smtClean="0">
                <a:solidFill>
                  <a:srgbClr val="000000"/>
                </a:solidFill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</a:rPr>
              <a:t>(video yes ∩ 30 to 49) = 0.45 • 0.51</a:t>
            </a:r>
          </a:p>
          <a:p>
            <a:pPr algn="r" eaLnBrk="1" hangingPunct="1"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=0.2295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3597" y="4700303"/>
            <a:ext cx="20828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sz="1800" b="1" i="1" dirty="0" smtClean="0">
                <a:solidFill>
                  <a:srgbClr val="000000"/>
                </a:solidFill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</a:rPr>
              <a:t>(video yes ∩ 50 +) = 0.28 • 0.26</a:t>
            </a:r>
          </a:p>
          <a:p>
            <a:pPr algn="r" eaLnBrk="1" hangingPunct="1"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=0.0728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073" y="225425"/>
            <a:ext cx="6234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+mj-lt"/>
              </a:rPr>
              <a:t>E</a:t>
            </a:r>
            <a:r>
              <a:rPr lang="en-US" sz="3500" dirty="0" smtClean="0"/>
              <a:t>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907155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b="1" dirty="0" smtClean="0">
                <a:solidFill>
                  <a:schemeClr val="accent4">
                    <a:lumMod val="75000"/>
                  </a:schemeClr>
                </a:solidFill>
              </a:rPr>
              <a:t>Basic Probability</a:t>
            </a:r>
            <a:endParaRPr lang="en-US" sz="5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94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Assume a spinner has 8 equal sized sections; each section is numbered a unique number from 1 to 8. </a:t>
            </a:r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AutoNum type="alphaUcPeriod"/>
            </a:pPr>
            <a:r>
              <a:rPr lang="en-US" dirty="0" smtClean="0"/>
              <a:t>What is the probability of getting an even number?</a:t>
            </a:r>
          </a:p>
          <a:p>
            <a:pPr marL="514350" indent="-514350">
              <a:buAutoNum type="alphaUcPeriod"/>
            </a:pPr>
            <a:r>
              <a:rPr lang="en-US" dirty="0" smtClean="0"/>
              <a:t>What is the probability of getting a prime number?</a:t>
            </a:r>
          </a:p>
          <a:p>
            <a:pPr marL="514350" indent="-514350">
              <a:buAutoNum type="alphaUcPeriod"/>
            </a:pPr>
            <a:r>
              <a:rPr lang="en-US" dirty="0" smtClean="0"/>
              <a:t>What is the probability of getting a multiple of 3?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05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9713" y="579130"/>
            <a:ext cx="8628062" cy="2400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500" b="1" i="1" dirty="0">
                <a:solidFill>
                  <a:srgbClr val="FF0000"/>
                </a:solidFill>
              </a:rPr>
              <a:t>P</a:t>
            </a:r>
            <a:r>
              <a:rPr lang="en-US" sz="2500" b="1" dirty="0">
                <a:solidFill>
                  <a:srgbClr val="FF0000"/>
                </a:solidFill>
              </a:rPr>
              <a:t>(video yes) = 0.1890 + 0.2295 + 0.0728 = 0.4913</a:t>
            </a:r>
          </a:p>
          <a:p>
            <a:pPr>
              <a:defRPr/>
            </a:pPr>
            <a:endParaRPr lang="en-US" sz="25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500" b="1" dirty="0">
                <a:solidFill>
                  <a:srgbClr val="000000"/>
                </a:solidFill>
              </a:rPr>
              <a:t>49.13% of all adult Americans that use the Internet watch videos online. While 49.13% represents a large proportion of the population, it is not a majority, so it is not fair to say “most” adult American Internet users visit video-sharing sites. </a:t>
            </a:r>
          </a:p>
        </p:txBody>
      </p:sp>
    </p:spTree>
    <p:extLst>
      <p:ext uri="{BB962C8B-B14F-4D97-AF65-F5344CB8AC3E}">
        <p14:creationId xmlns:p14="http://schemas.microsoft.com/office/powerpoint/2010/main" val="11719312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4967288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497138" y="3538538"/>
            <a:ext cx="6019800" cy="6045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>
                <a:solidFill>
                  <a:srgbClr val="000000"/>
                </a:solidFill>
                <a:latin typeface="+mj-lt"/>
                <a:ea typeface="ＭＳ Ｐゴシック" pitchFamily="-111" charset="-128"/>
              </a:rPr>
              <a:t>Special Probability Rules</a:t>
            </a:r>
            <a:endParaRPr lang="en-US" sz="3500" dirty="0" smtClean="0">
              <a:solidFill>
                <a:srgbClr val="000000"/>
              </a:solidFill>
              <a:latin typeface="+mj-lt"/>
              <a:ea typeface="ＭＳ Ｐゴシック" pitchFamily="-111" charset="-128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900" dirty="0" smtClean="0">
              <a:solidFill>
                <a:srgbClr val="000000"/>
              </a:solidFill>
              <a:latin typeface="+mj-lt"/>
              <a:ea typeface="ＭＳ Ｐゴシック" pitchFamily="-111" charset="-128"/>
            </a:endParaRPr>
          </a:p>
          <a:p>
            <a:pPr eaLnBrk="1" fontAlgn="auto" hangingPunct="1">
              <a:spcAft>
                <a:spcPts val="0"/>
              </a:spcAft>
              <a:buFont typeface="Wingdings" pitchFamily="-111" charset="2"/>
              <a:buNone/>
              <a:defRPr/>
            </a:pPr>
            <a:endParaRPr lang="en-US" sz="1800" dirty="0" smtClean="0">
              <a:solidFill>
                <a:srgbClr val="000000"/>
              </a:solidFill>
              <a:latin typeface="+mj-lt"/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12357" y="-2631281"/>
            <a:ext cx="2179637" cy="81629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dirty="0" smtClean="0">
                <a:solidFill>
                  <a:srgbClr val="000000"/>
                </a:solidFill>
              </a:rPr>
              <a:t>Independence: A Special Multiplication Rule</a:t>
            </a:r>
            <a:endParaRPr lang="en-US" sz="30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2500" dirty="0" smtClean="0">
                <a:solidFill>
                  <a:srgbClr val="000000"/>
                </a:solidFill>
              </a:rPr>
              <a:t>When events </a:t>
            </a:r>
            <a:r>
              <a:rPr lang="en-US" sz="2500" i="1" dirty="0" smtClean="0">
                <a:solidFill>
                  <a:srgbClr val="000000"/>
                </a:solidFill>
              </a:rPr>
              <a:t>A </a:t>
            </a:r>
            <a:r>
              <a:rPr lang="en-US" sz="2500" dirty="0" smtClean="0">
                <a:solidFill>
                  <a:srgbClr val="000000"/>
                </a:solidFill>
              </a:rPr>
              <a:t>and </a:t>
            </a:r>
            <a:r>
              <a:rPr lang="en-US" sz="2500" i="1" dirty="0" smtClean="0">
                <a:solidFill>
                  <a:srgbClr val="000000"/>
                </a:solidFill>
              </a:rPr>
              <a:t>B </a:t>
            </a:r>
            <a:r>
              <a:rPr lang="en-US" sz="2500" dirty="0" smtClean="0">
                <a:solidFill>
                  <a:srgbClr val="000000"/>
                </a:solidFill>
              </a:rPr>
              <a:t>are independent, we can simplify the general multiplication rule since </a:t>
            </a:r>
            <a:r>
              <a:rPr lang="en-US" sz="2500" i="1" dirty="0" smtClean="0">
                <a:solidFill>
                  <a:srgbClr val="000000"/>
                </a:solidFill>
              </a:rPr>
              <a:t>P</a:t>
            </a:r>
            <a:r>
              <a:rPr lang="en-US" sz="2500" dirty="0" smtClean="0">
                <a:solidFill>
                  <a:srgbClr val="000000"/>
                </a:solidFill>
              </a:rPr>
              <a:t>(</a:t>
            </a:r>
            <a:r>
              <a:rPr lang="en-US" sz="2500" i="1" dirty="0" smtClean="0">
                <a:solidFill>
                  <a:srgbClr val="000000"/>
                </a:solidFill>
              </a:rPr>
              <a:t>B</a:t>
            </a:r>
            <a:r>
              <a:rPr lang="en-US" sz="2500" dirty="0" smtClean="0">
                <a:solidFill>
                  <a:srgbClr val="000000"/>
                </a:solidFill>
              </a:rPr>
              <a:t>| </a:t>
            </a:r>
            <a:r>
              <a:rPr lang="en-US" sz="2500" i="1" dirty="0" smtClean="0">
                <a:solidFill>
                  <a:srgbClr val="000000"/>
                </a:solidFill>
              </a:rPr>
              <a:t>A</a:t>
            </a:r>
            <a:r>
              <a:rPr lang="en-US" sz="2500" dirty="0" smtClean="0">
                <a:solidFill>
                  <a:srgbClr val="000000"/>
                </a:solidFill>
              </a:rPr>
              <a:t>) = </a:t>
            </a:r>
            <a:r>
              <a:rPr lang="en-US" sz="2500" i="1" dirty="0" smtClean="0">
                <a:solidFill>
                  <a:srgbClr val="000000"/>
                </a:solidFill>
              </a:rPr>
              <a:t>P</a:t>
            </a:r>
            <a:r>
              <a:rPr lang="en-US" sz="2500" dirty="0" smtClean="0">
                <a:solidFill>
                  <a:srgbClr val="000000"/>
                </a:solidFill>
              </a:rPr>
              <a:t>(</a:t>
            </a:r>
            <a:r>
              <a:rPr lang="en-US" sz="2500" i="1" dirty="0" smtClean="0">
                <a:solidFill>
                  <a:srgbClr val="000000"/>
                </a:solidFill>
              </a:rPr>
              <a:t>B</a:t>
            </a:r>
            <a:r>
              <a:rPr lang="en-US" sz="2500" dirty="0" smtClean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713" y="1908175"/>
            <a:ext cx="8162925" cy="1631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500" b="1" dirty="0" smtClean="0">
                <a:solidFill>
                  <a:srgbClr val="000000"/>
                </a:solidFill>
                <a:latin typeface="+mj-lt"/>
              </a:rPr>
              <a:t>Multiplication rule for independent events</a:t>
            </a:r>
          </a:p>
          <a:p>
            <a:pPr eaLnBrk="1" hangingPunct="1"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If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and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B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are independent events, then the probability that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and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B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both occur is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P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500" b="1" dirty="0" smtClean="0">
                <a:solidFill>
                  <a:srgbClr val="000000"/>
                </a:solidFill>
                <a:latin typeface="+mj-lt"/>
              </a:rPr>
              <a:t>∩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B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) =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P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A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) •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P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B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7675" y="5715000"/>
            <a:ext cx="78517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1"/>
              <a:t>P</a:t>
            </a:r>
            <a:r>
              <a:rPr lang="en-US" altLang="en-US" b="1"/>
              <a:t>(</a:t>
            </a:r>
            <a:r>
              <a:rPr lang="en-US" altLang="en-US" sz="1400" b="1"/>
              <a:t>joint1 OK and joint 2 OK and joint 3 OK and joint 4 OK and joint 5 OK and joint 6 OK</a:t>
            </a:r>
            <a:r>
              <a:rPr lang="en-US" altLang="en-US" b="1"/>
              <a:t>)</a:t>
            </a:r>
          </a:p>
          <a:p>
            <a:pPr eaLnBrk="1" hangingPunct="1"/>
            <a:r>
              <a:rPr lang="en-US" altLang="en-US" b="1"/>
              <a:t>=P(joint 1 OK) • P(joint 2 OK) • … • P(joint 6 OK)</a:t>
            </a:r>
          </a:p>
          <a:p>
            <a:pPr eaLnBrk="1" hangingPunct="1"/>
            <a:r>
              <a:rPr lang="en-US" altLang="en-US" b="1"/>
              <a:t>=(0.977)(0.977)(0.977)(0.977)(0.977)(0.977) = 0.87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55588" y="3921125"/>
            <a:ext cx="8043862" cy="1692275"/>
            <a:chOff x="256244" y="3860457"/>
            <a:chExt cx="8043822" cy="1693093"/>
          </a:xfrm>
        </p:grpSpPr>
        <p:sp>
          <p:nvSpPr>
            <p:cNvPr id="21510" name="TextBox 9"/>
            <p:cNvSpPr txBox="1">
              <a:spLocks noChangeArrowheads="1"/>
            </p:cNvSpPr>
            <p:nvPr/>
          </p:nvSpPr>
          <p:spPr bwMode="auto">
            <a:xfrm>
              <a:off x="621366" y="4229786"/>
              <a:ext cx="7678700" cy="1323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600"/>
                <a:t>Following the Space Shuttle </a:t>
              </a:r>
              <a:r>
                <a:rPr lang="en-US" altLang="en-US" sz="1600" i="1"/>
                <a:t>Challenger</a:t>
              </a:r>
              <a:r>
                <a:rPr lang="en-US" altLang="en-US" sz="1600"/>
                <a:t> disaster, it was determined that the failure of O-ring joints in the shuttle’s booster rockets was to blame.  Under cold conditions, it was estimated that the probability that an individual O-ring joint would function properly was 0.977.  Assuming O-ring joints succeed or fail independently, what is the probability all six would function properly?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6244" y="3860457"/>
              <a:ext cx="1211256" cy="370067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Example: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build="p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qbimg.simplylearnt.com/rajnikanth_formula/engineering/mathematics/probability/RF-16-05-11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000845"/>
            <a:ext cx="8543244" cy="423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88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b="1" dirty="0" smtClean="0">
                <a:solidFill>
                  <a:schemeClr val="accent4">
                    <a:lumMod val="75000"/>
                  </a:schemeClr>
                </a:solidFill>
              </a:rPr>
              <a:t>Basic Probability</a:t>
            </a:r>
            <a:endParaRPr lang="en-US" sz="5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94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Assume a spinner has 8 equal sized sections; each section is numbered a unique number from 1 to 8. </a:t>
            </a:r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AutoNum type="alphaUcPeriod"/>
            </a:pPr>
            <a:r>
              <a:rPr lang="en-US" dirty="0" smtClean="0"/>
              <a:t>What is the probability of getting an even number?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4/8 or 1/2</a:t>
            </a:r>
          </a:p>
          <a:p>
            <a:pPr marL="514350" indent="-514350">
              <a:buAutoNum type="alphaUcPeriod"/>
            </a:pPr>
            <a:r>
              <a:rPr lang="en-US" dirty="0" smtClean="0"/>
              <a:t>What is the probability of getting a prime number?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5/8</a:t>
            </a:r>
          </a:p>
          <a:p>
            <a:pPr marL="514350" indent="-514350">
              <a:buAutoNum type="alphaUcPeriod"/>
            </a:pPr>
            <a:r>
              <a:rPr lang="en-US" dirty="0" smtClean="0"/>
              <a:t>What is the probability of getting a multiple of 3?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2/8 or 1/4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2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b="1" dirty="0" smtClean="0">
                <a:solidFill>
                  <a:schemeClr val="accent4">
                    <a:lumMod val="75000"/>
                  </a:schemeClr>
                </a:solidFill>
              </a:rPr>
              <a:t>Mixed Probability</a:t>
            </a:r>
            <a:endParaRPr lang="en-US" sz="4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94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Assume a spinner has 8 equal sized sections; each section is numbered a unique number from 1 to 8. </a:t>
            </a:r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AutoNum type="alphaUcPeriod"/>
            </a:pPr>
            <a:r>
              <a:rPr lang="en-US" dirty="0" smtClean="0"/>
              <a:t>What is the probability of getting 2 even spins in a row?</a:t>
            </a:r>
          </a:p>
          <a:p>
            <a:pPr marL="514350" indent="-514350">
              <a:buAutoNum type="alphaUcPeriod"/>
            </a:pPr>
            <a:r>
              <a:rPr lang="en-US" dirty="0" smtClean="0"/>
              <a:t>What is the probability of getting a prime number or an odd number?</a:t>
            </a:r>
          </a:p>
          <a:p>
            <a:pPr marL="514350" indent="-514350">
              <a:buAutoNum type="alphaUcPeriod"/>
            </a:pPr>
            <a:r>
              <a:rPr lang="en-US" dirty="0" smtClean="0"/>
              <a:t>What is the probability of getting a multiple of 3 or an even spin?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7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b="1" dirty="0" smtClean="0">
                <a:solidFill>
                  <a:schemeClr val="accent4">
                    <a:lumMod val="75000"/>
                  </a:schemeClr>
                </a:solidFill>
              </a:rPr>
              <a:t>Mixed Probability</a:t>
            </a:r>
            <a:endParaRPr lang="en-US" sz="4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94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Assume a spinner has 8 equal sized sections; each section is numbered a unique number from 1 to 8. </a:t>
            </a:r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AutoNum type="alphaUcPeriod"/>
            </a:pPr>
            <a:r>
              <a:rPr lang="en-US" dirty="0" smtClean="0"/>
              <a:t>What is the probability of getting 2 even spins in a row?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1/4</a:t>
            </a:r>
          </a:p>
          <a:p>
            <a:pPr marL="514350" indent="-514350">
              <a:buAutoNum type="alphaUcPeriod"/>
            </a:pPr>
            <a:r>
              <a:rPr lang="en-US" dirty="0" smtClean="0"/>
              <a:t>What is the probability of getting a prime number or an odd number?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5/8</a:t>
            </a:r>
          </a:p>
          <a:p>
            <a:pPr marL="514350" indent="-514350">
              <a:buAutoNum type="alphaUcPeriod"/>
            </a:pPr>
            <a:r>
              <a:rPr lang="en-US" dirty="0" smtClean="0"/>
              <a:t>What is the probability of getting a multiple of 3 or an even spin?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5/8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29744" y="-2048668"/>
            <a:ext cx="3025775" cy="784383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500" b="1" dirty="0" smtClean="0">
                <a:solidFill>
                  <a:srgbClr val="FF0000"/>
                </a:solidFill>
              </a:rPr>
              <a:t>What is Conditional Probability?</a:t>
            </a:r>
            <a:endParaRPr lang="en-US" sz="4500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2500" dirty="0" smtClean="0">
                <a:solidFill>
                  <a:srgbClr val="000000"/>
                </a:solidFill>
              </a:rPr>
              <a:t>When we are trying to find the probability that one event will happen under the </a:t>
            </a:r>
            <a:r>
              <a:rPr lang="en-US" sz="2500" i="1" dirty="0" smtClean="0">
                <a:solidFill>
                  <a:srgbClr val="000000"/>
                </a:solidFill>
              </a:rPr>
              <a:t>condition</a:t>
            </a:r>
            <a:r>
              <a:rPr lang="en-US" sz="2500" dirty="0" smtClean="0">
                <a:solidFill>
                  <a:srgbClr val="000000"/>
                </a:solidFill>
              </a:rPr>
              <a:t> that some other event is already known to have occurred, we are trying to determine a </a:t>
            </a:r>
            <a:r>
              <a:rPr lang="en-US" sz="2500" b="1" dirty="0" smtClean="0">
                <a:solidFill>
                  <a:srgbClr val="000000"/>
                </a:solidFill>
              </a:rPr>
              <a:t>conditional probability.</a:t>
            </a:r>
            <a:endParaRPr lang="en-US" sz="2500" dirty="0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0713" y="3406775"/>
            <a:ext cx="7843837" cy="201612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The probability that one event happens given that another event is already known to have happened is called a </a:t>
            </a:r>
            <a:r>
              <a:rPr lang="en-US" sz="2500" b="1" dirty="0" smtClean="0">
                <a:solidFill>
                  <a:srgbClr val="000000"/>
                </a:solidFill>
                <a:latin typeface="+mj-lt"/>
              </a:rPr>
              <a:t>conditional probability.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Suppose we know that event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has happened. Then the probability that event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B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happens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given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that event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has happened is denoted by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P(B | A).</a:t>
            </a:r>
            <a:endParaRPr lang="en-US" sz="25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709988" y="5554663"/>
            <a:ext cx="3665537" cy="1187450"/>
          </a:xfrm>
          <a:prstGeom prst="wedgeEllipseCallout">
            <a:avLst>
              <a:gd name="adj1" fmla="val 28411"/>
              <a:gd name="adj2" fmla="val -6445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Read | as “given that” or “under the condition that”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19500" y="-2638424"/>
            <a:ext cx="2179637" cy="8177212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 typeface="Arial" charset="0"/>
              <a:buNone/>
            </a:pPr>
            <a:r>
              <a:rPr lang="en-US" altLang="en-US" sz="2500" b="1" smtClean="0">
                <a:solidFill>
                  <a:srgbClr val="000000"/>
                </a:solidFill>
              </a:rPr>
              <a:t>Example: Grade Distributions</a:t>
            </a:r>
            <a:endParaRPr lang="en-US" altLang="en-US" sz="2500" smtClean="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en-US" sz="2500" i="1" smtClean="0">
                <a:solidFill>
                  <a:srgbClr val="000000"/>
                </a:solidFill>
              </a:rPr>
              <a:t>E</a:t>
            </a:r>
            <a:r>
              <a:rPr lang="en-US" altLang="en-US" sz="2500" smtClean="0">
                <a:solidFill>
                  <a:srgbClr val="000000"/>
                </a:solidFill>
              </a:rPr>
              <a:t>: the grade comes from an EPS course, and 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en-US" sz="2500" i="1" smtClean="0">
                <a:solidFill>
                  <a:srgbClr val="000000"/>
                </a:solidFill>
              </a:rPr>
              <a:t>L</a:t>
            </a:r>
            <a:r>
              <a:rPr lang="en-US" altLang="en-US" sz="2500" smtClean="0">
                <a:solidFill>
                  <a:srgbClr val="000000"/>
                </a:solidFill>
              </a:rPr>
              <a:t>: the grade is lower than a B.</a:t>
            </a:r>
            <a:endParaRPr lang="en-US" altLang="en-US" sz="2500" b="1" smtClean="0">
              <a:solidFill>
                <a:srgbClr val="000000"/>
              </a:solidFill>
            </a:endParaRPr>
          </a:p>
        </p:txBody>
      </p:sp>
      <p:pic>
        <p:nvPicPr>
          <p:cNvPr id="6147" name="Picture 9" descr="tableun_05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049463"/>
            <a:ext cx="54737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0"/>
          <p:cNvSpPr txBox="1">
            <a:spLocks noChangeArrowheads="1"/>
          </p:cNvSpPr>
          <p:nvPr/>
        </p:nvSpPr>
        <p:spPr bwMode="auto">
          <a:xfrm>
            <a:off x="620713" y="4433888"/>
            <a:ext cx="19748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3600"/>
              </a:spcAft>
            </a:pPr>
            <a:r>
              <a:rPr lang="en-US" altLang="en-US" b="1"/>
              <a:t>Find </a:t>
            </a:r>
            <a:r>
              <a:rPr lang="en-US" altLang="en-US" b="1" i="1"/>
              <a:t>P</a:t>
            </a:r>
            <a:r>
              <a:rPr lang="en-US" altLang="en-US" b="1"/>
              <a:t>(</a:t>
            </a:r>
            <a:r>
              <a:rPr lang="en-US" altLang="en-US" b="1" i="1"/>
              <a:t>L</a:t>
            </a:r>
            <a:r>
              <a:rPr lang="en-US" altLang="en-US" b="1"/>
              <a:t>)</a:t>
            </a:r>
          </a:p>
          <a:p>
            <a:pPr eaLnBrk="1" hangingPunct="1">
              <a:spcAft>
                <a:spcPts val="3600"/>
              </a:spcAft>
            </a:pPr>
            <a:r>
              <a:rPr lang="en-US" altLang="en-US" b="1"/>
              <a:t>Find </a:t>
            </a:r>
            <a:r>
              <a:rPr lang="en-US" altLang="en-US" b="1" i="1"/>
              <a:t>P</a:t>
            </a:r>
            <a:r>
              <a:rPr lang="en-US" altLang="en-US" b="1"/>
              <a:t>(</a:t>
            </a:r>
            <a:r>
              <a:rPr lang="en-US" altLang="en-US" b="1" i="1"/>
              <a:t>E </a:t>
            </a:r>
            <a:r>
              <a:rPr lang="en-US" altLang="en-US" b="1"/>
              <a:t>| </a:t>
            </a:r>
            <a:r>
              <a:rPr lang="en-US" altLang="en-US" b="1" i="1"/>
              <a:t>L</a:t>
            </a:r>
            <a:r>
              <a:rPr lang="en-US" altLang="en-US" b="1"/>
              <a:t>) </a:t>
            </a:r>
          </a:p>
          <a:p>
            <a:pPr eaLnBrk="1" hangingPunct="1">
              <a:spcAft>
                <a:spcPts val="3600"/>
              </a:spcAft>
            </a:pPr>
            <a:r>
              <a:rPr lang="en-US" altLang="en-US" b="1"/>
              <a:t>Find </a:t>
            </a:r>
            <a:r>
              <a:rPr lang="en-US" altLang="en-US" b="1" i="1"/>
              <a:t>P</a:t>
            </a:r>
            <a:r>
              <a:rPr lang="en-US" altLang="en-US" b="1"/>
              <a:t>(</a:t>
            </a:r>
            <a:r>
              <a:rPr lang="en-US" altLang="en-US" b="1" i="1"/>
              <a:t>L </a:t>
            </a:r>
            <a:r>
              <a:rPr lang="en-US" altLang="en-US" b="1"/>
              <a:t>| </a:t>
            </a:r>
            <a:r>
              <a:rPr lang="en-US" altLang="en-US" b="1" i="1"/>
              <a:t>E</a:t>
            </a:r>
            <a:r>
              <a:rPr lang="en-US" altLang="en-US" b="1"/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83288" y="2484438"/>
            <a:ext cx="1112837" cy="1792287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90963" y="2484438"/>
            <a:ext cx="4244975" cy="1792287"/>
            <a:chOff x="3890517" y="2484301"/>
            <a:chExt cx="4245672" cy="1792704"/>
          </a:xfrm>
        </p:grpSpPr>
        <p:sp>
          <p:nvSpPr>
            <p:cNvPr id="6165" name="TextBox 14"/>
            <p:cNvSpPr txBox="1">
              <a:spLocks noChangeArrowheads="1"/>
            </p:cNvSpPr>
            <p:nvPr/>
          </p:nvSpPr>
          <p:spPr bwMode="auto">
            <a:xfrm>
              <a:off x="3890517" y="3907673"/>
              <a:ext cx="39709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/>
                <a:t>Total   3392   2952      3656    </a:t>
              </a:r>
              <a:r>
                <a:rPr lang="en-US" altLang="en-US" b="1" i="1"/>
                <a:t>10000</a:t>
              </a:r>
            </a:p>
          </p:txBody>
        </p:sp>
        <p:sp>
          <p:nvSpPr>
            <p:cNvPr id="6166" name="TextBox 16"/>
            <p:cNvSpPr txBox="1">
              <a:spLocks noChangeArrowheads="1"/>
            </p:cNvSpPr>
            <p:nvPr/>
          </p:nvSpPr>
          <p:spPr bwMode="auto">
            <a:xfrm>
              <a:off x="7096835" y="2484301"/>
              <a:ext cx="1039354" cy="143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altLang="en-US" b="1"/>
                <a:t>Total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en-US" altLang="en-US" b="1"/>
                <a:t>6300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en-US" altLang="en-US" b="1"/>
                <a:t>1600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en-US" altLang="en-US" b="1"/>
                <a:t>2100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116263" y="4727575"/>
            <a:ext cx="549275" cy="369888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00188" y="3203575"/>
            <a:ext cx="4483100" cy="368300"/>
          </a:xfrm>
          <a:prstGeom prst="rect">
            <a:avLst/>
          </a:prstGeom>
          <a:solidFill>
            <a:srgbClr val="0000FF">
              <a:alpha val="34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81463" y="5546725"/>
            <a:ext cx="549275" cy="3683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32175" y="5546725"/>
            <a:ext cx="549275" cy="368300"/>
          </a:xfrm>
          <a:prstGeom prst="rect">
            <a:avLst/>
          </a:prstGeom>
          <a:solidFill>
            <a:srgbClr val="008000">
              <a:alpha val="34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14788" y="6213475"/>
            <a:ext cx="549275" cy="369888"/>
          </a:xfrm>
          <a:prstGeom prst="rect">
            <a:avLst/>
          </a:prstGeom>
          <a:solidFill>
            <a:srgbClr val="0000FF">
              <a:alpha val="34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096125" y="3203575"/>
            <a:ext cx="711200" cy="368300"/>
          </a:xfrm>
          <a:prstGeom prst="rect">
            <a:avLst/>
          </a:prstGeom>
          <a:solidFill>
            <a:srgbClr val="0000FF">
              <a:alpha val="34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983288" y="3203575"/>
            <a:ext cx="1112837" cy="368300"/>
          </a:xfrm>
          <a:prstGeom prst="rect">
            <a:avLst/>
          </a:prstGeom>
          <a:solidFill>
            <a:srgbClr val="008000">
              <a:alpha val="34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90900" y="6202363"/>
            <a:ext cx="549275" cy="368300"/>
          </a:xfrm>
          <a:prstGeom prst="rect">
            <a:avLst/>
          </a:prstGeom>
          <a:solidFill>
            <a:srgbClr val="008000">
              <a:alpha val="34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339975" y="4727575"/>
            <a:ext cx="321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1"/>
              <a:t>P</a:t>
            </a:r>
            <a:r>
              <a:rPr lang="en-US" altLang="en-US" b="1"/>
              <a:t>(</a:t>
            </a:r>
            <a:r>
              <a:rPr lang="en-US" altLang="en-US" b="1" i="1"/>
              <a:t>L</a:t>
            </a:r>
            <a:r>
              <a:rPr lang="en-US" altLang="en-US" b="1"/>
              <a:t>) = 3656 / 10000 = 0.3656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54263" y="5546725"/>
            <a:ext cx="3360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1"/>
              <a:t>P</a:t>
            </a:r>
            <a:r>
              <a:rPr lang="en-US" altLang="en-US" b="1"/>
              <a:t>(</a:t>
            </a:r>
            <a:r>
              <a:rPr lang="en-US" altLang="en-US" b="1" i="1"/>
              <a:t>E</a:t>
            </a:r>
            <a:r>
              <a:rPr lang="en-US" altLang="en-US" b="1"/>
              <a:t> | </a:t>
            </a:r>
            <a:r>
              <a:rPr lang="en-US" altLang="en-US" b="1" i="1"/>
              <a:t>L</a:t>
            </a:r>
            <a:r>
              <a:rPr lang="en-US" altLang="en-US" b="1"/>
              <a:t>) =  800 / 3656 = 0.2188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54263" y="6202363"/>
            <a:ext cx="3297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1"/>
              <a:t>P</a:t>
            </a:r>
            <a:r>
              <a:rPr lang="en-US" altLang="en-US" b="1"/>
              <a:t>(</a:t>
            </a:r>
            <a:r>
              <a:rPr lang="en-US" altLang="en-US" b="1" i="1"/>
              <a:t>L</a:t>
            </a:r>
            <a:r>
              <a:rPr lang="en-US" altLang="en-US" b="1"/>
              <a:t>| </a:t>
            </a:r>
            <a:r>
              <a:rPr lang="en-US" altLang="en-US" b="1" i="1"/>
              <a:t>E</a:t>
            </a:r>
            <a:r>
              <a:rPr lang="en-US" altLang="en-US" b="1"/>
              <a:t>) =  800 / 1600 = 0.5000</a:t>
            </a:r>
          </a:p>
        </p:txBody>
      </p:sp>
      <p:sp>
        <p:nvSpPr>
          <p:cNvPr id="32" name="Curved Left Arrow 31"/>
          <p:cNvSpPr/>
          <p:nvPr/>
        </p:nvSpPr>
        <p:spPr>
          <a:xfrm rot="4443410">
            <a:off x="5772944" y="3245644"/>
            <a:ext cx="447675" cy="3281363"/>
          </a:xfrm>
          <a:prstGeom prst="curvedLeftArrow">
            <a:avLst>
              <a:gd name="adj1" fmla="val 29791"/>
              <a:gd name="adj2" fmla="val 50000"/>
              <a:gd name="adj3" fmla="val 2838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Left Arrow 32"/>
          <p:cNvSpPr/>
          <p:nvPr/>
        </p:nvSpPr>
        <p:spPr>
          <a:xfrm rot="3217234">
            <a:off x="5445919" y="3910807"/>
            <a:ext cx="619125" cy="2928937"/>
          </a:xfrm>
          <a:prstGeom prst="curvedLeftArrow">
            <a:avLst>
              <a:gd name="adj1" fmla="val 29791"/>
              <a:gd name="adj2" fmla="val 50000"/>
              <a:gd name="adj3" fmla="val 2838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Left Arrow 33"/>
          <p:cNvSpPr/>
          <p:nvPr/>
        </p:nvSpPr>
        <p:spPr>
          <a:xfrm rot="2732089">
            <a:off x="6037263" y="2954338"/>
            <a:ext cx="779462" cy="4779962"/>
          </a:xfrm>
          <a:prstGeom prst="curvedLeftArrow">
            <a:avLst>
              <a:gd name="adj1" fmla="val 29791"/>
              <a:gd name="adj2" fmla="val 50000"/>
              <a:gd name="adj3" fmla="val 2838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21" grpId="0"/>
      <p:bldP spid="22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0"/>
            <a:ext cx="6958012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6138" y="3699164"/>
                <a:ext cx="7564581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>
                    <a:latin typeface="+mj-lt"/>
                  </a:rPr>
                  <a:t>Calculate the following conditional probabilities:</a:t>
                </a:r>
              </a:p>
              <a:p>
                <a:endParaRPr lang="en-US" sz="1500" b="1" dirty="0" smtClean="0">
                  <a:latin typeface="+mj-lt"/>
                </a:endParaRPr>
              </a:p>
              <a:p>
                <a:pPr marL="342900" indent="-342900">
                  <a:buAutoNum type="arabicPeriod"/>
                </a:pPr>
                <a:r>
                  <a:rPr lang="en-US" sz="2500" dirty="0" smtClean="0">
                    <a:latin typeface="+mj-lt"/>
                  </a:rPr>
                  <a:t>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</a:rPr>
                          <m:t>𝑌𝑒𝑠</m:t>
                        </m:r>
                      </m:e>
                      <m:e>
                        <m:r>
                          <a:rPr lang="en-US" sz="2500" b="0" i="1" smtClean="0">
                            <a:latin typeface="Cambria Math"/>
                          </a:rPr>
                          <m:t>𝑀𝑎𝑙𝑒</m:t>
                        </m:r>
                      </m:e>
                    </m:d>
                  </m:oMath>
                </a14:m>
                <a:endParaRPr lang="en-US" sz="2500" dirty="0" smtClean="0">
                  <a:latin typeface="+mj-lt"/>
                </a:endParaRPr>
              </a:p>
              <a:p>
                <a:pPr marL="342900" indent="-342900">
                  <a:buAutoNum type="arabicPeriod"/>
                </a:pPr>
                <a:endParaRPr lang="en-US" sz="2500" dirty="0" smtClean="0">
                  <a:latin typeface="+mj-lt"/>
                </a:endParaRPr>
              </a:p>
              <a:p>
                <a:pPr marL="342900" indent="-342900">
                  <a:buAutoNum type="arabicPeriod"/>
                </a:pPr>
                <a:r>
                  <a:rPr lang="en-US" sz="2500" dirty="0" smtClean="0">
                    <a:latin typeface="+mj-lt"/>
                  </a:rPr>
                  <a:t>P</a:t>
                </a:r>
                <a14:m>
                  <m:oMath xmlns:m="http://schemas.openxmlformats.org/officeDocument/2006/math">
                    <m:r>
                      <a:rPr lang="en-US" sz="2500" b="0" i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5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</a:rPr>
                          <m:t>𝑁𝑜</m:t>
                        </m:r>
                      </m:e>
                      <m:e>
                        <m:r>
                          <a:rPr lang="en-US" sz="2500" b="0" i="1" smtClean="0">
                            <a:latin typeface="Cambria Math"/>
                          </a:rPr>
                          <m:t>𝐹𝑒𝑚𝑎𝑙𝑒</m:t>
                        </m:r>
                      </m:e>
                    </m:d>
                  </m:oMath>
                </a14:m>
                <a:endParaRPr lang="en-US" sz="2500" dirty="0" smtClean="0">
                  <a:latin typeface="+mj-lt"/>
                </a:endParaRPr>
              </a:p>
              <a:p>
                <a:pPr marL="342900" indent="-342900">
                  <a:buAutoNum type="arabicPeriod"/>
                </a:pPr>
                <a:endParaRPr lang="en-US" sz="2500" dirty="0" smtClean="0">
                  <a:latin typeface="+mj-lt"/>
                </a:endParaRPr>
              </a:p>
              <a:p>
                <a:pPr marL="342900" indent="-342900">
                  <a:buAutoNum type="arabicPeriod"/>
                </a:pPr>
                <a:r>
                  <a:rPr lang="en-US" sz="2500" dirty="0" smtClean="0">
                    <a:latin typeface="+mj-lt"/>
                  </a:rPr>
                  <a:t>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</a:rPr>
                          <m:t>𝐹𝑒𝑚𝑎𝑙𝑒</m:t>
                        </m:r>
                      </m:e>
                      <m:e>
                        <m:r>
                          <a:rPr lang="en-US" sz="2500" b="0" i="1" smtClean="0">
                            <a:latin typeface="Cambria Math"/>
                          </a:rPr>
                          <m:t>𝑌𝑒𝑠</m:t>
                        </m:r>
                      </m:e>
                    </m:d>
                  </m:oMath>
                </a14:m>
                <a:endParaRPr lang="en-US" sz="25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38" y="3699164"/>
                <a:ext cx="7564581" cy="2631490"/>
              </a:xfrm>
              <a:prstGeom prst="rect">
                <a:avLst/>
              </a:prstGeom>
              <a:blipFill rotWithShape="1">
                <a:blip r:embed="rId3"/>
                <a:stretch>
                  <a:fillRect l="-1450" t="-1624" b="-5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10838</TotalTime>
  <Words>1786</Words>
  <Application>Microsoft Office PowerPoint</Application>
  <PresentationFormat>On-screen Show (4:3)</PresentationFormat>
  <Paragraphs>215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 5.3: Conditional Probability and Independence  </vt:lpstr>
      <vt:lpstr>PowerPoint Presentation</vt:lpstr>
      <vt:lpstr>Basic Probability</vt:lpstr>
      <vt:lpstr>Basic Probability</vt:lpstr>
      <vt:lpstr>Mixed Probability</vt:lpstr>
      <vt:lpstr>Mixed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Consecutive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Lakeville Area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 Hinding</dc:creator>
  <cp:lastModifiedBy>Daniel, Stephanie</cp:lastModifiedBy>
  <cp:revision>298</cp:revision>
  <cp:lastPrinted>2016-06-09T14:34:03Z</cp:lastPrinted>
  <dcterms:created xsi:type="dcterms:W3CDTF">2010-10-24T20:59:23Z</dcterms:created>
  <dcterms:modified xsi:type="dcterms:W3CDTF">2016-06-09T15:53:53Z</dcterms:modified>
</cp:coreProperties>
</file>