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41" r:id="rId1"/>
  </p:sldMasterIdLst>
  <p:notesMasterIdLst>
    <p:notesMasterId r:id="rId28"/>
  </p:notesMasterIdLst>
  <p:handoutMasterIdLst>
    <p:handoutMasterId r:id="rId29"/>
  </p:handoutMasterIdLst>
  <p:sldIdLst>
    <p:sldId id="301" r:id="rId2"/>
    <p:sldId id="261" r:id="rId3"/>
    <p:sldId id="272" r:id="rId4"/>
    <p:sldId id="302" r:id="rId5"/>
    <p:sldId id="304" r:id="rId6"/>
    <p:sldId id="321" r:id="rId7"/>
    <p:sldId id="322" r:id="rId8"/>
    <p:sldId id="292" r:id="rId9"/>
    <p:sldId id="294" r:id="rId10"/>
    <p:sldId id="293" r:id="rId11"/>
    <p:sldId id="316" r:id="rId12"/>
    <p:sldId id="305" r:id="rId13"/>
    <p:sldId id="307" r:id="rId14"/>
    <p:sldId id="318" r:id="rId15"/>
    <p:sldId id="297" r:id="rId16"/>
    <p:sldId id="315" r:id="rId17"/>
    <p:sldId id="308" r:id="rId18"/>
    <p:sldId id="295" r:id="rId19"/>
    <p:sldId id="298" r:id="rId20"/>
    <p:sldId id="310" r:id="rId21"/>
    <p:sldId id="296" r:id="rId22"/>
    <p:sldId id="319" r:id="rId23"/>
    <p:sldId id="299" r:id="rId24"/>
    <p:sldId id="312" r:id="rId25"/>
    <p:sldId id="324" r:id="rId26"/>
    <p:sldId id="323" r:id="rId27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DE5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/>
    <p:restoredTop sz="94692"/>
  </p:normalViewPr>
  <p:slideViewPr>
    <p:cSldViewPr snapToGrid="0" snapToObjects="1">
      <p:cViewPr>
        <p:scale>
          <a:sx n="70" d="100"/>
          <a:sy n="70" d="100"/>
        </p:scale>
        <p:origin x="1104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4003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Chapter 6, Section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FC97DCB-FC08-4F11-B4F0-17FCA71D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19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44DDA3C-51A9-4149-AA01-A7E160C9BD5E}" type="datetime1">
              <a:rPr lang="en-US"/>
              <a:pPr>
                <a:defRPr/>
              </a:pPr>
              <a:t>11/18/18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0FA6019-85DE-4EDB-AF96-71E7E31F7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25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768B6-6768-45DA-B5DE-4FE479991809}" type="datetime1">
              <a:rPr lang="en-US"/>
              <a:pPr>
                <a:defRPr/>
              </a:pPr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B52DB-EF04-4852-8B4B-768D4E438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7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7A1A-E832-4308-8B50-FC494386FB1E}" type="datetime1">
              <a:rPr lang="en-US"/>
              <a:pPr>
                <a:defRPr/>
              </a:pPr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F6083-BDA3-4A97-8DCF-C73F64397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6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6E07-594D-41E2-910E-C48AC2AFB6D8}" type="datetime1">
              <a:rPr lang="en-US"/>
              <a:pPr>
                <a:defRPr/>
              </a:pPr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9B11-168A-4CDE-BF2B-7EB599F4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E5E92-E695-4178-9CAD-E54262F5BE52}" type="datetime1">
              <a:rPr lang="en-US"/>
              <a:pPr>
                <a:defRPr/>
              </a:pPr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10BA-96D3-48E0-91CE-E703555B5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2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D6DC-D89A-4219-A466-1B1152CA955F}" type="datetime1">
              <a:rPr lang="en-US"/>
              <a:pPr>
                <a:defRPr/>
              </a:pPr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8A19-0310-4AA2-918A-13CC26EC3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6412-D57A-47F3-B7B9-2FC9920916E9}" type="datetime1">
              <a:rPr lang="en-US"/>
              <a:pPr>
                <a:defRPr/>
              </a:pPr>
              <a:t>11/18/18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0E86-57B1-4147-9B46-A46E7FE9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6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49D3-5BEC-4BC8-95EF-F8CF761E1F3A}" type="datetime1">
              <a:rPr lang="en-US"/>
              <a:pPr>
                <a:defRPr/>
              </a:pPr>
              <a:t>11/18/18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153F-6B8E-4008-9B6C-D521692F6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6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07AF9-A5D0-4E52-AE7B-3190A28BFF5C}" type="datetime1">
              <a:rPr lang="en-US"/>
              <a:pPr>
                <a:defRPr/>
              </a:pPr>
              <a:t>11/18/18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0F82-6289-4454-8395-E47553907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1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E9DDB-2172-4EEB-9D8A-60C8FB246A3D}" type="datetime1">
              <a:rPr lang="en-US"/>
              <a:pPr>
                <a:defRPr/>
              </a:pPr>
              <a:t>11/18/18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70AE-DA15-43B1-8E53-A8CE54DAC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2AC5-383E-4819-8F56-1FED668822B4}" type="datetime1">
              <a:rPr lang="en-US"/>
              <a:pPr>
                <a:defRPr/>
              </a:pPr>
              <a:t>11/18/18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D671-2F7C-40EF-8363-18157D888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C730-2AC4-40DE-A709-F5D0F2285609}" type="datetime1">
              <a:rPr lang="en-US"/>
              <a:pPr>
                <a:defRPr/>
              </a:pPr>
              <a:t>11/18/18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B6B3-1336-4156-8E74-1DABE39D2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5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CE457A-F844-4137-99AC-4608F3171DF7}" type="datetime1">
              <a:rPr lang="en-US"/>
              <a:pPr>
                <a:defRPr/>
              </a:pPr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084422-DD1B-43C6-B3F8-69627D783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www.youtube.com/watch?v=Ye0Obqp2D_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upload.wikimedia.org/wikipedia/commons/1/12/Dice_Distribution_(bar).svg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44499" y="506342"/>
            <a:ext cx="8276419" cy="2414588"/>
          </a:xfrm>
        </p:spPr>
        <p:txBody>
          <a:bodyPr/>
          <a:lstStyle/>
          <a:p>
            <a:pPr eaLnBrk="1" hangingPunct="1"/>
            <a:r>
              <a:rPr lang="en-US" altLang="en-US" sz="5500" b="1" dirty="0" smtClean="0">
                <a:solidFill>
                  <a:srgbClr val="E81F30"/>
                </a:solidFill>
              </a:rPr>
              <a:t>6.1:</a:t>
            </a:r>
            <a:br>
              <a:rPr lang="en-US" altLang="en-US" sz="5500" b="1" dirty="0" smtClean="0">
                <a:solidFill>
                  <a:srgbClr val="E81F30"/>
                </a:solidFill>
              </a:rPr>
            </a:br>
            <a:r>
              <a:rPr lang="en-US" altLang="en-US" sz="5500" b="1" dirty="0" smtClean="0">
                <a:solidFill>
                  <a:srgbClr val="E81F30"/>
                </a:solidFill>
              </a:rPr>
              <a:t>Discrete and Continuous Random Variables</a:t>
            </a:r>
            <a:endParaRPr lang="en-US" altLang="en-US" sz="5500" dirty="0" smtClean="0"/>
          </a:p>
        </p:txBody>
      </p:sp>
      <p:pic>
        <p:nvPicPr>
          <p:cNvPr id="4" name="Picture 20" descr="C6.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7" y="3336167"/>
            <a:ext cx="8763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78956" y="-2509043"/>
            <a:ext cx="3138487" cy="845820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rgbClr val="E81F30"/>
                </a:solidFill>
              </a:rPr>
              <a:t>Example: Babies’ Health at Birth</a:t>
            </a:r>
            <a:endParaRPr lang="en-US" sz="3500" dirty="0" smtClean="0">
              <a:solidFill>
                <a:srgbClr val="E81F3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Background details are on page 343.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AutoNum type="alphaLcParenBoth"/>
              <a:defRPr/>
            </a:pPr>
            <a:r>
              <a:rPr lang="en-US" sz="2700" b="1" dirty="0" smtClean="0">
                <a:solidFill>
                  <a:srgbClr val="000000"/>
                </a:solidFill>
              </a:rPr>
              <a:t>Show that the probability distribution for </a:t>
            </a:r>
            <a:r>
              <a:rPr lang="en-US" sz="2700" b="1" i="1" dirty="0" smtClean="0">
                <a:solidFill>
                  <a:srgbClr val="000000"/>
                </a:solidFill>
                <a:latin typeface="Times New Roman" pitchFamily="-111" charset="0"/>
                <a:cs typeface="Times New Roman" pitchFamily="-111" charset="0"/>
              </a:rPr>
              <a:t>X </a:t>
            </a:r>
            <a:r>
              <a:rPr lang="en-US" sz="2700" b="1" dirty="0" smtClean="0">
                <a:solidFill>
                  <a:srgbClr val="000000"/>
                </a:solidFill>
              </a:rPr>
              <a:t>is legitimate.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AutoNum type="alphaLcParenBoth"/>
              <a:defRPr/>
            </a:pPr>
            <a:r>
              <a:rPr lang="en-US" sz="2700" b="1" dirty="0" smtClean="0">
                <a:solidFill>
                  <a:srgbClr val="000000"/>
                </a:solidFill>
              </a:rPr>
              <a:t>Make a histogram of the probability distribution. Describe what you see.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AutoNum type="alphaLcParenBoth"/>
              <a:defRPr/>
            </a:pPr>
            <a:r>
              <a:rPr lang="en-US" sz="2700" b="1" dirty="0" smtClean="0">
                <a:solidFill>
                  <a:srgbClr val="000000"/>
                </a:solidFill>
              </a:rPr>
              <a:t>Apgar scores of 7 or higher indicate a healthy baby. What is </a:t>
            </a:r>
            <a:r>
              <a:rPr lang="en-US" sz="2700" b="1" i="1" dirty="0" smtClean="0">
                <a:solidFill>
                  <a:srgbClr val="000000"/>
                </a:solidFill>
              </a:rPr>
              <a:t>P</a:t>
            </a:r>
            <a:r>
              <a:rPr lang="en-US" sz="2700" b="1" dirty="0" smtClean="0">
                <a:solidFill>
                  <a:srgbClr val="000000"/>
                </a:solidFill>
              </a:rPr>
              <a:t>(</a:t>
            </a:r>
            <a:r>
              <a:rPr lang="en-US" sz="2700" b="1" i="1" dirty="0" smtClean="0">
                <a:solidFill>
                  <a:srgbClr val="000000"/>
                </a:solidFill>
                <a:latin typeface="Times New Roman" pitchFamily="-111" charset="0"/>
                <a:cs typeface="Times New Roman" pitchFamily="-111" charset="0"/>
              </a:rPr>
              <a:t>X </a:t>
            </a:r>
            <a:r>
              <a:rPr lang="en-US" sz="2700" b="1" dirty="0" smtClean="0">
                <a:solidFill>
                  <a:srgbClr val="000000"/>
                </a:solidFill>
              </a:rPr>
              <a:t>≥ 7)?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AutoNum type="alphaLcParenBoth"/>
              <a:defRPr/>
            </a:pPr>
            <a:endParaRPr lang="en-US" sz="25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30143"/>
              </p:ext>
            </p:extLst>
          </p:nvPr>
        </p:nvGraphicFramePr>
        <p:xfrm>
          <a:off x="198438" y="3435350"/>
          <a:ext cx="8877300" cy="7969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1588"/>
                <a:gridCol w="690562"/>
                <a:gridCol w="692150"/>
                <a:gridCol w="690563"/>
                <a:gridCol w="692150"/>
                <a:gridCol w="692150"/>
                <a:gridCol w="690562"/>
                <a:gridCol w="692150"/>
                <a:gridCol w="690563"/>
                <a:gridCol w="692150"/>
                <a:gridCol w="690562"/>
                <a:gridCol w="692150"/>
              </a:tblGrid>
              <a:tr h="425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Value: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</a:tr>
              <a:tr h="37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Probability: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0.038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0.099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0.319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0.437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0.053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78956" y="-2509043"/>
            <a:ext cx="3138487" cy="845820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rgbClr val="E81F30"/>
                </a:solidFill>
              </a:rPr>
              <a:t>Example: Babies’ Health at Birth</a:t>
            </a:r>
            <a:endParaRPr lang="en-US" sz="3500" dirty="0" smtClean="0">
              <a:solidFill>
                <a:srgbClr val="E81F3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Background details are on page 343.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AutoNum type="alphaLcParenBoth"/>
              <a:defRPr/>
            </a:pPr>
            <a:r>
              <a:rPr lang="en-US" sz="2700" b="1" dirty="0" smtClean="0">
                <a:solidFill>
                  <a:srgbClr val="000000"/>
                </a:solidFill>
              </a:rPr>
              <a:t>Show that the probability distribution for </a:t>
            </a:r>
            <a:r>
              <a:rPr lang="en-US" sz="2700" b="1" i="1" dirty="0" smtClean="0">
                <a:solidFill>
                  <a:srgbClr val="000000"/>
                </a:solidFill>
                <a:latin typeface="Times New Roman" pitchFamily="-111" charset="0"/>
                <a:cs typeface="Times New Roman" pitchFamily="-111" charset="0"/>
              </a:rPr>
              <a:t>X </a:t>
            </a:r>
            <a:r>
              <a:rPr lang="en-US" sz="2700" b="1" dirty="0" smtClean="0">
                <a:solidFill>
                  <a:srgbClr val="000000"/>
                </a:solidFill>
              </a:rPr>
              <a:t>is legitimate.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AutoNum type="alphaLcParenBoth"/>
              <a:defRPr/>
            </a:pPr>
            <a:r>
              <a:rPr lang="en-US" sz="2700" b="1" dirty="0" smtClean="0">
                <a:solidFill>
                  <a:srgbClr val="000000"/>
                </a:solidFill>
              </a:rPr>
              <a:t>Make a histogram of the probability distribution. Describe the distribution.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AutoNum type="alphaLcParenBoth"/>
              <a:defRPr/>
            </a:pPr>
            <a:r>
              <a:rPr lang="en-US" sz="2700" b="1" dirty="0" smtClean="0">
                <a:solidFill>
                  <a:srgbClr val="000000"/>
                </a:solidFill>
              </a:rPr>
              <a:t>Apgar scores of 7 or higher indicate a healthy baby. What is </a:t>
            </a:r>
            <a:r>
              <a:rPr lang="en-US" sz="2700" b="1" i="1" dirty="0" smtClean="0">
                <a:solidFill>
                  <a:srgbClr val="000000"/>
                </a:solidFill>
              </a:rPr>
              <a:t>P</a:t>
            </a:r>
            <a:r>
              <a:rPr lang="en-US" sz="2700" b="1" dirty="0" smtClean="0">
                <a:solidFill>
                  <a:srgbClr val="000000"/>
                </a:solidFill>
              </a:rPr>
              <a:t>(</a:t>
            </a:r>
            <a:r>
              <a:rPr lang="en-US" sz="2700" b="1" i="1" dirty="0" smtClean="0">
                <a:solidFill>
                  <a:srgbClr val="000000"/>
                </a:solidFill>
                <a:latin typeface="Times New Roman" pitchFamily="-111" charset="0"/>
                <a:cs typeface="Times New Roman" pitchFamily="-111" charset="0"/>
              </a:rPr>
              <a:t>X </a:t>
            </a:r>
            <a:r>
              <a:rPr lang="en-US" sz="2700" b="1" dirty="0" smtClean="0">
                <a:solidFill>
                  <a:srgbClr val="000000"/>
                </a:solidFill>
              </a:rPr>
              <a:t>≥ 7)?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Wingdings" charset="2"/>
              <a:buAutoNum type="alphaLcParenBoth"/>
              <a:defRPr/>
            </a:pPr>
            <a:endParaRPr lang="en-US" sz="2500" b="1" dirty="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9100" y="4494213"/>
            <a:ext cx="82200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dirty="0" smtClean="0">
                <a:latin typeface="+mj-lt"/>
              </a:rPr>
              <a:t>(a) All probabilities are between 0 and 1 and the probabilities sum to 1. This is a legitimate probability distribution.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43481"/>
              </p:ext>
            </p:extLst>
          </p:nvPr>
        </p:nvGraphicFramePr>
        <p:xfrm>
          <a:off x="198438" y="3435350"/>
          <a:ext cx="8877300" cy="7969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1588"/>
                <a:gridCol w="690562"/>
                <a:gridCol w="692150"/>
                <a:gridCol w="690563"/>
                <a:gridCol w="692150"/>
                <a:gridCol w="692150"/>
                <a:gridCol w="690562"/>
                <a:gridCol w="692150"/>
                <a:gridCol w="690563"/>
                <a:gridCol w="692150"/>
                <a:gridCol w="690562"/>
                <a:gridCol w="692150"/>
              </a:tblGrid>
              <a:tr h="425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Value: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</a:tr>
              <a:tr h="37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Probability: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0.038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0.099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0.319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0.437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0.053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marT="45653" marB="45653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75013" y="-2503487"/>
            <a:ext cx="2947987" cy="82565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3500" b="1" smtClean="0">
                <a:solidFill>
                  <a:srgbClr val="E81F30"/>
                </a:solidFill>
              </a:rPr>
              <a:t>Example: Babies’ Health at Birth</a:t>
            </a:r>
            <a:endParaRPr lang="en-US" altLang="en-US" sz="3500" smtClean="0">
              <a:solidFill>
                <a:srgbClr val="E81F30"/>
              </a:solidFill>
            </a:endParaRPr>
          </a:p>
          <a:p>
            <a:pPr marL="0" indent="0" eaLnBrk="1" hangingPunct="1">
              <a:spcBef>
                <a:spcPts val="500"/>
              </a:spcBef>
              <a:buClr>
                <a:schemeClr val="tx1"/>
              </a:buClr>
              <a:buFont typeface="Arial" charset="0"/>
              <a:buNone/>
            </a:pPr>
            <a:r>
              <a:rPr lang="en-US" altLang="en-US" sz="1800" b="1" smtClean="0">
                <a:solidFill>
                  <a:srgbClr val="000000"/>
                </a:solidFill>
              </a:rPr>
              <a:t>b. Make a histogram of the probability distribution. Describe what you see.</a:t>
            </a:r>
          </a:p>
          <a:p>
            <a:pPr marL="0" indent="0" eaLnBrk="1" hangingPunct="1">
              <a:spcBef>
                <a:spcPts val="500"/>
              </a:spcBef>
              <a:buClr>
                <a:schemeClr val="tx1"/>
              </a:buClr>
              <a:buFont typeface="Arial" charset="0"/>
              <a:buNone/>
            </a:pPr>
            <a:r>
              <a:rPr lang="en-US" altLang="en-US" sz="1800" b="1" smtClean="0">
                <a:solidFill>
                  <a:srgbClr val="000000"/>
                </a:solidFill>
              </a:rPr>
              <a:t>c. Apgar scores of 7 or higher indicate a healthy baby. What is </a:t>
            </a:r>
            <a:r>
              <a:rPr lang="en-US" altLang="en-US" sz="1800" b="1" i="1" smtClean="0">
                <a:solidFill>
                  <a:srgbClr val="000000"/>
                </a:solidFill>
              </a:rPr>
              <a:t>P</a:t>
            </a:r>
            <a:r>
              <a:rPr lang="en-US" altLang="en-US" sz="1800" b="1" smtClean="0">
                <a:solidFill>
                  <a:srgbClr val="000000"/>
                </a:solidFill>
              </a:rPr>
              <a:t>(</a:t>
            </a:r>
            <a:r>
              <a:rPr lang="en-US" altLang="en-US" sz="1800" b="1" i="1" smtClean="0">
                <a:solidFill>
                  <a:srgbClr val="000000"/>
                </a:solidFill>
                <a:latin typeface="Times New Roman" pitchFamily="-111" charset="0"/>
                <a:cs typeface="Times New Roman" pitchFamily="-111" charset="0"/>
              </a:rPr>
              <a:t>X </a:t>
            </a:r>
            <a:r>
              <a:rPr lang="en-US" altLang="en-US" sz="1800" b="1" smtClean="0">
                <a:solidFill>
                  <a:srgbClr val="000000"/>
                </a:solidFill>
              </a:rPr>
              <a:t>≥ 7)?</a:t>
            </a:r>
          </a:p>
        </p:txBody>
      </p:sp>
      <p:pic>
        <p:nvPicPr>
          <p:cNvPr id="10" name="Picture 9" descr="F6.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2"/>
          <a:stretch>
            <a:fillRect/>
          </a:stretch>
        </p:blipFill>
        <p:spPr bwMode="auto">
          <a:xfrm>
            <a:off x="620713" y="2632075"/>
            <a:ext cx="38687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5100" y="4995863"/>
            <a:ext cx="87503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300" dirty="0" smtClean="0">
                <a:latin typeface="+mj-lt"/>
              </a:rPr>
              <a:t>(b) The left-skewed shape of the distribution suggests a randomly selected newborn will have an Apgar score at the high end of the scale. While the range is from 0 to 10, there is a VERY small chance of getting a baby with a score of 5 or lower. There are no obvious outliers. The center of the distribution is approximately 8.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32425" y="3098800"/>
            <a:ext cx="3622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dirty="0" smtClean="0">
                <a:latin typeface="+mj-lt"/>
              </a:rPr>
              <a:t>(c) </a:t>
            </a:r>
            <a:r>
              <a:rPr lang="en-US" sz="2500" i="1" dirty="0" smtClean="0">
                <a:latin typeface="+mj-lt"/>
              </a:rPr>
              <a:t>P</a:t>
            </a:r>
            <a:r>
              <a:rPr lang="en-US" sz="2500" dirty="0" smtClean="0">
                <a:latin typeface="+mj-lt"/>
              </a:rPr>
              <a:t>(</a:t>
            </a:r>
            <a:r>
              <a:rPr lang="en-US" sz="2500" i="1" dirty="0" smtClean="0">
                <a:latin typeface="+mj-lt"/>
              </a:rPr>
              <a:t>X</a:t>
            </a:r>
            <a:r>
              <a:rPr lang="en-US" sz="2500" dirty="0" smtClean="0">
                <a:latin typeface="+mj-lt"/>
              </a:rPr>
              <a:t> ≥ 7) = .908</a:t>
            </a:r>
          </a:p>
          <a:p>
            <a:pPr eaLnBrk="1" hangingPunct="1">
              <a:defRPr/>
            </a:pPr>
            <a:r>
              <a:rPr lang="en-US" sz="2500" dirty="0" smtClean="0">
                <a:latin typeface="+mj-lt"/>
              </a:rPr>
              <a:t>We’d have a 91 % chance of randomly choosing a healthy baby.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75400" y="2205038"/>
            <a:ext cx="2679700" cy="817562"/>
            <a:chOff x="6337300" y="2857500"/>
            <a:chExt cx="2679700" cy="817614"/>
          </a:xfrm>
        </p:grpSpPr>
        <p:sp>
          <p:nvSpPr>
            <p:cNvPr id="17" name="Rectangle 16"/>
            <p:cNvSpPr/>
            <p:nvPr/>
          </p:nvSpPr>
          <p:spPr>
            <a:xfrm>
              <a:off x="6337300" y="2857500"/>
              <a:ext cx="2679700" cy="36038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ight Brace 17"/>
            <p:cNvSpPr/>
            <p:nvPr/>
          </p:nvSpPr>
          <p:spPr>
            <a:xfrm rot="5400000">
              <a:off x="7543787" y="2341601"/>
              <a:ext cx="406426" cy="2260600"/>
            </a:xfrm>
            <a:prstGeom prst="rightBrace">
              <a:avLst/>
            </a:prstGeom>
            <a:ln w="412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828163"/>
              </p:ext>
            </p:extLst>
          </p:nvPr>
        </p:nvGraphicFramePr>
        <p:xfrm>
          <a:off x="219075" y="1797050"/>
          <a:ext cx="8877300" cy="7429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1588"/>
                <a:gridCol w="690562"/>
                <a:gridCol w="692150"/>
                <a:gridCol w="690563"/>
                <a:gridCol w="692150"/>
                <a:gridCol w="692150"/>
                <a:gridCol w="690562"/>
                <a:gridCol w="692150"/>
                <a:gridCol w="690563"/>
                <a:gridCol w="692150"/>
                <a:gridCol w="690562"/>
                <a:gridCol w="6921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Value: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Probability: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0.038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0.099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0.053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979738" y="-1998662"/>
            <a:ext cx="3246437" cy="79644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4000" b="1" smtClean="0">
                <a:solidFill>
                  <a:srgbClr val="0070C0"/>
                </a:solidFill>
              </a:rPr>
              <a:t>Mean of a Discrete Random Variable</a:t>
            </a:r>
            <a:endParaRPr lang="en-US" altLang="en-US" sz="4000" smtClean="0">
              <a:solidFill>
                <a:srgbClr val="0070C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500" smtClean="0">
                <a:solidFill>
                  <a:srgbClr val="000000"/>
                </a:solidFill>
              </a:rPr>
              <a:t>The mean of any discrete random variable is an average of the possible outcomes, with each outcome weighted by its probability.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713" y="2541588"/>
            <a:ext cx="7964487" cy="41084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z="600" b="1" u="sng" dirty="0" smtClean="0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Suppose that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X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is a discrete random variable whose probability distribution is</a:t>
            </a:r>
          </a:p>
          <a:p>
            <a:pPr eaLnBrk="1" hangingPunct="1"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					Value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:	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x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1</a:t>
            </a:r>
            <a:r>
              <a:rPr lang="en-US" sz="25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x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2</a:t>
            </a:r>
            <a:r>
              <a:rPr lang="en-US" sz="25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x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3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	…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					</a:t>
            </a: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Probability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: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p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1</a:t>
            </a:r>
            <a:r>
              <a:rPr lang="en-US" sz="25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p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2</a:t>
            </a:r>
            <a:r>
              <a:rPr lang="en-US" sz="25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p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3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	…</a:t>
            </a:r>
          </a:p>
          <a:p>
            <a:pPr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To find the </a:t>
            </a: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mean (expected value)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 of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, multiply each possible value by its probability, then add all the products:</a:t>
            </a:r>
          </a:p>
          <a:p>
            <a:pPr eaLnBrk="1" hangingPunct="1">
              <a:defRPr/>
            </a:pPr>
            <a:endParaRPr lang="en-US" sz="25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endParaRPr lang="en-US" sz="25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endParaRPr lang="en-US" sz="25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endParaRPr lang="en-US" sz="2500" dirty="0" smtClean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2012950" y="5205413"/>
          <a:ext cx="487838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3" imgW="2146300" imgH="482600" progId="Equation.3">
                  <p:embed/>
                </p:oleObj>
              </mc:Choice>
              <mc:Fallback>
                <p:oleObj name="Equation" r:id="rId3" imgW="21463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5205413"/>
                        <a:ext cx="487838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73375" y="-2406650"/>
            <a:ext cx="3460750" cy="85471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3500" b="1" dirty="0" smtClean="0">
                <a:solidFill>
                  <a:srgbClr val="E81F30"/>
                </a:solidFill>
              </a:rPr>
              <a:t>Example: Apgar Scores – What’s Typical?</a:t>
            </a:r>
            <a:endParaRPr lang="en-US" sz="3500" dirty="0" smtClean="0">
              <a:solidFill>
                <a:srgbClr val="E81F30"/>
              </a:solidFill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Consider the random variable </a:t>
            </a:r>
            <a:r>
              <a:rPr lang="en-US" sz="2200" i="1" dirty="0" smtClean="0">
                <a:solidFill>
                  <a:srgbClr val="000000"/>
                </a:solidFill>
              </a:rPr>
              <a:t>X </a:t>
            </a:r>
            <a:r>
              <a:rPr lang="en-US" sz="2200" dirty="0" smtClean="0">
                <a:solidFill>
                  <a:srgbClr val="000000"/>
                </a:solidFill>
              </a:rPr>
              <a:t>= Apgar Score</a:t>
            </a:r>
          </a:p>
          <a:p>
            <a:pPr eaLnBrk="1" hangingPunct="1">
              <a:spcBef>
                <a:spcPts val="500"/>
              </a:spcBef>
              <a:buClr>
                <a:schemeClr val="tx1"/>
              </a:buClr>
              <a:buFont typeface="Wingdings" charset="2"/>
              <a:buNone/>
              <a:defRPr/>
            </a:pPr>
            <a:r>
              <a:rPr lang="en-US" sz="2200" b="1" dirty="0" smtClean="0">
                <a:solidFill>
                  <a:srgbClr val="000000"/>
                </a:solidFill>
              </a:rPr>
              <a:t>Compute the mean of the random variable </a:t>
            </a:r>
            <a:r>
              <a:rPr lang="en-US" sz="2200" b="1" i="1" dirty="0" smtClean="0">
                <a:solidFill>
                  <a:srgbClr val="000000"/>
                </a:solidFill>
              </a:rPr>
              <a:t>X</a:t>
            </a:r>
            <a:r>
              <a:rPr lang="en-US" sz="2200" b="1" dirty="0" smtClean="0">
                <a:solidFill>
                  <a:srgbClr val="000000"/>
                </a:solidFill>
              </a:rPr>
              <a:t> and interpret it in context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482667"/>
              </p:ext>
            </p:extLst>
          </p:nvPr>
        </p:nvGraphicFramePr>
        <p:xfrm>
          <a:off x="177800" y="1760538"/>
          <a:ext cx="8877300" cy="7429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1588"/>
                <a:gridCol w="690562"/>
                <a:gridCol w="692150"/>
                <a:gridCol w="690563"/>
                <a:gridCol w="692150"/>
                <a:gridCol w="692150"/>
                <a:gridCol w="690562"/>
                <a:gridCol w="692150"/>
                <a:gridCol w="690563"/>
                <a:gridCol w="692150"/>
                <a:gridCol w="690562"/>
                <a:gridCol w="6921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Value: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Probability: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0.038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0.099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0.053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7452" name="Object 2"/>
          <p:cNvGraphicFramePr>
            <a:graphicFrameLocks noChangeAspect="1"/>
          </p:cNvGraphicFramePr>
          <p:nvPr/>
        </p:nvGraphicFramePr>
        <p:xfrm>
          <a:off x="2974975" y="2806700"/>
          <a:ext cx="27987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3" imgW="1231900" imgH="254000" progId="Equation.3">
                  <p:embed/>
                </p:oleObj>
              </mc:Choice>
              <mc:Fallback>
                <p:oleObj name="Equation" r:id="rId3" imgW="12319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2806700"/>
                        <a:ext cx="279876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73375" y="-2406650"/>
            <a:ext cx="3460750" cy="85471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3500" b="1" dirty="0" smtClean="0">
                <a:solidFill>
                  <a:srgbClr val="E81F30"/>
                </a:solidFill>
              </a:rPr>
              <a:t>Example: Apgar Scores – What’s Typical?</a:t>
            </a:r>
            <a:endParaRPr lang="en-US" sz="3500" dirty="0" smtClean="0">
              <a:solidFill>
                <a:srgbClr val="E81F30"/>
              </a:solidFill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Consider the random variable </a:t>
            </a:r>
            <a:r>
              <a:rPr lang="en-US" sz="2200" i="1" dirty="0" smtClean="0">
                <a:solidFill>
                  <a:srgbClr val="000000"/>
                </a:solidFill>
              </a:rPr>
              <a:t>X </a:t>
            </a:r>
            <a:r>
              <a:rPr lang="en-US" sz="2200" dirty="0" smtClean="0">
                <a:solidFill>
                  <a:srgbClr val="000000"/>
                </a:solidFill>
              </a:rPr>
              <a:t>= Apgar Score</a:t>
            </a:r>
          </a:p>
          <a:p>
            <a:pPr eaLnBrk="1" hangingPunct="1">
              <a:spcBef>
                <a:spcPts val="500"/>
              </a:spcBef>
              <a:buClr>
                <a:schemeClr val="tx1"/>
              </a:buClr>
              <a:buFont typeface="Wingdings" charset="2"/>
              <a:buNone/>
              <a:defRPr/>
            </a:pPr>
            <a:r>
              <a:rPr lang="en-US" sz="2200" b="1" dirty="0" smtClean="0">
                <a:solidFill>
                  <a:srgbClr val="000000"/>
                </a:solidFill>
              </a:rPr>
              <a:t>Compute the mean of the random variable </a:t>
            </a:r>
            <a:r>
              <a:rPr lang="en-US" sz="2200" b="1" i="1" dirty="0" smtClean="0">
                <a:solidFill>
                  <a:srgbClr val="000000"/>
                </a:solidFill>
              </a:rPr>
              <a:t>X</a:t>
            </a:r>
            <a:r>
              <a:rPr lang="en-US" sz="2200" b="1" dirty="0" smtClean="0">
                <a:solidFill>
                  <a:srgbClr val="000000"/>
                </a:solidFill>
              </a:rPr>
              <a:t> and interpret it in context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429028"/>
              </p:ext>
            </p:extLst>
          </p:nvPr>
        </p:nvGraphicFramePr>
        <p:xfrm>
          <a:off x="177800" y="1760538"/>
          <a:ext cx="8877300" cy="7429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1588"/>
                <a:gridCol w="690562"/>
                <a:gridCol w="692150"/>
                <a:gridCol w="690563"/>
                <a:gridCol w="692150"/>
                <a:gridCol w="692150"/>
                <a:gridCol w="690562"/>
                <a:gridCol w="692150"/>
                <a:gridCol w="690563"/>
                <a:gridCol w="692150"/>
                <a:gridCol w="690562"/>
                <a:gridCol w="6921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Value: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Probability: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0.038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0.099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0.437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0.053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ＭＳ Ｐゴシック" charset="-128"/>
                        <a:cs typeface="Times New Roman" pitchFamily="-111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8476" name="Object 2"/>
          <p:cNvGraphicFramePr>
            <a:graphicFrameLocks noChangeAspect="1"/>
          </p:cNvGraphicFramePr>
          <p:nvPr/>
        </p:nvGraphicFramePr>
        <p:xfrm>
          <a:off x="176213" y="2636838"/>
          <a:ext cx="27987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3" imgW="1231900" imgH="254000" progId="Equation.3">
                  <p:embed/>
                </p:oleObj>
              </mc:Choice>
              <mc:Fallback>
                <p:oleObj name="Equation" r:id="rId3" imgW="12319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2636838"/>
                        <a:ext cx="27987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7" name="Object 3"/>
          <p:cNvGraphicFramePr>
            <a:graphicFrameLocks noChangeAspect="1"/>
          </p:cNvGraphicFramePr>
          <p:nvPr/>
        </p:nvGraphicFramePr>
        <p:xfrm>
          <a:off x="1597025" y="3251200"/>
          <a:ext cx="74961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tion" r:id="rId5" imgW="3302000" imgH="152400" progId="Equation.3">
                  <p:embed/>
                </p:oleObj>
              </mc:Choice>
              <mc:Fallback>
                <p:oleObj name="Equation" r:id="rId5" imgW="3302000" imgH="15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3251200"/>
                        <a:ext cx="74961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8" name="Object 4"/>
          <p:cNvGraphicFramePr>
            <a:graphicFrameLocks noChangeAspect="1"/>
          </p:cNvGraphicFramePr>
          <p:nvPr/>
        </p:nvGraphicFramePr>
        <p:xfrm>
          <a:off x="1597025" y="3727450"/>
          <a:ext cx="10953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Equation" r:id="rId7" imgW="482600" imgH="127000" progId="Equation.3">
                  <p:embed/>
                </p:oleObj>
              </mc:Choice>
              <mc:Fallback>
                <p:oleObj name="Equation" r:id="rId7" imgW="482600" imgH="127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3727450"/>
                        <a:ext cx="109537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7" name="TextBox 19"/>
          <p:cNvSpPr txBox="1">
            <a:spLocks noChangeArrowheads="1"/>
          </p:cNvSpPr>
          <p:nvPr/>
        </p:nvSpPr>
        <p:spPr bwMode="auto">
          <a:xfrm>
            <a:off x="177800" y="4273550"/>
            <a:ext cx="86995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The mean Apgar score of a randomly selected newborn is 8.128. This is the long-term average Agar score of many, many randomly chosen babies.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500" b="1" dirty="0" smtClean="0">
                <a:latin typeface="+mj-lt"/>
              </a:rPr>
              <a:t>Note: </a:t>
            </a:r>
            <a:r>
              <a:rPr lang="en-US" sz="2500" dirty="0" smtClean="0">
                <a:latin typeface="+mj-lt"/>
              </a:rPr>
              <a:t>The expected value does not need to be a possible value of </a:t>
            </a:r>
            <a:r>
              <a:rPr lang="en-US" sz="2500" i="1" dirty="0" smtClean="0">
                <a:latin typeface="+mj-lt"/>
              </a:rPr>
              <a:t>X</a:t>
            </a:r>
            <a:r>
              <a:rPr lang="en-US" sz="2500" dirty="0" smtClean="0">
                <a:latin typeface="+mj-lt"/>
              </a:rPr>
              <a:t> or an integer! It is a long-term average over many repetitions.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586956" y="-2869406"/>
            <a:ext cx="1731963" cy="79914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B0F0"/>
                </a:solidFill>
              </a:rPr>
              <a:t>Analyzing Discrete Random Variables on the Calculator</a:t>
            </a:r>
          </a:p>
        </p:txBody>
      </p:sp>
      <p:sp>
        <p:nvSpPr>
          <p:cNvPr id="13315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78907" y="-167482"/>
            <a:ext cx="3467100" cy="78406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/>
              <a:t>1</a:t>
            </a:r>
            <a:r>
              <a:rPr lang="en-US" b="1" dirty="0" smtClean="0"/>
              <a:t>. </a:t>
            </a:r>
            <a:r>
              <a:rPr lang="en-US" dirty="0"/>
              <a:t>U</a:t>
            </a:r>
            <a:r>
              <a:rPr lang="en-US" dirty="0" smtClean="0"/>
              <a:t>sing one-variable statistics to calculate: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dirty="0" smtClean="0"/>
              <a:t>Enter </a:t>
            </a:r>
            <a:r>
              <a:rPr lang="en-US" dirty="0" smtClean="0"/>
              <a:t>“X” </a:t>
            </a:r>
            <a:r>
              <a:rPr lang="en-US" dirty="0" smtClean="0"/>
              <a:t>for </a:t>
            </a:r>
            <a:r>
              <a:rPr lang="en-US" dirty="0" smtClean="0"/>
              <a:t>L1 </a:t>
            </a:r>
            <a:r>
              <a:rPr lang="en-US" dirty="0" smtClean="0"/>
              <a:t>and “</a:t>
            </a:r>
            <a:r>
              <a:rPr lang="en-US" dirty="0" smtClean="0"/>
              <a:t>frequency” for L2.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3. Calculate 1 </a:t>
            </a:r>
            <a:r>
              <a:rPr lang="en-US" dirty="0" err="1" smtClean="0"/>
              <a:t>Var</a:t>
            </a:r>
            <a:r>
              <a:rPr lang="en-US" dirty="0" smtClean="0"/>
              <a:t>-Stat L1, L2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dirty="0" smtClean="0"/>
              <a:t>Click the following link:</a:t>
            </a:r>
            <a:endParaRPr lang="en-US" dirty="0" smtClean="0"/>
          </a:p>
          <a:p>
            <a:pPr marL="0" indent="0" algn="ctr" eaLnBrk="1" hangingPunct="1">
              <a:buNone/>
              <a:defRPr/>
            </a:pPr>
            <a:r>
              <a:rPr lang="en-US" sz="6000" dirty="0">
                <a:solidFill>
                  <a:srgbClr val="FF0000"/>
                </a:solidFill>
                <a:hlinkClick r:id="rId2"/>
              </a:rPr>
              <a:t>T</a:t>
            </a:r>
            <a:r>
              <a:rPr lang="en-US" sz="6000" dirty="0" smtClean="0">
                <a:solidFill>
                  <a:srgbClr val="FF0000"/>
                </a:solidFill>
                <a:hlinkClick r:id="rId2"/>
              </a:rPr>
              <a:t>I-84 Instructions</a:t>
            </a:r>
            <a:endParaRPr lang="en-US" sz="6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621881" y="-3120231"/>
            <a:ext cx="1746251" cy="7907337"/>
          </a:xfrm>
        </p:spPr>
        <p:txBody>
          <a:bodyPr/>
          <a:lstStyle/>
          <a:p>
            <a:pPr eaLnBrk="1" hangingPunct="1"/>
            <a:r>
              <a:rPr lang="en-US" altLang="en-US" sz="4500" b="1" smtClean="0">
                <a:solidFill>
                  <a:srgbClr val="0070C0"/>
                </a:solidFill>
              </a:rPr>
              <a:t>Calculate the Mean (Expected Value)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4213" y="2092325"/>
          <a:ext cx="7764464" cy="946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4100"/>
                <a:gridCol w="257016"/>
                <a:gridCol w="970558"/>
                <a:gridCol w="970558"/>
                <a:gridCol w="970558"/>
                <a:gridCol w="970558"/>
                <a:gridCol w="970558"/>
                <a:gridCol w="970558"/>
              </a:tblGrid>
              <a:tr h="473075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Value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endParaRPr lang="en-US" sz="2500" b="1" dirty="0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5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6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7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8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9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10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</a:tr>
              <a:tr h="473075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Probability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endParaRPr lang="en-US" sz="2500" b="1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0.08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0.12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0.30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0.22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0.20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0.08</a:t>
                      </a:r>
                      <a:endParaRPr lang="en-US" sz="2500" b="1" dirty="0"/>
                    </a:p>
                  </a:txBody>
                  <a:tcPr marL="91445" marR="91445" marT="45781" marB="4578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08326" y="-2493963"/>
            <a:ext cx="3103562" cy="8393113"/>
          </a:xfrm>
        </p:spPr>
        <p:txBody>
          <a:bodyPr rtlCol="0"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200" b="1" dirty="0" smtClean="0">
                <a:solidFill>
                  <a:srgbClr val="0070C0"/>
                </a:solidFill>
              </a:rPr>
              <a:t>Standard Deviation of a Discrete Random Variable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dirty="0" smtClean="0">
              <a:solidFill>
                <a:srgbClr val="0070C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500" dirty="0" smtClean="0">
                <a:solidFill>
                  <a:srgbClr val="000000"/>
                </a:solidFill>
                <a:latin typeface="+mj-lt"/>
              </a:rPr>
              <a:t>The definition of the variance of a random variable is similar to the definition of the variance for a set of quantitative data.</a:t>
            </a:r>
            <a:r>
              <a:rPr lang="en-US" sz="4500" dirty="0" smtClean="0">
                <a:latin typeface="+mj-lt"/>
              </a:rPr>
              <a:t> To get the standard deviation of a random variable, take the square root of the variance</a:t>
            </a:r>
            <a:r>
              <a:rPr lang="en-US" sz="5300" dirty="0" smtClean="0">
                <a:latin typeface="+mj-lt"/>
              </a:rPr>
              <a:t>.</a:t>
            </a:r>
            <a:endParaRPr lang="en-US" sz="53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713" y="3254375"/>
            <a:ext cx="7977187" cy="3232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Suppose that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X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is a discrete random variable whose probability distribution is</a:t>
            </a:r>
          </a:p>
          <a:p>
            <a:pPr eaLnBrk="1" hangingPunct="1"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					Value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:	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x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1</a:t>
            </a:r>
            <a:r>
              <a:rPr lang="en-US" sz="25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x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2</a:t>
            </a:r>
            <a:r>
              <a:rPr lang="en-US" sz="25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x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3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	…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					</a:t>
            </a: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Probability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: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p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1</a:t>
            </a:r>
            <a:r>
              <a:rPr lang="en-US" sz="25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p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2</a:t>
            </a:r>
            <a:r>
              <a:rPr lang="en-US" sz="25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p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3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	…</a:t>
            </a:r>
          </a:p>
          <a:p>
            <a:pPr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and that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µ</a:t>
            </a:r>
            <a:r>
              <a:rPr lang="en-US" sz="2500" i="1" baseline="-25000" dirty="0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is the mean of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. The </a:t>
            </a: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variance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 of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 is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919163" y="5322888"/>
          <a:ext cx="73787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3" imgW="3733800" imgH="508000" progId="Equation.3">
                  <p:embed/>
                </p:oleObj>
              </mc:Choice>
              <mc:Fallback>
                <p:oleObj name="Equation" r:id="rId3" imgW="37338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5322888"/>
                        <a:ext cx="73787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22638" y="-2455862"/>
            <a:ext cx="2852737" cy="82565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E81F30"/>
                </a:solidFill>
              </a:rPr>
              <a:t>Example: Apgar Scores – How Variable Are They?</a:t>
            </a:r>
            <a:endParaRPr lang="en-US" sz="2400" dirty="0" smtClean="0">
              <a:solidFill>
                <a:srgbClr val="E81F30"/>
              </a:solidFill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en-US" sz="2500" dirty="0" smtClean="0">
                <a:solidFill>
                  <a:srgbClr val="000000"/>
                </a:solidFill>
              </a:rPr>
              <a:t>Consider the random variable </a:t>
            </a:r>
            <a:r>
              <a:rPr lang="en-US" sz="2500" i="1" dirty="0" smtClean="0">
                <a:solidFill>
                  <a:srgbClr val="000000"/>
                </a:solidFill>
              </a:rPr>
              <a:t>X </a:t>
            </a:r>
            <a:r>
              <a:rPr lang="en-US" sz="2500" dirty="0" smtClean="0">
                <a:solidFill>
                  <a:srgbClr val="000000"/>
                </a:solidFill>
              </a:rPr>
              <a:t>= Apgar Score</a:t>
            </a:r>
          </a:p>
          <a:p>
            <a:pPr eaLnBrk="1" hangingPunct="1">
              <a:spcBef>
                <a:spcPts val="500"/>
              </a:spcBef>
              <a:buClr>
                <a:schemeClr val="tx1"/>
              </a:buClr>
              <a:buFont typeface="Wingdings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Compute the standard deviation of the random variable </a:t>
            </a:r>
            <a:r>
              <a:rPr lang="en-US" sz="2500" b="1" i="1" dirty="0" smtClean="0">
                <a:solidFill>
                  <a:srgbClr val="000000"/>
                </a:solidFill>
              </a:rPr>
              <a:t>X</a:t>
            </a:r>
            <a:r>
              <a:rPr lang="en-US" sz="2500" b="1" dirty="0" smtClean="0">
                <a:solidFill>
                  <a:srgbClr val="000000"/>
                </a:solidFill>
              </a:rPr>
              <a:t> and interpret it in context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77800" y="2130425"/>
          <a:ext cx="8877300" cy="742950"/>
        </p:xfrm>
        <a:graphic>
          <a:graphicData uri="http://schemas.openxmlformats.org/drawingml/2006/table">
            <a:tbl>
              <a:tblPr/>
              <a:tblGrid>
                <a:gridCol w="1271588"/>
                <a:gridCol w="690562"/>
                <a:gridCol w="692150"/>
                <a:gridCol w="690563"/>
                <a:gridCol w="692150"/>
                <a:gridCol w="692150"/>
                <a:gridCol w="690562"/>
                <a:gridCol w="692150"/>
                <a:gridCol w="690563"/>
                <a:gridCol w="692150"/>
                <a:gridCol w="690562"/>
                <a:gridCol w="6921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Value: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Zapf Dingbats" charset="2"/>
                        </a:rPr>
                        <a:t>Probability: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0.001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0.006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Zapf Dingbats" charset="2"/>
                        </a:rPr>
                        <a:t>0.007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0.012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Zapf Dingbats" charset="2"/>
                        </a:rPr>
                        <a:t>0.020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1" charset="0"/>
                        <a:ea typeface="Zapf Dingbats" charset="2"/>
                        <a:cs typeface="Times New Roman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0.038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0.099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0.319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0.437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  <a:ea typeface="ＭＳ Ｐゴシック" charset="-128"/>
                          <a:cs typeface="Times New Roman" pitchFamily="-111" charset="0"/>
                        </a:rPr>
                        <a:t>0.053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01E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596" name="Object 2"/>
          <p:cNvGraphicFramePr>
            <a:graphicFrameLocks noChangeAspect="1"/>
          </p:cNvGraphicFramePr>
          <p:nvPr/>
        </p:nvGraphicFramePr>
        <p:xfrm>
          <a:off x="174625" y="2974975"/>
          <a:ext cx="28289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8" name="Equation" r:id="rId3" imgW="1244600" imgH="254000" progId="Equation.3">
                  <p:embed/>
                </p:oleObj>
              </mc:Choice>
              <mc:Fallback>
                <p:oleObj name="Equation" r:id="rId3" imgW="12446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2974975"/>
                        <a:ext cx="28289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7" name="Object 3"/>
          <p:cNvGraphicFramePr>
            <a:graphicFrameLocks noChangeAspect="1"/>
          </p:cNvGraphicFramePr>
          <p:nvPr/>
        </p:nvGraphicFramePr>
        <p:xfrm>
          <a:off x="668338" y="3597275"/>
          <a:ext cx="84756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" name="Equation" r:id="rId5" imgW="4165600" imgH="190500" progId="Equation.3">
                  <p:embed/>
                </p:oleObj>
              </mc:Choice>
              <mc:Fallback>
                <p:oleObj name="Equation" r:id="rId5" imgW="4165600" imgH="19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3597275"/>
                        <a:ext cx="84756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8" name="Object 4"/>
          <p:cNvGraphicFramePr>
            <a:graphicFrameLocks noChangeAspect="1"/>
          </p:cNvGraphicFramePr>
          <p:nvPr/>
        </p:nvGraphicFramePr>
        <p:xfrm>
          <a:off x="668338" y="4176713"/>
          <a:ext cx="10953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" name="Equation" r:id="rId7" imgW="482600" imgH="127000" progId="Equation.3">
                  <p:embed/>
                </p:oleObj>
              </mc:Choice>
              <mc:Fallback>
                <p:oleObj name="Equation" r:id="rId7" imgW="482600" imgH="127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4176713"/>
                        <a:ext cx="109537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55" name="TextBox 19"/>
          <p:cNvSpPr txBox="1">
            <a:spLocks noChangeArrowheads="1"/>
          </p:cNvSpPr>
          <p:nvPr/>
        </p:nvSpPr>
        <p:spPr bwMode="auto">
          <a:xfrm>
            <a:off x="330200" y="5380038"/>
            <a:ext cx="85471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The standard deviation of </a:t>
            </a:r>
            <a:r>
              <a:rPr lang="en-US" sz="2500" b="1" i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 is 1.437. On average, a randomly selected baby’s Apgar score will differ from the mean 8.128 by about 1.4 units.</a:t>
            </a:r>
          </a:p>
        </p:txBody>
      </p:sp>
      <p:graphicFrame>
        <p:nvGraphicFramePr>
          <p:cNvPr id="23600" name="Object 5"/>
          <p:cNvGraphicFramePr>
            <a:graphicFrameLocks noChangeAspect="1"/>
          </p:cNvGraphicFramePr>
          <p:nvPr/>
        </p:nvGraphicFramePr>
        <p:xfrm>
          <a:off x="174625" y="4641850"/>
          <a:ext cx="29400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" name="Equation" r:id="rId9" imgW="1295400" imgH="215900" progId="Equation.3">
                  <p:embed/>
                </p:oleObj>
              </mc:Choice>
              <mc:Fallback>
                <p:oleObj name="Equation" r:id="rId9" imgW="12954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4641850"/>
                        <a:ext cx="29400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10"/>
          <p:cNvSpPr/>
          <p:nvPr/>
        </p:nvSpPr>
        <p:spPr>
          <a:xfrm>
            <a:off x="1854200" y="4030663"/>
            <a:ext cx="1993900" cy="611187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Variance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8181975" cy="1116012"/>
          </a:xfrm>
        </p:spPr>
        <p:txBody>
          <a:bodyPr/>
          <a:lstStyle/>
          <a:p>
            <a:pPr eaLnBrk="1" hangingPunct="1"/>
            <a:r>
              <a:rPr lang="en-US" altLang="en-US" sz="3500" b="1" smtClean="0">
                <a:solidFill>
                  <a:srgbClr val="0070C0"/>
                </a:solidFill>
              </a:rPr>
              <a:t>Section 6.1</a:t>
            </a:r>
            <a:br>
              <a:rPr lang="en-US" altLang="en-US" sz="3500" b="1" smtClean="0">
                <a:solidFill>
                  <a:srgbClr val="0070C0"/>
                </a:solidFill>
              </a:rPr>
            </a:br>
            <a:r>
              <a:rPr lang="en-US" altLang="en-US" sz="3500" b="1" smtClean="0">
                <a:solidFill>
                  <a:srgbClr val="0070C0"/>
                </a:solidFill>
              </a:rPr>
              <a:t>Discrete &amp; Continuous Random Variables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2"/>
          </p:nvPr>
        </p:nvSpPr>
        <p:spPr>
          <a:xfrm>
            <a:off x="498475" y="1833563"/>
            <a:ext cx="8402638" cy="4102100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Font typeface="Wingdings" charset="2"/>
              <a:buNone/>
            </a:pPr>
            <a:r>
              <a:rPr lang="en-US" altLang="en-US" sz="2500" smtClean="0">
                <a:solidFill>
                  <a:srgbClr val="000000"/>
                </a:solidFill>
              </a:rPr>
              <a:t>After this section, you should be able to…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</a:rPr>
              <a:t>APPLY the concept of discrete random variables to a variety of statistical settings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</a:rPr>
              <a:t>CALCULATE and INTERPRET the mean (expected value) of a discrete random variable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</a:rPr>
              <a:t>CALCULATE and INTERPRET the standard deviation (and variance) of a discrete random variable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 smtClean="0">
                <a:solidFill>
                  <a:srgbClr val="000000"/>
                </a:solidFill>
              </a:rPr>
              <a:t>DESCRIBE continuous random variables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4004469" y="-3174206"/>
            <a:ext cx="1227137" cy="795972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3399"/>
                </a:solidFill>
              </a:rPr>
              <a:t>Continuous Random Variable</a:t>
            </a:r>
          </a:p>
        </p:txBody>
      </p:sp>
      <p:sp>
        <p:nvSpPr>
          <p:cNvPr id="2457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058195" y="-111919"/>
            <a:ext cx="4805362" cy="7839075"/>
          </a:xfrm>
        </p:spPr>
        <p:txBody>
          <a:bodyPr/>
          <a:lstStyle/>
          <a:p>
            <a:pPr eaLnBrk="1" hangingPunct="1"/>
            <a:r>
              <a:rPr lang="en-US" altLang="en-US" smtClean="0"/>
              <a:t>A continuous random variable is one which takes an </a:t>
            </a:r>
            <a:r>
              <a:rPr lang="en-US" altLang="en-US" b="1" smtClean="0"/>
              <a:t>infinite</a:t>
            </a:r>
            <a:r>
              <a:rPr lang="en-US" altLang="en-US" smtClean="0"/>
              <a:t> number of possible values.</a:t>
            </a:r>
          </a:p>
          <a:p>
            <a:pPr eaLnBrk="1" hangingPunct="1"/>
            <a:r>
              <a:rPr lang="en-US" altLang="en-US" smtClean="0"/>
              <a:t>Continuous random variables are usually measurements.</a:t>
            </a:r>
          </a:p>
          <a:p>
            <a:pPr eaLnBrk="1" hangingPunct="1"/>
            <a:r>
              <a:rPr lang="en-US" altLang="en-US" smtClean="0"/>
              <a:t>Examples:</a:t>
            </a:r>
          </a:p>
          <a:p>
            <a:pPr lvl="1" eaLnBrk="1" hangingPunct="1"/>
            <a:r>
              <a:rPr lang="en-US" altLang="en-US" smtClean="0"/>
              <a:t> height</a:t>
            </a:r>
          </a:p>
          <a:p>
            <a:pPr lvl="1" eaLnBrk="1" hangingPunct="1"/>
            <a:r>
              <a:rPr lang="en-US" altLang="en-US" smtClean="0"/>
              <a:t> weight</a:t>
            </a:r>
          </a:p>
          <a:p>
            <a:pPr lvl="1" eaLnBrk="1" hangingPunct="1"/>
            <a:r>
              <a:rPr lang="en-US" altLang="en-US" smtClean="0"/>
              <a:t> the amount of sugar in an orange</a:t>
            </a:r>
          </a:p>
          <a:p>
            <a:pPr lvl="1" eaLnBrk="1" hangingPunct="1"/>
            <a:r>
              <a:rPr lang="en-US" altLang="en-US" smtClean="0"/>
              <a:t> the time required to run a mile.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48050" y="-2419349"/>
            <a:ext cx="2179637" cy="77390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sz="4400" b="1" dirty="0">
                <a:solidFill>
                  <a:srgbClr val="FF3399"/>
                </a:solidFill>
                <a:latin typeface="+mj-lt"/>
                <a:ea typeface="+mj-ea"/>
                <a:cs typeface="+mj-cs"/>
              </a:rPr>
              <a:t>Continuous Random Variables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588" y="1284288"/>
            <a:ext cx="7535862" cy="201612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continuous random variable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 takes on all values in an interval of numbers. The probability distribution of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 is described by a </a:t>
            </a: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density curve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. The probability of any event is the area under the density curve and above the values of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X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 that make up the event.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3549650"/>
            <a:ext cx="5280025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008188"/>
            <a:ext cx="59912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07725" y="1370415"/>
            <a:ext cx="48790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latin typeface="+mj-lt"/>
              </a:rPr>
              <a:t>A continuous random variable is not defined at specific values.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latin typeface="+mj-lt"/>
              </a:rPr>
              <a:t>Instead, it is defined over an interval of value;  however, you can calculate the probability of a range of values.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500" b="1" dirty="0" smtClean="0">
                <a:latin typeface="+mj-lt"/>
              </a:rPr>
              <a:t>It is very similar to z-scores and normal distribution calculations. </a:t>
            </a:r>
          </a:p>
        </p:txBody>
      </p:sp>
      <p:sp>
        <p:nvSpPr>
          <p:cNvPr id="26628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48050" y="-2419349"/>
            <a:ext cx="2179637" cy="77390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sz="4400" b="1" dirty="0">
                <a:solidFill>
                  <a:srgbClr val="FF3399"/>
                </a:solidFill>
                <a:latin typeface="+mj-lt"/>
                <a:ea typeface="+mj-ea"/>
                <a:cs typeface="+mj-cs"/>
              </a:rPr>
              <a:t>Continuous Random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21063" y="-2398712"/>
            <a:ext cx="2738437" cy="82565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500" b="1" dirty="0" smtClean="0">
                <a:solidFill>
                  <a:srgbClr val="E81F30"/>
                </a:solidFill>
              </a:rPr>
              <a:t>Example: Young Women’s Heights</a:t>
            </a:r>
            <a:endParaRPr lang="en-US" sz="2500" dirty="0" smtClean="0">
              <a:solidFill>
                <a:srgbClr val="E81F30"/>
              </a:solidFill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en-US" sz="2500" dirty="0" smtClean="0">
                <a:solidFill>
                  <a:srgbClr val="000000"/>
                </a:solidFill>
              </a:rPr>
              <a:t>The height of young women can be defined as a continuous random variable (Y) with a probability distribution is </a:t>
            </a:r>
            <a:r>
              <a:rPr lang="en-US" sz="2500" i="1" dirty="0" smtClean="0">
                <a:solidFill>
                  <a:srgbClr val="000000"/>
                </a:solidFill>
              </a:rPr>
              <a:t>N</a:t>
            </a:r>
            <a:r>
              <a:rPr lang="en-US" sz="2500" dirty="0" smtClean="0">
                <a:solidFill>
                  <a:srgbClr val="000000"/>
                </a:solidFill>
              </a:rPr>
              <a:t>(64, 2.7).</a:t>
            </a:r>
          </a:p>
          <a:p>
            <a:pPr eaLnBrk="1" hangingPunct="1">
              <a:spcBef>
                <a:spcPts val="500"/>
              </a:spcBef>
              <a:buClr>
                <a:schemeClr val="tx1"/>
              </a:buClr>
              <a:buFont typeface="Wingdings" charset="2"/>
              <a:buNone/>
              <a:defRPr/>
            </a:pPr>
            <a:r>
              <a:rPr lang="en-US" sz="2500" b="1" dirty="0" smtClean="0">
                <a:solidFill>
                  <a:srgbClr val="000000"/>
                </a:solidFill>
              </a:rPr>
              <a:t>A. What is the </a:t>
            </a:r>
            <a:r>
              <a:rPr lang="en-US" sz="2500" b="1" u="sng" dirty="0" smtClean="0">
                <a:solidFill>
                  <a:srgbClr val="000000"/>
                </a:solidFill>
              </a:rPr>
              <a:t>probability</a:t>
            </a:r>
            <a:r>
              <a:rPr lang="en-US" sz="2500" b="1" dirty="0" smtClean="0">
                <a:solidFill>
                  <a:srgbClr val="000000"/>
                </a:solidFill>
              </a:rPr>
              <a:t> that a randomly chosen young woman has height between 68 and 70 inches?</a:t>
            </a:r>
          </a:p>
        </p:txBody>
      </p:sp>
      <p:sp>
        <p:nvSpPr>
          <p:cNvPr id="27651" name="TextBox 15"/>
          <p:cNvSpPr txBox="1">
            <a:spLocks noChangeArrowheads="1"/>
          </p:cNvSpPr>
          <p:nvPr/>
        </p:nvSpPr>
        <p:spPr bwMode="auto">
          <a:xfrm>
            <a:off x="3295650" y="3098800"/>
            <a:ext cx="3178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charset="0"/>
              </a:rPr>
              <a:t>P</a:t>
            </a:r>
            <a:r>
              <a:rPr lang="en-US" altLang="en-US" sz="2400" b="1">
                <a:latin typeface="Arial" charset="0"/>
              </a:rPr>
              <a:t>(68 ≤ </a:t>
            </a:r>
            <a:r>
              <a:rPr lang="en-US" altLang="en-US" sz="2400" b="1" i="1">
                <a:latin typeface="Arial" charset="0"/>
              </a:rPr>
              <a:t>Y</a:t>
            </a:r>
            <a:r>
              <a:rPr lang="en-US" altLang="en-US" sz="2400" b="1">
                <a:latin typeface="Arial" charset="0"/>
              </a:rPr>
              <a:t> ≤ 70) = ???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79788" y="-2398712"/>
            <a:ext cx="2738437" cy="82565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E81F30"/>
                </a:solidFill>
              </a:rPr>
              <a:t>Example: Young Women’s Heights</a:t>
            </a:r>
            <a:endParaRPr lang="en-US" sz="2400" dirty="0" smtClean="0">
              <a:solidFill>
                <a:srgbClr val="E81F30"/>
              </a:solidFill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The height of young women can be defined as a continuous random variable (Y) with a probability distribution is N(64, 2.7).</a:t>
            </a:r>
          </a:p>
          <a:p>
            <a:pPr eaLnBrk="1" hangingPunct="1">
              <a:spcBef>
                <a:spcPts val="500"/>
              </a:spcBef>
              <a:buClr>
                <a:schemeClr val="tx1"/>
              </a:buClr>
              <a:buFont typeface="Wingdings" charset="2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A. What is the probability that a randomly chosen young woman has height between 68 and 70 inches?</a:t>
            </a:r>
          </a:p>
        </p:txBody>
      </p:sp>
      <p:sp>
        <p:nvSpPr>
          <p:cNvPr id="28675" name="TextBox 15"/>
          <p:cNvSpPr txBox="1">
            <a:spLocks noChangeArrowheads="1"/>
          </p:cNvSpPr>
          <p:nvPr/>
        </p:nvSpPr>
        <p:spPr bwMode="auto">
          <a:xfrm>
            <a:off x="5492750" y="2484438"/>
            <a:ext cx="3178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charset="0"/>
              </a:rPr>
              <a:t>P</a:t>
            </a:r>
            <a:r>
              <a:rPr lang="en-US" altLang="en-US" sz="2400" b="1">
                <a:latin typeface="Arial" charset="0"/>
              </a:rPr>
              <a:t>(68 ≤ </a:t>
            </a:r>
            <a:r>
              <a:rPr lang="en-US" altLang="en-US" sz="2400" b="1" i="1">
                <a:latin typeface="Arial" charset="0"/>
              </a:rPr>
              <a:t>Y</a:t>
            </a:r>
            <a:r>
              <a:rPr lang="en-US" altLang="en-US" sz="2400" b="1">
                <a:latin typeface="Arial" charset="0"/>
              </a:rPr>
              <a:t> ≤ 70) = ???</a:t>
            </a:r>
          </a:p>
        </p:txBody>
      </p:sp>
      <p:pic>
        <p:nvPicPr>
          <p:cNvPr id="28676" name="Picture 10" descr="F6.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268538"/>
            <a:ext cx="46164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7" name="Object 2"/>
          <p:cNvGraphicFramePr>
            <a:graphicFrameLocks noChangeAspect="1"/>
          </p:cNvGraphicFramePr>
          <p:nvPr/>
        </p:nvGraphicFramePr>
        <p:xfrm>
          <a:off x="5327650" y="3167063"/>
          <a:ext cx="12795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Equation" r:id="rId4" imgW="711200" imgH="558800" progId="Equation.3">
                  <p:embed/>
                </p:oleObj>
              </mc:Choice>
              <mc:Fallback>
                <p:oleObj name="Equation" r:id="rId4" imgW="711200" imgH="558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3167063"/>
                        <a:ext cx="12795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3"/>
          <p:cNvGraphicFramePr>
            <a:graphicFrameLocks noChangeAspect="1"/>
          </p:cNvGraphicFramePr>
          <p:nvPr/>
        </p:nvGraphicFramePr>
        <p:xfrm>
          <a:off x="7261225" y="3167063"/>
          <a:ext cx="1293813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6" imgW="723900" imgH="558800" progId="Equation.3">
                  <p:embed/>
                </p:oleObj>
              </mc:Choice>
              <mc:Fallback>
                <p:oleObj name="Equation" r:id="rId6" imgW="723900" imgH="558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3167063"/>
                        <a:ext cx="1293813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Box 19"/>
          <p:cNvSpPr txBox="1">
            <a:spLocks noChangeArrowheads="1"/>
          </p:cNvSpPr>
          <p:nvPr/>
        </p:nvSpPr>
        <p:spPr bwMode="auto">
          <a:xfrm>
            <a:off x="4278313" y="4468813"/>
            <a:ext cx="4852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charset="0"/>
              </a:rPr>
              <a:t>P</a:t>
            </a:r>
            <a:r>
              <a:rPr lang="en-US" altLang="en-US" sz="1800">
                <a:latin typeface="Arial" charset="0"/>
              </a:rPr>
              <a:t>(1.48 ≤ </a:t>
            </a:r>
            <a:r>
              <a:rPr lang="en-US" altLang="en-US" sz="1800" i="1">
                <a:latin typeface="Arial" charset="0"/>
              </a:rPr>
              <a:t>Z </a:t>
            </a:r>
            <a:r>
              <a:rPr lang="en-US" altLang="en-US" sz="1800">
                <a:latin typeface="Arial" charset="0"/>
              </a:rPr>
              <a:t>≤ 2.22) = </a:t>
            </a:r>
            <a:r>
              <a:rPr lang="en-US" altLang="en-US" sz="1800" i="1">
                <a:latin typeface="Arial" charset="0"/>
              </a:rPr>
              <a:t>P</a:t>
            </a:r>
            <a:r>
              <a:rPr lang="en-US" altLang="en-US" sz="1800">
                <a:latin typeface="Arial" charset="0"/>
              </a:rPr>
              <a:t>(</a:t>
            </a:r>
            <a:r>
              <a:rPr lang="en-US" altLang="en-US" sz="1800" i="1">
                <a:latin typeface="Arial" charset="0"/>
              </a:rPr>
              <a:t>Z </a:t>
            </a:r>
            <a:r>
              <a:rPr lang="en-US" altLang="en-US" sz="1800">
                <a:latin typeface="Arial" charset="0"/>
              </a:rPr>
              <a:t>≤ 2.22) – </a:t>
            </a:r>
            <a:r>
              <a:rPr lang="en-US" altLang="en-US" sz="1800" i="1">
                <a:latin typeface="Arial" charset="0"/>
              </a:rPr>
              <a:t>P</a:t>
            </a:r>
            <a:r>
              <a:rPr lang="en-US" altLang="en-US" sz="1800">
                <a:latin typeface="Arial" charset="0"/>
              </a:rPr>
              <a:t>(</a:t>
            </a:r>
            <a:r>
              <a:rPr lang="en-US" altLang="en-US" sz="1800" i="1">
                <a:latin typeface="Arial" charset="0"/>
              </a:rPr>
              <a:t>Z </a:t>
            </a:r>
            <a:r>
              <a:rPr lang="en-US" altLang="en-US" sz="1800">
                <a:latin typeface="Arial" charset="0"/>
              </a:rPr>
              <a:t>≤ 1.48)</a:t>
            </a:r>
          </a:p>
        </p:txBody>
      </p:sp>
      <p:sp>
        <p:nvSpPr>
          <p:cNvPr id="28680" name="TextBox 20"/>
          <p:cNvSpPr txBox="1">
            <a:spLocks noChangeArrowheads="1"/>
          </p:cNvSpPr>
          <p:nvPr/>
        </p:nvSpPr>
        <p:spPr bwMode="auto">
          <a:xfrm>
            <a:off x="6151563" y="4946650"/>
            <a:ext cx="2052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= 0.9868 – 0.9306</a:t>
            </a:r>
          </a:p>
        </p:txBody>
      </p:sp>
      <p:sp>
        <p:nvSpPr>
          <p:cNvPr id="28681" name="TextBox 21"/>
          <p:cNvSpPr txBox="1">
            <a:spLocks noChangeArrowheads="1"/>
          </p:cNvSpPr>
          <p:nvPr/>
        </p:nvSpPr>
        <p:spPr bwMode="auto">
          <a:xfrm>
            <a:off x="6192838" y="5372100"/>
            <a:ext cx="1089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= 0.0562</a:t>
            </a:r>
          </a:p>
        </p:txBody>
      </p:sp>
      <p:sp>
        <p:nvSpPr>
          <p:cNvPr id="21514" name="TextBox 22"/>
          <p:cNvSpPr txBox="1">
            <a:spLocks noChangeArrowheads="1"/>
          </p:cNvSpPr>
          <p:nvPr/>
        </p:nvSpPr>
        <p:spPr bwMode="auto">
          <a:xfrm>
            <a:off x="290513" y="5902325"/>
            <a:ext cx="86280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There is about a 5.6% chance that a randomly chosen young woman has a height between 68 and 70 inches.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79788" y="-2398712"/>
            <a:ext cx="2738437" cy="82565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500" b="1" dirty="0" smtClean="0">
                <a:solidFill>
                  <a:srgbClr val="E81F30"/>
                </a:solidFill>
              </a:rPr>
              <a:t>Example: Young Women’s Heights</a:t>
            </a:r>
            <a:endParaRPr lang="en-US" sz="2500" dirty="0" smtClean="0">
              <a:solidFill>
                <a:srgbClr val="E81F30"/>
              </a:solidFill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en-US" sz="2500" dirty="0">
                <a:solidFill>
                  <a:srgbClr val="000000"/>
                </a:solidFill>
              </a:rPr>
              <a:t>The height of young women can be defined as a continuous random variable (Y) with a probability distribution is N(64, 2.7).</a:t>
            </a:r>
          </a:p>
          <a:p>
            <a:pPr eaLnBrk="1" hangingPunct="1">
              <a:spcBef>
                <a:spcPts val="500"/>
              </a:spcBef>
              <a:buClr>
                <a:schemeClr val="tx1"/>
              </a:buClr>
              <a:buFont typeface="Wingdings" charset="2"/>
              <a:buNone/>
              <a:defRPr/>
            </a:pPr>
            <a:r>
              <a:rPr lang="en-US" sz="2500" b="1" dirty="0">
                <a:solidFill>
                  <a:srgbClr val="000000"/>
                </a:solidFill>
              </a:rPr>
              <a:t>B</a:t>
            </a:r>
            <a:r>
              <a:rPr lang="en-US" sz="2500" b="1" dirty="0" smtClean="0">
                <a:solidFill>
                  <a:srgbClr val="000000"/>
                </a:solidFill>
              </a:rPr>
              <a:t>. At 70 inches tall, is Ms. Young unusually tall?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79788" y="-2398712"/>
            <a:ext cx="2738437" cy="82565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E81F30"/>
                </a:solidFill>
              </a:rPr>
              <a:t>Example: Young Women’s Heights</a:t>
            </a:r>
            <a:endParaRPr lang="en-US" sz="2400" dirty="0" smtClean="0">
              <a:solidFill>
                <a:srgbClr val="E81F30"/>
              </a:solidFill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The height of young women can be defined as a continuous random variable (Y) with a probability distribution is N(64, 2.7).</a:t>
            </a:r>
          </a:p>
          <a:p>
            <a:pPr eaLnBrk="1" hangingPunct="1">
              <a:spcBef>
                <a:spcPts val="500"/>
              </a:spcBef>
              <a:buClr>
                <a:schemeClr val="tx1"/>
              </a:buClr>
              <a:buFont typeface="Wingdings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</a:rPr>
              <a:t>B</a:t>
            </a:r>
            <a:r>
              <a:rPr lang="en-US" sz="1800" b="1" dirty="0" smtClean="0">
                <a:solidFill>
                  <a:srgbClr val="000000"/>
                </a:solidFill>
              </a:rPr>
              <a:t>. At 70 inches tall, is Ms. Young unusually tall?</a:t>
            </a:r>
          </a:p>
        </p:txBody>
      </p:sp>
      <p:sp>
        <p:nvSpPr>
          <p:cNvPr id="30723" name="TextBox 15"/>
          <p:cNvSpPr txBox="1">
            <a:spLocks noChangeArrowheads="1"/>
          </p:cNvSpPr>
          <p:nvPr/>
        </p:nvSpPr>
        <p:spPr bwMode="auto">
          <a:xfrm>
            <a:off x="793750" y="2151063"/>
            <a:ext cx="3178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charset="0"/>
              </a:rPr>
              <a:t>P</a:t>
            </a:r>
            <a:r>
              <a:rPr lang="en-US" altLang="en-US" sz="2400" b="1">
                <a:latin typeface="Arial" charset="0"/>
              </a:rPr>
              <a:t>(</a:t>
            </a:r>
            <a:r>
              <a:rPr lang="en-US" altLang="en-US" sz="2400" b="1" i="1">
                <a:latin typeface="Arial" charset="0"/>
              </a:rPr>
              <a:t>Y</a:t>
            </a:r>
            <a:r>
              <a:rPr lang="en-US" altLang="en-US" sz="2400" b="1">
                <a:latin typeface="Arial" charset="0"/>
              </a:rPr>
              <a:t> ≤ 70) = ???</a:t>
            </a:r>
          </a:p>
        </p:txBody>
      </p:sp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881063" y="2741613"/>
          <a:ext cx="129381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3" imgW="723900" imgH="558800" progId="Equation.3">
                  <p:embed/>
                </p:oleObj>
              </mc:Choice>
              <mc:Fallback>
                <p:oleObj name="Equation" r:id="rId3" imgW="723900" imgH="558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2741613"/>
                        <a:ext cx="129381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Box 20"/>
          <p:cNvSpPr txBox="1">
            <a:spLocks noChangeArrowheads="1"/>
          </p:cNvSpPr>
          <p:nvPr/>
        </p:nvSpPr>
        <p:spPr bwMode="auto">
          <a:xfrm>
            <a:off x="4328521" y="2860274"/>
            <a:ext cx="216610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+mj-lt"/>
              </a:rPr>
              <a:t>P value: 0.9868</a:t>
            </a:r>
          </a:p>
        </p:txBody>
      </p:sp>
      <p:sp>
        <p:nvSpPr>
          <p:cNvPr id="21514" name="TextBox 22"/>
          <p:cNvSpPr txBox="1">
            <a:spLocks noChangeArrowheads="1"/>
          </p:cNvSpPr>
          <p:nvPr/>
        </p:nvSpPr>
        <p:spPr bwMode="auto">
          <a:xfrm>
            <a:off x="290513" y="4732338"/>
            <a:ext cx="86280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+mj-lt"/>
              </a:rPr>
              <a:t>Yes, Ms. Young is unusually tall because 98.68% of the population is shorter than her.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-760412" y="1450975"/>
            <a:ext cx="6316662" cy="41354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500" b="1" dirty="0" smtClean="0">
                <a:solidFill>
                  <a:srgbClr val="0070C0"/>
                </a:solidFill>
              </a:rPr>
              <a:t>Random Variables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00000"/>
                </a:solidFill>
              </a:rPr>
              <a:t>A random variable, usually written as X, is a variable whose possible values are numerical outcomes of a random phenomenon.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00000"/>
                </a:solidFill>
              </a:rPr>
              <a:t>There are two types of random variables, </a:t>
            </a:r>
            <a:r>
              <a:rPr lang="en-US" sz="2500" b="1" dirty="0" smtClean="0">
                <a:solidFill>
                  <a:srgbClr val="000000"/>
                </a:solidFill>
              </a:rPr>
              <a:t>discrete random variables</a:t>
            </a:r>
            <a:r>
              <a:rPr lang="en-US" sz="2500" dirty="0" smtClean="0">
                <a:solidFill>
                  <a:srgbClr val="000000"/>
                </a:solidFill>
              </a:rPr>
              <a:t> and </a:t>
            </a:r>
            <a:r>
              <a:rPr lang="en-US" sz="2500" b="1" dirty="0" smtClean="0">
                <a:solidFill>
                  <a:srgbClr val="000000"/>
                </a:solidFill>
              </a:rPr>
              <a:t>continuous random variables.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946150"/>
            <a:ext cx="4694237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860007" y="-3331369"/>
            <a:ext cx="1282700" cy="7920037"/>
          </a:xfrm>
        </p:spPr>
        <p:txBody>
          <a:bodyPr/>
          <a:lstStyle/>
          <a:p>
            <a:pPr eaLnBrk="1" hangingPunct="1"/>
            <a:r>
              <a:rPr lang="en-US" altLang="en-US" sz="4500" b="1" smtClean="0">
                <a:solidFill>
                  <a:srgbClr val="0070C0"/>
                </a:solidFill>
              </a:rPr>
              <a:t>Discrete Random Variables</a:t>
            </a:r>
          </a:p>
        </p:txBody>
      </p:sp>
      <p:sp>
        <p:nvSpPr>
          <p:cNvPr id="6147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031207" y="-219869"/>
            <a:ext cx="4940300" cy="7920037"/>
          </a:xfrm>
        </p:spPr>
        <p:txBody>
          <a:bodyPr/>
          <a:lstStyle/>
          <a:p>
            <a:pPr eaLnBrk="1" hangingPunct="1"/>
            <a:r>
              <a:rPr lang="en-US" altLang="en-US" sz="2700" smtClean="0"/>
              <a:t>A discrete random variable is one which may take on only a countable number of distinct values such as 0, 1, 2, 3, 4,....</a:t>
            </a:r>
          </a:p>
          <a:p>
            <a:pPr eaLnBrk="1" hangingPunct="1"/>
            <a:r>
              <a:rPr lang="en-US" altLang="en-US" sz="2700" smtClean="0"/>
              <a:t>Discrete random variables are usually (but not necessarily) counts. </a:t>
            </a:r>
          </a:p>
          <a:p>
            <a:pPr eaLnBrk="1" hangingPunct="1"/>
            <a:r>
              <a:rPr lang="en-US" altLang="en-US" sz="2700" b="1" smtClean="0"/>
              <a:t>Examples: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mtClean="0"/>
              <a:t> </a:t>
            </a:r>
            <a:r>
              <a:rPr lang="en-US" altLang="en-US" sz="2500" smtClean="0"/>
              <a:t>number of children in a family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500" smtClean="0"/>
              <a:t> the Friday night attendance at a cinema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500" smtClean="0"/>
              <a:t> the number of patients a doctor sees in one day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500" smtClean="0"/>
              <a:t> the number of defective light bulbs in a box of ten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500" smtClean="0"/>
              <a:t> the number of “heads” flipped in 3 trials</a:t>
            </a:r>
          </a:p>
          <a:p>
            <a:pPr lvl="1" eaLnBrk="1" hangingPunct="1">
              <a:buFont typeface="Arial" charset="0"/>
              <a:buChar char="•"/>
            </a:pPr>
            <a:endParaRPr lang="en-US" alt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0" name="TextBox 9"/>
          <p:cNvSpPr txBox="1">
            <a:spLocks noChangeArrowheads="1"/>
          </p:cNvSpPr>
          <p:nvPr/>
        </p:nvSpPr>
        <p:spPr bwMode="auto">
          <a:xfrm>
            <a:off x="650875" y="2967038"/>
            <a:ext cx="5545139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dirty="0" smtClean="0">
                <a:latin typeface="+mj-lt"/>
              </a:rPr>
              <a:t>Consider tossing a fair coin 3 times.</a:t>
            </a:r>
          </a:p>
          <a:p>
            <a:pPr eaLnBrk="1" hangingPunct="1">
              <a:defRPr/>
            </a:pPr>
            <a:r>
              <a:rPr lang="en-US" sz="2500" dirty="0" smtClean="0">
                <a:latin typeface="+mj-lt"/>
              </a:rPr>
              <a:t>Define </a:t>
            </a:r>
            <a:r>
              <a:rPr lang="en-US" sz="2500" dirty="0" smtClean="0">
                <a:latin typeface="+mj-lt"/>
                <a:cs typeface="Times New Roman" pitchFamily="-111" charset="0"/>
              </a:rPr>
              <a:t>X</a:t>
            </a:r>
            <a:r>
              <a:rPr lang="en-US" sz="2500" dirty="0" smtClean="0">
                <a:latin typeface="+mj-lt"/>
              </a:rPr>
              <a:t> = the number of heads obtained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263" y="4116388"/>
            <a:ext cx="35623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dirty="0" smtClean="0">
                <a:latin typeface="+mj-lt"/>
                <a:cs typeface="Times New Roman" pitchFamily="-111" charset="0"/>
              </a:rPr>
              <a:t>X = 0: TTT</a:t>
            </a:r>
          </a:p>
          <a:p>
            <a:pPr eaLnBrk="1" hangingPunct="1">
              <a:defRPr/>
            </a:pPr>
            <a:r>
              <a:rPr lang="en-US" sz="2500" dirty="0" smtClean="0">
                <a:latin typeface="+mj-lt"/>
                <a:cs typeface="Times New Roman" pitchFamily="-111" charset="0"/>
              </a:rPr>
              <a:t>X = 1: HTT THT TTH</a:t>
            </a:r>
          </a:p>
          <a:p>
            <a:pPr eaLnBrk="1" hangingPunct="1">
              <a:defRPr/>
            </a:pPr>
            <a:r>
              <a:rPr lang="en-US" sz="2500" dirty="0" smtClean="0">
                <a:latin typeface="+mj-lt"/>
                <a:cs typeface="Times New Roman" pitchFamily="-111" charset="0"/>
              </a:rPr>
              <a:t>X = 2: HHT HTH THH</a:t>
            </a:r>
          </a:p>
          <a:p>
            <a:pPr eaLnBrk="1" hangingPunct="1">
              <a:defRPr/>
            </a:pPr>
            <a:r>
              <a:rPr lang="en-US" sz="2500" dirty="0" smtClean="0">
                <a:latin typeface="+mj-lt"/>
                <a:cs typeface="Times New Roman" pitchFamily="-111" charset="0"/>
              </a:rPr>
              <a:t>X = 3: HHH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154154"/>
              </p:ext>
            </p:extLst>
          </p:nvPr>
        </p:nvGraphicFramePr>
        <p:xfrm>
          <a:off x="382588" y="5746750"/>
          <a:ext cx="5324475" cy="9731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49104"/>
                <a:gridCol w="869913"/>
                <a:gridCol w="867772"/>
                <a:gridCol w="869913"/>
                <a:gridCol w="867773"/>
              </a:tblGrid>
              <a:tr h="472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2" marR="91432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2" marR="91432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2" marR="91432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2" marR="91432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2" marR="91432" marT="45725" marB="45725" horzOverflow="overflow"/>
                </a:tc>
              </a:tr>
              <a:tr h="500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Probability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2" marR="91432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1/8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2" marR="91432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3/8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2" marR="91432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3/8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2" marR="91432"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1/8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2" marR="91432" marT="45725" marB="45725" horzOverflow="overflow"/>
                </a:tc>
              </a:tr>
            </a:tbl>
          </a:graphicData>
        </a:graphic>
      </p:graphicFrame>
      <p:pic>
        <p:nvPicPr>
          <p:cNvPr id="8220" name="Picture 10" descr="F6.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25" y="3783013"/>
            <a:ext cx="3115097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>
          <a:xfrm rot="16200000">
            <a:off x="3739356" y="-1956595"/>
            <a:ext cx="1455739" cy="78517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The </a:t>
            </a:r>
            <a:r>
              <a:rPr lang="en-US" sz="2500" b="1" dirty="0" smtClean="0"/>
              <a:t>probability distribution</a:t>
            </a:r>
            <a:r>
              <a:rPr lang="en-US" sz="2500" dirty="0" smtClean="0"/>
              <a:t> of a discrete random variable is a list of probabilities associated with each of its possible values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8219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820319" y="-3167856"/>
            <a:ext cx="1403350" cy="7742238"/>
          </a:xfrm>
        </p:spPr>
        <p:txBody>
          <a:bodyPr/>
          <a:lstStyle/>
          <a:p>
            <a:pPr eaLnBrk="1" hangingPunct="1"/>
            <a:r>
              <a:rPr lang="en-US" altLang="en-US" sz="5500" b="1" smtClean="0">
                <a:solidFill>
                  <a:srgbClr val="0070C0"/>
                </a:solidFill>
              </a:rPr>
              <a:t>Probability Distribution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>
          <a:xfrm rot="16200000">
            <a:off x="3617913" y="-574675"/>
            <a:ext cx="1808162" cy="77422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Roll your pair of dice 20 times, record the sum for each trial.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9219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820319" y="-2615406"/>
            <a:ext cx="1403350" cy="7742238"/>
          </a:xfrm>
        </p:spPr>
        <p:txBody>
          <a:bodyPr/>
          <a:lstStyle/>
          <a:p>
            <a:pPr eaLnBrk="1" hangingPunct="1"/>
            <a:r>
              <a:rPr lang="en-US" altLang="en-US" sz="5500" b="1" smtClean="0">
                <a:solidFill>
                  <a:srgbClr val="0070C0"/>
                </a:solidFill>
              </a:rPr>
              <a:t>Rolling Dice: Probability Distribution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Dice Distribution (bar)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15925"/>
            <a:ext cx="844550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88556" y="-2837655"/>
            <a:ext cx="1800225" cy="79930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sz="4500" b="1" smtClean="0">
                <a:solidFill>
                  <a:srgbClr val="0070C0"/>
                </a:solidFill>
              </a:rPr>
              <a:t>Discrete Random Variables</a:t>
            </a:r>
            <a:endParaRPr lang="en-US" altLang="en-US" sz="4500" smtClean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63563" y="1389063"/>
            <a:ext cx="8021637" cy="50165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discrete random variable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X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takes a fixed set of possible values with gaps between. The probability distribution of a discrete random variable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X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lists the values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x</a:t>
            </a:r>
            <a:r>
              <a:rPr lang="en-US" sz="2500" i="1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i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and their probabilities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p</a:t>
            </a:r>
            <a:r>
              <a:rPr lang="en-US" sz="2500" i="1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i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pPr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					</a:t>
            </a: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Value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:	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x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1</a:t>
            </a:r>
            <a:r>
              <a:rPr lang="en-US" sz="25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x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2</a:t>
            </a:r>
            <a:r>
              <a:rPr lang="en-US" sz="25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x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3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	…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					</a:t>
            </a:r>
            <a:r>
              <a:rPr lang="en-US" sz="2500" b="1" dirty="0" smtClean="0">
                <a:solidFill>
                  <a:srgbClr val="000000"/>
                </a:solidFill>
                <a:latin typeface="+mj-lt"/>
              </a:rPr>
              <a:t>Probability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: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p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1</a:t>
            </a:r>
            <a:r>
              <a:rPr lang="en-US" sz="25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p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2</a:t>
            </a:r>
            <a:r>
              <a:rPr lang="en-US" sz="25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	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p</a:t>
            </a:r>
            <a:r>
              <a:rPr lang="en-US" sz="2500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3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	…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The probabilities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</a:rPr>
              <a:t>p</a:t>
            </a:r>
            <a:r>
              <a:rPr lang="en-US" sz="2500" i="1" baseline="-25000" dirty="0" smtClean="0">
                <a:solidFill>
                  <a:srgbClr val="000000"/>
                </a:solidFill>
                <a:latin typeface="+mj-lt"/>
              </a:rPr>
              <a:t>i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must satisfy two requirements:</a:t>
            </a:r>
          </a:p>
          <a:p>
            <a:pPr eaLnBrk="1" hangingPunct="1">
              <a:spcAft>
                <a:spcPts val="1200"/>
              </a:spcAft>
              <a:buFontTx/>
              <a:buAutoNum type="arabicPeriod"/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Every probability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p</a:t>
            </a:r>
            <a:r>
              <a:rPr lang="en-US" sz="2500" i="1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i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is a number between 0 and 1.</a:t>
            </a:r>
          </a:p>
          <a:p>
            <a:pPr eaLnBrk="1" hangingPunct="1">
              <a:spcAft>
                <a:spcPts val="1200"/>
              </a:spcAft>
              <a:buFontTx/>
              <a:buAutoNum type="arabicPeriod"/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The sum of the probabilities is 1.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To find the probability of any event, add the probabilities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p</a:t>
            </a:r>
            <a:r>
              <a:rPr lang="en-US" sz="2500" i="1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i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of the particular values 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x</a:t>
            </a:r>
            <a:r>
              <a:rPr lang="en-US" sz="2500" i="1" baseline="-25000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i</a:t>
            </a:r>
            <a:r>
              <a:rPr lang="en-US" sz="2500" i="1" dirty="0" smtClean="0">
                <a:solidFill>
                  <a:srgbClr val="000000"/>
                </a:solidFill>
                <a:latin typeface="+mj-lt"/>
                <a:cs typeface="Times New Roman" pitchFamily="-111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+mj-lt"/>
              </a:rPr>
              <a:t>that make up the event.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979738" y="-1998662"/>
            <a:ext cx="3246437" cy="79644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3500" b="1" smtClean="0">
                <a:solidFill>
                  <a:srgbClr val="0070C0"/>
                </a:solidFill>
              </a:rPr>
              <a:t>Describing the (Probability) Distribution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500" smtClean="0">
                <a:solidFill>
                  <a:srgbClr val="000000"/>
                </a:solidFill>
              </a:rPr>
              <a:t>When analyzing discrete random variables, we’ll follow the same strategy we used with quantitative data – describe the shape, center (mean), and spread (standard deviation), and identify any outliers.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2843213"/>
            <a:ext cx="60007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7420</TotalTime>
  <Words>1560</Words>
  <Application>Microsoft Macintosh PowerPoint</Application>
  <PresentationFormat>On-screen Show (4:3)</PresentationFormat>
  <Paragraphs>300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Times New Roman</vt:lpstr>
      <vt:lpstr>Wingdings</vt:lpstr>
      <vt:lpstr>Zapf Dingbats</vt:lpstr>
      <vt:lpstr>Office Theme</vt:lpstr>
      <vt:lpstr>Equation</vt:lpstr>
      <vt:lpstr>6.1: Discrete and Continuous Random Variables</vt:lpstr>
      <vt:lpstr>Section 6.1 Discrete &amp; Continuous Random Variables</vt:lpstr>
      <vt:lpstr>PowerPoint Presentation</vt:lpstr>
      <vt:lpstr>Discrete Random Variables</vt:lpstr>
      <vt:lpstr>Probability Distribution</vt:lpstr>
      <vt:lpstr>Rolling Dice: Probability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Analyzing Discrete Random Variables on the Calculator</vt:lpstr>
      <vt:lpstr>Calculate the Mean (Expected Value)</vt:lpstr>
      <vt:lpstr>PowerPoint Presentation</vt:lpstr>
      <vt:lpstr>PowerPoint Presentation</vt:lpstr>
      <vt:lpstr>Continuous Random Variable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Lakeville Area Public Schools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Daniel</dc:creator>
  <cp:lastModifiedBy>Jameil Floyd</cp:lastModifiedBy>
  <cp:revision>274</cp:revision>
  <cp:lastPrinted>2015-06-30T15:17:18Z</cp:lastPrinted>
  <dcterms:created xsi:type="dcterms:W3CDTF">2010-10-24T21:21:12Z</dcterms:created>
  <dcterms:modified xsi:type="dcterms:W3CDTF">2018-11-19T02:15:14Z</dcterms:modified>
</cp:coreProperties>
</file>