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921" r:id="rId1"/>
  </p:sldMasterIdLst>
  <p:notesMasterIdLst>
    <p:notesMasterId r:id="rId39"/>
  </p:notesMasterIdLst>
  <p:handoutMasterIdLst>
    <p:handoutMasterId r:id="rId40"/>
  </p:handoutMasterIdLst>
  <p:sldIdLst>
    <p:sldId id="312" r:id="rId2"/>
    <p:sldId id="261" r:id="rId3"/>
    <p:sldId id="337" r:id="rId4"/>
    <p:sldId id="272" r:id="rId5"/>
    <p:sldId id="301" r:id="rId6"/>
    <p:sldId id="292" r:id="rId7"/>
    <p:sldId id="314" r:id="rId8"/>
    <p:sldId id="315" r:id="rId9"/>
    <p:sldId id="302" r:id="rId10"/>
    <p:sldId id="303" r:id="rId11"/>
    <p:sldId id="304" r:id="rId12"/>
    <p:sldId id="338" r:id="rId13"/>
    <p:sldId id="306" r:id="rId14"/>
    <p:sldId id="294" r:id="rId15"/>
    <p:sldId id="339" r:id="rId16"/>
    <p:sldId id="305" r:id="rId17"/>
    <p:sldId id="308" r:id="rId18"/>
    <p:sldId id="319" r:id="rId19"/>
    <p:sldId id="309" r:id="rId20"/>
    <p:sldId id="320" r:id="rId21"/>
    <p:sldId id="310" r:id="rId22"/>
    <p:sldId id="317" r:id="rId23"/>
    <p:sldId id="321" r:id="rId24"/>
    <p:sldId id="322" r:id="rId25"/>
    <p:sldId id="323" r:id="rId26"/>
    <p:sldId id="326" r:id="rId27"/>
    <p:sldId id="327" r:id="rId28"/>
    <p:sldId id="328" r:id="rId29"/>
    <p:sldId id="329" r:id="rId30"/>
    <p:sldId id="330" r:id="rId31"/>
    <p:sldId id="332" r:id="rId32"/>
    <p:sldId id="333" r:id="rId33"/>
    <p:sldId id="334" r:id="rId34"/>
    <p:sldId id="341" r:id="rId35"/>
    <p:sldId id="347" r:id="rId36"/>
    <p:sldId id="343" r:id="rId37"/>
    <p:sldId id="346" r:id="rId38"/>
  </p:sldIdLst>
  <p:sldSz cx="9144000" cy="6858000" type="screen4x3"/>
  <p:notesSz cx="7315200" cy="96012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01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82" autoAdjust="0"/>
    <p:restoredTop sz="94671" autoAdjust="0"/>
  </p:normalViewPr>
  <p:slideViewPr>
    <p:cSldViewPr snapToGrid="0" snapToObjects="1">
      <p:cViewPr>
        <p:scale>
          <a:sx n="70" d="100"/>
          <a:sy n="70" d="100"/>
        </p:scale>
        <p:origin x="-1854" y="-4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53" d="100"/>
          <a:sy n="53" d="100"/>
        </p:scale>
        <p:origin x="-2874"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39712"/>
            <a:ext cx="3170238" cy="479425"/>
          </a:xfrm>
          <a:prstGeom prst="rect">
            <a:avLst/>
          </a:prstGeom>
        </p:spPr>
        <p:txBody>
          <a:bodyPr vert="horz" lIns="96661" tIns="48331" rIns="96661" bIns="48331" rtlCol="0"/>
          <a:lstStyle>
            <a:lvl1pPr algn="l">
              <a:defRPr sz="1300"/>
            </a:lvl1pPr>
          </a:lstStyle>
          <a:p>
            <a:pPr>
              <a:defRPr/>
            </a:pPr>
            <a:r>
              <a:rPr lang="en-US" dirty="0" smtClean="0"/>
              <a:t>Chapter 6, Section 2</a:t>
            </a:r>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a:defRPr sz="1300"/>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6661" tIns="48331" rIns="96661" bIns="48331" rtlCol="0" anchor="b"/>
          <a:lstStyle>
            <a:lvl1pPr algn="r">
              <a:defRPr sz="1300"/>
            </a:lvl1pPr>
          </a:lstStyle>
          <a:p>
            <a:pPr>
              <a:defRPr/>
            </a:pPr>
            <a:fld id="{2B254322-68A3-4F72-91EA-95EB03CAACD1}" type="slidenum">
              <a:rPr lang="en-US"/>
              <a:pPr>
                <a:defRPr/>
              </a:pPr>
              <a:t>‹#›</a:t>
            </a:fld>
            <a:endParaRPr lang="en-US"/>
          </a:p>
        </p:txBody>
      </p:sp>
    </p:spTree>
    <p:extLst>
      <p:ext uri="{BB962C8B-B14F-4D97-AF65-F5344CB8AC3E}">
        <p14:creationId xmlns:p14="http://schemas.microsoft.com/office/powerpoint/2010/main" val="68454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vl1pPr>
          </a:lstStyle>
          <a:p>
            <a:pPr>
              <a:defRPr/>
            </a:pPr>
            <a:fld id="{03312A39-8986-4712-8C18-E053C2631D4E}" type="datetime1">
              <a:rPr lang="en-US"/>
              <a:pPr>
                <a:defRPr/>
              </a:pPr>
              <a:t>6/9/2016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dirty="0" smtClean="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a:defRPr sz="1300">
                <a:latin typeface="Arial"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vl1pPr>
          </a:lstStyle>
          <a:p>
            <a:pPr>
              <a:defRPr/>
            </a:pPr>
            <a:fld id="{2F4E126B-5BB0-4D63-B67A-477F860A5363}" type="slidenum">
              <a:rPr lang="en-US"/>
              <a:pPr>
                <a:defRPr/>
              </a:pPr>
              <a:t>‹#›</a:t>
            </a:fld>
            <a:endParaRPr lang="en-US"/>
          </a:p>
        </p:txBody>
      </p:sp>
    </p:spTree>
    <p:extLst>
      <p:ext uri="{BB962C8B-B14F-4D97-AF65-F5344CB8AC3E}">
        <p14:creationId xmlns:p14="http://schemas.microsoft.com/office/powerpoint/2010/main" val="384277522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pitchFamily="-111"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5797A42-8BA6-40E4-A0D1-2E9630AF4A73}" type="datetime1">
              <a:rPr lang="en-US"/>
              <a:pPr>
                <a:defRPr/>
              </a:pPr>
              <a:t>6/9/2016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032D27-EDD1-4FA3-8615-538AB2818A8B}" type="slidenum">
              <a:rPr lang="en-US"/>
              <a:pPr>
                <a:defRPr/>
              </a:pPr>
              <a:t>‹#›</a:t>
            </a:fld>
            <a:endParaRPr lang="en-US"/>
          </a:p>
        </p:txBody>
      </p:sp>
    </p:spTree>
    <p:extLst>
      <p:ext uri="{BB962C8B-B14F-4D97-AF65-F5344CB8AC3E}">
        <p14:creationId xmlns:p14="http://schemas.microsoft.com/office/powerpoint/2010/main" val="2803815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3144B41-C5BC-4DED-B7FE-36132A6EB4A5}" type="datetime1">
              <a:rPr lang="en-US"/>
              <a:pPr>
                <a:defRPr/>
              </a:pPr>
              <a:t>6/9/2016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AEEF9C-7BC6-4336-997B-46A1AFA2F991}" type="slidenum">
              <a:rPr lang="en-US"/>
              <a:pPr>
                <a:defRPr/>
              </a:pPr>
              <a:t>‹#›</a:t>
            </a:fld>
            <a:endParaRPr lang="en-US"/>
          </a:p>
        </p:txBody>
      </p:sp>
    </p:spTree>
    <p:extLst>
      <p:ext uri="{BB962C8B-B14F-4D97-AF65-F5344CB8AC3E}">
        <p14:creationId xmlns:p14="http://schemas.microsoft.com/office/powerpoint/2010/main" val="2077687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DB54A50-986A-4D3E-8772-290316F23635}" type="datetime1">
              <a:rPr lang="en-US"/>
              <a:pPr>
                <a:defRPr/>
              </a:pPr>
              <a:t>6/9/2016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058553-275D-4EA6-9D7C-63F65A320E9D}" type="slidenum">
              <a:rPr lang="en-US"/>
              <a:pPr>
                <a:defRPr/>
              </a:pPr>
              <a:t>‹#›</a:t>
            </a:fld>
            <a:endParaRPr lang="en-US"/>
          </a:p>
        </p:txBody>
      </p:sp>
    </p:spTree>
    <p:extLst>
      <p:ext uri="{BB962C8B-B14F-4D97-AF65-F5344CB8AC3E}">
        <p14:creationId xmlns:p14="http://schemas.microsoft.com/office/powerpoint/2010/main" val="4174088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F6D408-B789-4037-A410-93C5A6B1253F}" type="datetime1">
              <a:rPr lang="en-US"/>
              <a:pPr>
                <a:defRPr/>
              </a:pPr>
              <a:t>6/9/2016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ADC9CA-D0E0-4E4E-A66F-BE69F1103E20}" type="slidenum">
              <a:rPr lang="en-US"/>
              <a:pPr>
                <a:defRPr/>
              </a:pPr>
              <a:t>‹#›</a:t>
            </a:fld>
            <a:endParaRPr lang="en-US"/>
          </a:p>
        </p:txBody>
      </p:sp>
    </p:spTree>
    <p:extLst>
      <p:ext uri="{BB962C8B-B14F-4D97-AF65-F5344CB8AC3E}">
        <p14:creationId xmlns:p14="http://schemas.microsoft.com/office/powerpoint/2010/main" val="3741722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02E2104-1130-4644-9C74-290FDB2233CA}" type="datetime1">
              <a:rPr lang="en-US"/>
              <a:pPr>
                <a:defRPr/>
              </a:pPr>
              <a:t>6/9/2016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B65713-B218-4F06-8803-BA1071B6E2C9}" type="slidenum">
              <a:rPr lang="en-US"/>
              <a:pPr>
                <a:defRPr/>
              </a:pPr>
              <a:t>‹#›</a:t>
            </a:fld>
            <a:endParaRPr lang="en-US"/>
          </a:p>
        </p:txBody>
      </p:sp>
    </p:spTree>
    <p:extLst>
      <p:ext uri="{BB962C8B-B14F-4D97-AF65-F5344CB8AC3E}">
        <p14:creationId xmlns:p14="http://schemas.microsoft.com/office/powerpoint/2010/main" val="3282288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D00D9EC-76EF-4E18-A13A-47AFDD34D70D}" type="datetime1">
              <a:rPr lang="en-US"/>
              <a:pPr>
                <a:defRPr/>
              </a:pPr>
              <a:t>6/9/2016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6A29F2B-7B6B-4A51-9993-8FF9E6A8FB36}" type="slidenum">
              <a:rPr lang="en-US"/>
              <a:pPr>
                <a:defRPr/>
              </a:pPr>
              <a:t>‹#›</a:t>
            </a:fld>
            <a:endParaRPr lang="en-US"/>
          </a:p>
        </p:txBody>
      </p:sp>
    </p:spTree>
    <p:extLst>
      <p:ext uri="{BB962C8B-B14F-4D97-AF65-F5344CB8AC3E}">
        <p14:creationId xmlns:p14="http://schemas.microsoft.com/office/powerpoint/2010/main" val="542622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F6A74F9-73B0-41CE-A440-8BD3DF826146}" type="datetime1">
              <a:rPr lang="en-US"/>
              <a:pPr>
                <a:defRPr/>
              </a:pPr>
              <a:t>6/9/2016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4C4CB70-DBD8-43D4-9503-3E3332048D10}" type="slidenum">
              <a:rPr lang="en-US"/>
              <a:pPr>
                <a:defRPr/>
              </a:pPr>
              <a:t>‹#›</a:t>
            </a:fld>
            <a:endParaRPr lang="en-US"/>
          </a:p>
        </p:txBody>
      </p:sp>
    </p:spTree>
    <p:extLst>
      <p:ext uri="{BB962C8B-B14F-4D97-AF65-F5344CB8AC3E}">
        <p14:creationId xmlns:p14="http://schemas.microsoft.com/office/powerpoint/2010/main" val="191051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2F26A1B-557C-4C47-BE73-37A05C91EBCD}" type="datetime1">
              <a:rPr lang="en-US"/>
              <a:pPr>
                <a:defRPr/>
              </a:pPr>
              <a:t>6/9/2016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C2216E6-71AE-4E7A-B21B-F8F4E3676B09}" type="slidenum">
              <a:rPr lang="en-US"/>
              <a:pPr>
                <a:defRPr/>
              </a:pPr>
              <a:t>‹#›</a:t>
            </a:fld>
            <a:endParaRPr lang="en-US"/>
          </a:p>
        </p:txBody>
      </p:sp>
    </p:spTree>
    <p:extLst>
      <p:ext uri="{BB962C8B-B14F-4D97-AF65-F5344CB8AC3E}">
        <p14:creationId xmlns:p14="http://schemas.microsoft.com/office/powerpoint/2010/main" val="305183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2F89412-9701-4A81-9BFC-DEA5ECB5B867}" type="datetime1">
              <a:rPr lang="en-US"/>
              <a:pPr>
                <a:defRPr/>
              </a:pPr>
              <a:t>6/9/2016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4C75471-CC8A-4757-B37A-D09697111023}" type="slidenum">
              <a:rPr lang="en-US"/>
              <a:pPr>
                <a:defRPr/>
              </a:pPr>
              <a:t>‹#›</a:t>
            </a:fld>
            <a:endParaRPr lang="en-US"/>
          </a:p>
        </p:txBody>
      </p:sp>
    </p:spTree>
    <p:extLst>
      <p:ext uri="{BB962C8B-B14F-4D97-AF65-F5344CB8AC3E}">
        <p14:creationId xmlns:p14="http://schemas.microsoft.com/office/powerpoint/2010/main" val="4274657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1EE8C9-CE22-4AF7-95EC-255115000A1F}" type="datetime1">
              <a:rPr lang="en-US"/>
              <a:pPr>
                <a:defRPr/>
              </a:pPr>
              <a:t>6/9/2016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DBDA36-31DA-415D-814D-0CFEBAF57DEC}" type="slidenum">
              <a:rPr lang="en-US"/>
              <a:pPr>
                <a:defRPr/>
              </a:pPr>
              <a:t>‹#›</a:t>
            </a:fld>
            <a:endParaRPr lang="en-US"/>
          </a:p>
        </p:txBody>
      </p:sp>
    </p:spTree>
    <p:extLst>
      <p:ext uri="{BB962C8B-B14F-4D97-AF65-F5344CB8AC3E}">
        <p14:creationId xmlns:p14="http://schemas.microsoft.com/office/powerpoint/2010/main" val="3353157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1440A24-E669-49E8-9440-23A7087355F7}" type="datetime1">
              <a:rPr lang="en-US"/>
              <a:pPr>
                <a:defRPr/>
              </a:pPr>
              <a:t>6/9/2016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61E5057-7336-4541-A555-F3E58551121A}" type="slidenum">
              <a:rPr lang="en-US"/>
              <a:pPr>
                <a:defRPr/>
              </a:pPr>
              <a:t>‹#›</a:t>
            </a:fld>
            <a:endParaRPr lang="en-US"/>
          </a:p>
        </p:txBody>
      </p:sp>
    </p:spTree>
    <p:extLst>
      <p:ext uri="{BB962C8B-B14F-4D97-AF65-F5344CB8AC3E}">
        <p14:creationId xmlns:p14="http://schemas.microsoft.com/office/powerpoint/2010/main" val="489518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563C378-59F9-4EB4-80F2-16D7B912F1CF}" type="datetime1">
              <a:rPr lang="en-US"/>
              <a:pPr>
                <a:defRPr/>
              </a:pPr>
              <a:t>6/9/2016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7233539-66DC-497B-9D87-3D29D5BE98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22" r:id="rId1"/>
    <p:sldLayoutId id="2147484923" r:id="rId2"/>
    <p:sldLayoutId id="2147484924" r:id="rId3"/>
    <p:sldLayoutId id="2147484925" r:id="rId4"/>
    <p:sldLayoutId id="2147484926" r:id="rId5"/>
    <p:sldLayoutId id="2147484927" r:id="rId6"/>
    <p:sldLayoutId id="2147484928" r:id="rId7"/>
    <p:sldLayoutId id="2147484929" r:id="rId8"/>
    <p:sldLayoutId id="2147484930" r:id="rId9"/>
    <p:sldLayoutId id="2147484931" r:id="rId10"/>
    <p:sldLayoutId id="214748493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1.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1.xml"/><Relationship Id="rId1" Type="http://schemas.openxmlformats.org/officeDocument/2006/relationships/vmlDrawing" Target="../drawings/vmlDrawing2.vml"/><Relationship Id="rId4" Type="http://schemas.openxmlformats.org/officeDocument/2006/relationships/image" Target="../media/image7.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1.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oleObject" Target="../embeddings/oleObject4.bin"/><Relationship Id="rId4" Type="http://schemas.openxmlformats.org/officeDocument/2006/relationships/image" Target="../media/image10.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1.xml"/><Relationship Id="rId1" Type="http://schemas.openxmlformats.org/officeDocument/2006/relationships/vmlDrawing" Target="../drawings/vmlDrawing4.vml"/><Relationship Id="rId4" Type="http://schemas.openxmlformats.org/officeDocument/2006/relationships/image" Target="../media/image12.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2649538"/>
            <a:ext cx="7772400" cy="1470025"/>
          </a:xfrm>
        </p:spPr>
        <p:txBody>
          <a:bodyPr/>
          <a:lstStyle/>
          <a:p>
            <a:pPr eaLnBrk="1" hangingPunct="1"/>
            <a:r>
              <a:rPr lang="en-US" altLang="en-US" sz="5500" b="1" dirty="0">
                <a:solidFill>
                  <a:srgbClr val="0070C0"/>
                </a:solidFill>
              </a:rPr>
              <a:t>6.2: </a:t>
            </a:r>
            <a:r>
              <a:rPr lang="en-US" altLang="en-US" sz="5500" b="1" dirty="0" smtClean="0">
                <a:solidFill>
                  <a:srgbClr val="0070C0"/>
                </a:solidFill>
              </a:rPr>
              <a:t>Transforming and Combining Random Variables</a:t>
            </a:r>
            <a:br>
              <a:rPr lang="en-US" altLang="en-US" sz="5500" b="1" dirty="0" smtClean="0">
                <a:solidFill>
                  <a:srgbClr val="0070C0"/>
                </a:solidFill>
              </a:rPr>
            </a:br>
            <a:r>
              <a:rPr lang="en-US" altLang="en-US" sz="5500" b="1" dirty="0" smtClean="0">
                <a:solidFill>
                  <a:srgbClr val="0070C0"/>
                </a:solidFill>
              </a:rPr>
              <a:t/>
            </a:r>
            <a:br>
              <a:rPr lang="en-US" altLang="en-US" sz="5500" b="1" dirty="0" smtClean="0">
                <a:solidFill>
                  <a:srgbClr val="0070C0"/>
                </a:solidFill>
              </a:rPr>
            </a:br>
            <a:endParaRPr lang="en-US" altLang="en-US" sz="3500" b="1" dirty="0" smtClean="0">
              <a:solidFill>
                <a:srgbClr val="0070C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Vertical Text Placeholder 2"/>
          <p:cNvSpPr>
            <a:spLocks noGrp="1"/>
          </p:cNvSpPr>
          <p:nvPr>
            <p:ph type="body" orient="vert" idx="1"/>
          </p:nvPr>
        </p:nvSpPr>
        <p:spPr>
          <a:xfrm rot="16200000">
            <a:off x="3218657" y="-2237581"/>
            <a:ext cx="2179637" cy="7375525"/>
          </a:xfrm>
        </p:spPr>
        <p:txBody>
          <a:bodyPr rtlCol="0">
            <a:normAutofit/>
          </a:bodyPr>
          <a:lstStyle/>
          <a:p>
            <a:pPr marL="0" indent="0" eaLnBrk="1" fontAlgn="auto" hangingPunct="1">
              <a:spcAft>
                <a:spcPts val="0"/>
              </a:spcAft>
              <a:buFont typeface="Arial" pitchFamily="34" charset="0"/>
              <a:buNone/>
              <a:defRPr/>
            </a:pPr>
            <a:r>
              <a:rPr lang="en-US" sz="3500" b="1" dirty="0" smtClean="0">
                <a:solidFill>
                  <a:srgbClr val="00B050"/>
                </a:solidFill>
              </a:rPr>
              <a:t>Linear Transformations</a:t>
            </a:r>
            <a:endParaRPr lang="en-US" sz="3500" dirty="0" smtClean="0">
              <a:solidFill>
                <a:srgbClr val="00B050"/>
              </a:solidFill>
            </a:endParaRPr>
          </a:p>
          <a:p>
            <a:pPr eaLnBrk="1" fontAlgn="auto" hangingPunct="1">
              <a:spcAft>
                <a:spcPts val="0"/>
              </a:spcAft>
              <a:buFont typeface="Wingdings" charset="2"/>
              <a:buNone/>
              <a:defRPr/>
            </a:pPr>
            <a:r>
              <a:rPr lang="en-US" sz="1800" dirty="0" smtClean="0">
                <a:solidFill>
                  <a:srgbClr val="000000"/>
                </a:solidFill>
              </a:rPr>
              <a:t>Consider Pete’s Jeep Tours again. We defined </a:t>
            </a:r>
            <a:r>
              <a:rPr lang="en-US" sz="1800" i="1" dirty="0" smtClean="0">
                <a:solidFill>
                  <a:srgbClr val="000000"/>
                </a:solidFill>
              </a:rPr>
              <a:t>C</a:t>
            </a:r>
            <a:r>
              <a:rPr lang="en-US" sz="1800" dirty="0" smtClean="0">
                <a:solidFill>
                  <a:srgbClr val="000000"/>
                </a:solidFill>
              </a:rPr>
              <a:t> as the amount of money Pete collects on a randomly selected day.</a:t>
            </a:r>
            <a:endParaRPr lang="en-US" dirty="0" smtClean="0">
              <a:solidFill>
                <a:srgbClr val="000000"/>
              </a:solidFill>
            </a:endParaRPr>
          </a:p>
        </p:txBody>
      </p:sp>
      <p:sp>
        <p:nvSpPr>
          <p:cNvPr id="10243" name="TextBox 11"/>
          <p:cNvSpPr txBox="1">
            <a:spLocks noChangeArrowheads="1"/>
          </p:cNvSpPr>
          <p:nvPr/>
        </p:nvSpPr>
        <p:spPr bwMode="auto">
          <a:xfrm>
            <a:off x="620713" y="3548063"/>
            <a:ext cx="76850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sz="1800" dirty="0" smtClean="0">
                <a:latin typeface="+mj-lt"/>
              </a:rPr>
              <a:t>It costs Pete $100 per trip to buy permits, gas, and a ferry pass.  The random variable </a:t>
            </a:r>
            <a:r>
              <a:rPr lang="en-US" sz="1800" i="1" dirty="0" smtClean="0">
                <a:latin typeface="+mj-lt"/>
              </a:rPr>
              <a:t>V </a:t>
            </a:r>
            <a:r>
              <a:rPr lang="en-US" sz="1800" dirty="0" smtClean="0">
                <a:latin typeface="+mj-lt"/>
              </a:rPr>
              <a:t>describes the profit Pete makes on a randomly selected day.</a:t>
            </a:r>
          </a:p>
        </p:txBody>
      </p:sp>
      <p:graphicFrame>
        <p:nvGraphicFramePr>
          <p:cNvPr id="13" name="Table 12"/>
          <p:cNvGraphicFramePr>
            <a:graphicFrameLocks noGrp="1"/>
          </p:cNvGraphicFramePr>
          <p:nvPr/>
        </p:nvGraphicFramePr>
        <p:xfrm>
          <a:off x="342900" y="1697038"/>
          <a:ext cx="5397500" cy="742950"/>
        </p:xfrm>
        <a:graphic>
          <a:graphicData uri="http://schemas.openxmlformats.org/drawingml/2006/table">
            <a:tbl>
              <a:tblPr/>
              <a:tblGrid>
                <a:gridCol w="1803400"/>
                <a:gridCol w="719138"/>
                <a:gridCol w="719137"/>
                <a:gridCol w="717550"/>
                <a:gridCol w="719138"/>
                <a:gridCol w="719137"/>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ＭＳ Ｐゴシック" charset="-128"/>
                        </a:rPr>
                        <a:t>Collected </a:t>
                      </a:r>
                      <a:r>
                        <a:rPr kumimoji="0" lang="en-US" sz="1800" b="1" i="1" u="none" strike="noStrike" cap="none" normalizeH="0" baseline="0" smtClean="0">
                          <a:ln>
                            <a:noFill/>
                          </a:ln>
                          <a:solidFill>
                            <a:srgbClr val="000000"/>
                          </a:solidFill>
                          <a:effectLst/>
                          <a:latin typeface="Arial" charset="0"/>
                          <a:ea typeface="ＭＳ Ｐゴシック" charset="-128"/>
                        </a:rPr>
                        <a:t>c</a:t>
                      </a:r>
                      <a:r>
                        <a:rPr kumimoji="0" lang="en-US" sz="1800" b="1" i="1" u="none" strike="noStrike" cap="none" normalizeH="0" baseline="-25000" smtClean="0">
                          <a:ln>
                            <a:noFill/>
                          </a:ln>
                          <a:solidFill>
                            <a:srgbClr val="000000"/>
                          </a:solidFill>
                          <a:effectLst/>
                          <a:latin typeface="Arial" charset="0"/>
                          <a:ea typeface="ＭＳ Ｐゴシック" charset="-128"/>
                        </a:rPr>
                        <a:t>i</a:t>
                      </a:r>
                    </a:p>
                  </a:txBody>
                  <a:tcPr horzOverflow="overflow">
                    <a:lnL w="12700" cap="flat" cmpd="sng" algn="ctr">
                      <a:solidFill>
                        <a:srgbClr val="EC5534"/>
                      </a:solidFill>
                      <a:prstDash val="solid"/>
                      <a:round/>
                      <a:headEnd type="none" w="med" len="med"/>
                      <a:tailEnd type="none" w="med" len="med"/>
                    </a:lnL>
                    <a:lnR>
                      <a:noFill/>
                    </a:lnR>
                    <a:lnT w="12700" cap="flat" cmpd="sng" algn="ctr">
                      <a:solidFill>
                        <a:srgbClr val="EC5534"/>
                      </a:solidFill>
                      <a:prstDash val="solid"/>
                      <a:round/>
                      <a:headEnd type="none" w="med" len="med"/>
                      <a:tailEnd type="none" w="med" len="med"/>
                    </a:lnT>
                    <a:lnB w="12700" cap="flat" cmpd="sng" algn="ctr">
                      <a:solidFill>
                        <a:srgbClr val="EC5534"/>
                      </a:solidFill>
                      <a:prstDash val="solid"/>
                      <a:round/>
                      <a:headEnd type="none" w="med" len="med"/>
                      <a:tailEnd type="none" w="med" len="med"/>
                    </a:lnB>
                    <a:lnTlToBr>
                      <a:noFill/>
                    </a:lnTlToBr>
                    <a:lnBlToTr>
                      <a:noFill/>
                    </a:lnBlToTr>
                    <a:solidFill>
                      <a:srgbClr val="ED5A3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charset="-128"/>
                        </a:rPr>
                        <a:t>300</a:t>
                      </a:r>
                    </a:p>
                  </a:txBody>
                  <a:tcPr horzOverflow="overflow">
                    <a:lnL>
                      <a:noFill/>
                    </a:lnL>
                    <a:lnR>
                      <a:noFill/>
                    </a:lnR>
                    <a:lnT w="12700" cap="flat" cmpd="sng" algn="ctr">
                      <a:solidFill>
                        <a:srgbClr val="EC5534"/>
                      </a:solidFill>
                      <a:prstDash val="solid"/>
                      <a:round/>
                      <a:headEnd type="none" w="med" len="med"/>
                      <a:tailEnd type="none" w="med" len="med"/>
                    </a:lnT>
                    <a:lnB w="12700" cap="flat" cmpd="sng" algn="ctr">
                      <a:solidFill>
                        <a:srgbClr val="EC5534"/>
                      </a:solidFill>
                      <a:prstDash val="solid"/>
                      <a:round/>
                      <a:headEnd type="none" w="med" len="med"/>
                      <a:tailEnd type="none" w="med" len="med"/>
                    </a:lnB>
                    <a:lnTlToBr>
                      <a:noFill/>
                    </a:lnTlToBr>
                    <a:lnBlToTr>
                      <a:noFill/>
                    </a:lnBlToTr>
                    <a:solidFill>
                      <a:srgbClr val="ED5A3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charset="-128"/>
                        </a:rPr>
                        <a:t>450</a:t>
                      </a:r>
                    </a:p>
                  </a:txBody>
                  <a:tcPr horzOverflow="overflow">
                    <a:lnL>
                      <a:noFill/>
                    </a:lnL>
                    <a:lnR>
                      <a:noFill/>
                    </a:lnR>
                    <a:lnT w="12700" cap="flat" cmpd="sng" algn="ctr">
                      <a:solidFill>
                        <a:srgbClr val="EC5534"/>
                      </a:solidFill>
                      <a:prstDash val="solid"/>
                      <a:round/>
                      <a:headEnd type="none" w="med" len="med"/>
                      <a:tailEnd type="none" w="med" len="med"/>
                    </a:lnT>
                    <a:lnB w="12700" cap="flat" cmpd="sng" algn="ctr">
                      <a:solidFill>
                        <a:srgbClr val="EC5534"/>
                      </a:solidFill>
                      <a:prstDash val="solid"/>
                      <a:round/>
                      <a:headEnd type="none" w="med" len="med"/>
                      <a:tailEnd type="none" w="med" len="med"/>
                    </a:lnB>
                    <a:lnTlToBr>
                      <a:noFill/>
                    </a:lnTlToBr>
                    <a:lnBlToTr>
                      <a:noFill/>
                    </a:lnBlToTr>
                    <a:solidFill>
                      <a:srgbClr val="ED5A3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charset="-128"/>
                        </a:rPr>
                        <a:t>600</a:t>
                      </a:r>
                    </a:p>
                  </a:txBody>
                  <a:tcPr horzOverflow="overflow">
                    <a:lnL>
                      <a:noFill/>
                    </a:lnL>
                    <a:lnR>
                      <a:noFill/>
                    </a:lnR>
                    <a:lnT w="12700" cap="flat" cmpd="sng" algn="ctr">
                      <a:solidFill>
                        <a:srgbClr val="EC5534"/>
                      </a:solidFill>
                      <a:prstDash val="solid"/>
                      <a:round/>
                      <a:headEnd type="none" w="med" len="med"/>
                      <a:tailEnd type="none" w="med" len="med"/>
                    </a:lnT>
                    <a:lnB w="12700" cap="flat" cmpd="sng" algn="ctr">
                      <a:solidFill>
                        <a:srgbClr val="EC5534"/>
                      </a:solidFill>
                      <a:prstDash val="solid"/>
                      <a:round/>
                      <a:headEnd type="none" w="med" len="med"/>
                      <a:tailEnd type="none" w="med" len="med"/>
                    </a:lnB>
                    <a:lnTlToBr>
                      <a:noFill/>
                    </a:lnTlToBr>
                    <a:lnBlToTr>
                      <a:noFill/>
                    </a:lnBlToTr>
                    <a:solidFill>
                      <a:srgbClr val="ED5A3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charset="-128"/>
                        </a:rPr>
                        <a:t>750</a:t>
                      </a:r>
                    </a:p>
                  </a:txBody>
                  <a:tcPr horzOverflow="overflow">
                    <a:lnL>
                      <a:noFill/>
                    </a:lnL>
                    <a:lnR>
                      <a:noFill/>
                    </a:lnR>
                    <a:lnT w="12700" cap="flat" cmpd="sng" algn="ctr">
                      <a:solidFill>
                        <a:srgbClr val="EC5534"/>
                      </a:solidFill>
                      <a:prstDash val="solid"/>
                      <a:round/>
                      <a:headEnd type="none" w="med" len="med"/>
                      <a:tailEnd type="none" w="med" len="med"/>
                    </a:lnT>
                    <a:lnB w="12700" cap="flat" cmpd="sng" algn="ctr">
                      <a:solidFill>
                        <a:srgbClr val="EC5534"/>
                      </a:solidFill>
                      <a:prstDash val="solid"/>
                      <a:round/>
                      <a:headEnd type="none" w="med" len="med"/>
                      <a:tailEnd type="none" w="med" len="med"/>
                    </a:lnB>
                    <a:lnTlToBr>
                      <a:noFill/>
                    </a:lnTlToBr>
                    <a:lnBlToTr>
                      <a:noFill/>
                    </a:lnBlToTr>
                    <a:solidFill>
                      <a:srgbClr val="ED5A3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charset="-128"/>
                        </a:rPr>
                        <a:t>900</a:t>
                      </a:r>
                    </a:p>
                  </a:txBody>
                  <a:tcPr horzOverflow="overflow">
                    <a:lnL>
                      <a:noFill/>
                    </a:lnL>
                    <a:lnR w="12700" cap="flat" cmpd="sng" algn="ctr">
                      <a:solidFill>
                        <a:srgbClr val="EC5534"/>
                      </a:solidFill>
                      <a:prstDash val="solid"/>
                      <a:round/>
                      <a:headEnd type="none" w="med" len="med"/>
                      <a:tailEnd type="none" w="med" len="med"/>
                    </a:lnR>
                    <a:lnT w="12700" cap="flat" cmpd="sng" algn="ctr">
                      <a:solidFill>
                        <a:srgbClr val="EC5534"/>
                      </a:solidFill>
                      <a:prstDash val="solid"/>
                      <a:round/>
                      <a:headEnd type="none" w="med" len="med"/>
                      <a:tailEnd type="none" w="med" len="med"/>
                    </a:lnT>
                    <a:lnB w="12700" cap="flat" cmpd="sng" algn="ctr">
                      <a:solidFill>
                        <a:srgbClr val="EC5534"/>
                      </a:solidFill>
                      <a:prstDash val="solid"/>
                      <a:round/>
                      <a:headEnd type="none" w="med" len="med"/>
                      <a:tailEnd type="none" w="med" len="med"/>
                    </a:lnB>
                    <a:lnTlToBr>
                      <a:noFill/>
                    </a:lnTlToBr>
                    <a:lnBlToTr>
                      <a:noFill/>
                    </a:lnBlToTr>
                    <a:solidFill>
                      <a:srgbClr val="ED5A3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ＭＳ Ｐゴシック" charset="-128"/>
                        </a:rPr>
                        <a:t>Probability </a:t>
                      </a:r>
                      <a:r>
                        <a:rPr kumimoji="0" lang="en-US" sz="1800" b="1" i="1" u="none" strike="noStrike" cap="none" normalizeH="0" baseline="0" smtClean="0">
                          <a:ln>
                            <a:noFill/>
                          </a:ln>
                          <a:solidFill>
                            <a:srgbClr val="000000"/>
                          </a:solidFill>
                          <a:effectLst/>
                          <a:latin typeface="Arial" charset="0"/>
                          <a:ea typeface="ＭＳ Ｐゴシック" charset="-128"/>
                        </a:rPr>
                        <a:t>p</a:t>
                      </a:r>
                      <a:r>
                        <a:rPr kumimoji="0" lang="en-US" sz="1800" b="1" i="1" u="none" strike="noStrike" cap="none" normalizeH="0" baseline="-25000" smtClean="0">
                          <a:ln>
                            <a:noFill/>
                          </a:ln>
                          <a:solidFill>
                            <a:srgbClr val="000000"/>
                          </a:solidFill>
                          <a:effectLst/>
                          <a:latin typeface="Arial" charset="0"/>
                          <a:ea typeface="ＭＳ Ｐゴシック" charset="-128"/>
                        </a:rPr>
                        <a:t>i</a:t>
                      </a:r>
                    </a:p>
                  </a:txBody>
                  <a:tcPr horzOverflow="overflow">
                    <a:lnL w="12700" cap="flat" cmpd="sng" algn="ctr">
                      <a:solidFill>
                        <a:srgbClr val="EC5534"/>
                      </a:solidFill>
                      <a:prstDash val="solid"/>
                      <a:round/>
                      <a:headEnd type="none" w="med" len="med"/>
                      <a:tailEnd type="none" w="med" len="med"/>
                    </a:lnL>
                    <a:lnR>
                      <a:noFill/>
                    </a:lnR>
                    <a:lnT w="12700" cap="flat" cmpd="sng" algn="ctr">
                      <a:solidFill>
                        <a:srgbClr val="EC5534"/>
                      </a:solidFill>
                      <a:prstDash val="solid"/>
                      <a:round/>
                      <a:headEnd type="none" w="med" len="med"/>
                      <a:tailEnd type="none" w="med" len="med"/>
                    </a:lnT>
                    <a:lnB w="12700" cap="flat" cmpd="sng" algn="ctr">
                      <a:solidFill>
                        <a:srgbClr val="EC553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charset="-128"/>
                        </a:rPr>
                        <a:t>0.15</a:t>
                      </a:r>
                    </a:p>
                  </a:txBody>
                  <a:tcPr horzOverflow="overflow">
                    <a:lnL>
                      <a:noFill/>
                    </a:lnL>
                    <a:lnR>
                      <a:noFill/>
                    </a:lnR>
                    <a:lnT w="12700" cap="flat" cmpd="sng" algn="ctr">
                      <a:solidFill>
                        <a:srgbClr val="EC5534"/>
                      </a:solidFill>
                      <a:prstDash val="solid"/>
                      <a:round/>
                      <a:headEnd type="none" w="med" len="med"/>
                      <a:tailEnd type="none" w="med" len="med"/>
                    </a:lnT>
                    <a:lnB w="12700" cap="flat" cmpd="sng" algn="ctr">
                      <a:solidFill>
                        <a:srgbClr val="EC553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charset="-128"/>
                        </a:rPr>
                        <a:t>0.25</a:t>
                      </a:r>
                    </a:p>
                  </a:txBody>
                  <a:tcPr horzOverflow="overflow">
                    <a:lnL>
                      <a:noFill/>
                    </a:lnL>
                    <a:lnR>
                      <a:noFill/>
                    </a:lnR>
                    <a:lnT w="12700" cap="flat" cmpd="sng" algn="ctr">
                      <a:solidFill>
                        <a:srgbClr val="EC5534"/>
                      </a:solidFill>
                      <a:prstDash val="solid"/>
                      <a:round/>
                      <a:headEnd type="none" w="med" len="med"/>
                      <a:tailEnd type="none" w="med" len="med"/>
                    </a:lnT>
                    <a:lnB w="12700" cap="flat" cmpd="sng" algn="ctr">
                      <a:solidFill>
                        <a:srgbClr val="EC553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charset="-128"/>
                        </a:rPr>
                        <a:t>0.35</a:t>
                      </a:r>
                    </a:p>
                  </a:txBody>
                  <a:tcPr horzOverflow="overflow">
                    <a:lnL>
                      <a:noFill/>
                    </a:lnL>
                    <a:lnR>
                      <a:noFill/>
                    </a:lnR>
                    <a:lnT w="12700" cap="flat" cmpd="sng" algn="ctr">
                      <a:solidFill>
                        <a:srgbClr val="EC5534"/>
                      </a:solidFill>
                      <a:prstDash val="solid"/>
                      <a:round/>
                      <a:headEnd type="none" w="med" len="med"/>
                      <a:tailEnd type="none" w="med" len="med"/>
                    </a:lnT>
                    <a:lnB w="12700" cap="flat" cmpd="sng" algn="ctr">
                      <a:solidFill>
                        <a:srgbClr val="EC553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charset="-128"/>
                        </a:rPr>
                        <a:t>0.20</a:t>
                      </a:r>
                    </a:p>
                  </a:txBody>
                  <a:tcPr horzOverflow="overflow">
                    <a:lnL>
                      <a:noFill/>
                    </a:lnL>
                    <a:lnR>
                      <a:noFill/>
                    </a:lnR>
                    <a:lnT w="12700" cap="flat" cmpd="sng" algn="ctr">
                      <a:solidFill>
                        <a:srgbClr val="EC5534"/>
                      </a:solidFill>
                      <a:prstDash val="solid"/>
                      <a:round/>
                      <a:headEnd type="none" w="med" len="med"/>
                      <a:tailEnd type="none" w="med" len="med"/>
                    </a:lnT>
                    <a:lnB w="12700" cap="flat" cmpd="sng" algn="ctr">
                      <a:solidFill>
                        <a:srgbClr val="EC553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charset="-128"/>
                        </a:rPr>
                        <a:t>0.05</a:t>
                      </a:r>
                    </a:p>
                  </a:txBody>
                  <a:tcPr horzOverflow="overflow">
                    <a:lnL>
                      <a:noFill/>
                    </a:lnL>
                    <a:lnR w="12700" cap="flat" cmpd="sng" algn="ctr">
                      <a:solidFill>
                        <a:srgbClr val="EC5534"/>
                      </a:solidFill>
                      <a:prstDash val="solid"/>
                      <a:round/>
                      <a:headEnd type="none" w="med" len="med"/>
                      <a:tailEnd type="none" w="med" len="med"/>
                    </a:lnR>
                    <a:lnT w="12700" cap="flat" cmpd="sng" algn="ctr">
                      <a:solidFill>
                        <a:srgbClr val="EC5534"/>
                      </a:solidFill>
                      <a:prstDash val="solid"/>
                      <a:round/>
                      <a:headEnd type="none" w="med" len="med"/>
                      <a:tailEnd type="none" w="med" len="med"/>
                    </a:lnT>
                    <a:lnB w="12700" cap="flat" cmpd="sng" algn="ctr">
                      <a:solidFill>
                        <a:srgbClr val="EC5534"/>
                      </a:solidFill>
                      <a:prstDash val="solid"/>
                      <a:round/>
                      <a:headEnd type="none" w="med" len="med"/>
                      <a:tailEnd type="none" w="med" len="med"/>
                    </a:lnB>
                    <a:lnTlToBr>
                      <a:noFill/>
                    </a:lnTlToBr>
                    <a:lnBlToTr>
                      <a:noFill/>
                    </a:lnBlToTr>
                    <a:noFill/>
                  </a:tcPr>
                </a:tc>
              </a:tr>
            </a:tbl>
          </a:graphicData>
        </a:graphic>
      </p:graphicFrame>
      <p:sp>
        <p:nvSpPr>
          <p:cNvPr id="10262" name="TextBox 13"/>
          <p:cNvSpPr txBox="1">
            <a:spLocks noChangeArrowheads="1"/>
          </p:cNvSpPr>
          <p:nvPr/>
        </p:nvSpPr>
        <p:spPr bwMode="auto">
          <a:xfrm>
            <a:off x="787400" y="2576513"/>
            <a:ext cx="4648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sz="2000" b="1" dirty="0" smtClean="0">
                <a:latin typeface="+mj-lt"/>
              </a:rPr>
              <a:t>The mean of </a:t>
            </a:r>
            <a:r>
              <a:rPr lang="en-US" sz="2000" b="1" i="1" dirty="0" smtClean="0">
                <a:latin typeface="+mj-lt"/>
              </a:rPr>
              <a:t>C</a:t>
            </a:r>
            <a:r>
              <a:rPr lang="en-US" sz="2000" b="1" dirty="0" smtClean="0">
                <a:latin typeface="+mj-lt"/>
              </a:rPr>
              <a:t> is $562.50 and the standard deviation is $163.50.</a:t>
            </a:r>
          </a:p>
        </p:txBody>
      </p:sp>
      <p:pic>
        <p:nvPicPr>
          <p:cNvPr id="15" name="Picture 14" descr="F6.0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95988" y="1457325"/>
            <a:ext cx="3148012"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4" name="TextBox 16"/>
          <p:cNvSpPr txBox="1">
            <a:spLocks noChangeArrowheads="1"/>
          </p:cNvSpPr>
          <p:nvPr/>
        </p:nvSpPr>
        <p:spPr bwMode="auto">
          <a:xfrm>
            <a:off x="457200" y="5999163"/>
            <a:ext cx="87090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sz="2200" i="1" dirty="0" smtClean="0">
                <a:latin typeface="+mj-lt"/>
              </a:rPr>
              <a:t>Compare the shape, center, and spread of the two probability distributions.</a:t>
            </a:r>
          </a:p>
        </p:txBody>
      </p:sp>
      <p:graphicFrame>
        <p:nvGraphicFramePr>
          <p:cNvPr id="18" name="Table 17"/>
          <p:cNvGraphicFramePr>
            <a:graphicFrameLocks noGrp="1"/>
          </p:cNvGraphicFramePr>
          <p:nvPr/>
        </p:nvGraphicFramePr>
        <p:xfrm>
          <a:off x="342900" y="4183063"/>
          <a:ext cx="5397500" cy="742950"/>
        </p:xfrm>
        <a:graphic>
          <a:graphicData uri="http://schemas.openxmlformats.org/drawingml/2006/table">
            <a:tbl>
              <a:tblPr/>
              <a:tblGrid>
                <a:gridCol w="1803400"/>
                <a:gridCol w="719138"/>
                <a:gridCol w="719137"/>
                <a:gridCol w="717550"/>
                <a:gridCol w="719138"/>
                <a:gridCol w="719137"/>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ＭＳ Ｐゴシック" charset="-128"/>
                        </a:rPr>
                        <a:t>Profit </a:t>
                      </a:r>
                      <a:r>
                        <a:rPr kumimoji="0" lang="en-US" sz="1800" b="1" i="1" u="none" strike="noStrike" cap="none" normalizeH="0" baseline="0" smtClean="0">
                          <a:ln>
                            <a:noFill/>
                          </a:ln>
                          <a:solidFill>
                            <a:srgbClr val="000000"/>
                          </a:solidFill>
                          <a:effectLst/>
                          <a:latin typeface="Arial" charset="0"/>
                          <a:ea typeface="ＭＳ Ｐゴシック" charset="-128"/>
                        </a:rPr>
                        <a:t>v</a:t>
                      </a:r>
                      <a:r>
                        <a:rPr kumimoji="0" lang="en-US" sz="1800" b="1" i="0" u="none" strike="noStrike" cap="none" normalizeH="0" baseline="-25000" smtClean="0">
                          <a:ln>
                            <a:noFill/>
                          </a:ln>
                          <a:solidFill>
                            <a:srgbClr val="000000"/>
                          </a:solidFill>
                          <a:effectLst/>
                          <a:latin typeface="Arial" charset="0"/>
                          <a:ea typeface="ＭＳ Ｐゴシック" charset="-128"/>
                        </a:rPr>
                        <a:t>i</a:t>
                      </a:r>
                      <a:endParaRPr kumimoji="0" lang="en-US" sz="1800" b="1" i="1" u="none" strike="noStrike" cap="none" normalizeH="0" baseline="-25000" smtClean="0">
                        <a:ln>
                          <a:noFill/>
                        </a:ln>
                        <a:solidFill>
                          <a:srgbClr val="000000"/>
                        </a:solidFill>
                        <a:effectLst/>
                        <a:latin typeface="Arial" charset="0"/>
                        <a:ea typeface="ＭＳ Ｐゴシック" charset="-128"/>
                      </a:endParaRPr>
                    </a:p>
                  </a:txBody>
                  <a:tcPr horzOverflow="overflow">
                    <a:lnL w="12700" cap="flat" cmpd="sng" algn="ctr">
                      <a:solidFill>
                        <a:srgbClr val="F78D18"/>
                      </a:solidFill>
                      <a:prstDash val="solid"/>
                      <a:round/>
                      <a:headEnd type="none" w="med" len="med"/>
                      <a:tailEnd type="none" w="med" len="med"/>
                    </a:lnL>
                    <a:lnR>
                      <a:noFill/>
                    </a:lnR>
                    <a:lnT w="12700" cap="flat" cmpd="sng" algn="ctr">
                      <a:solidFill>
                        <a:srgbClr val="F78D18"/>
                      </a:solidFill>
                      <a:prstDash val="solid"/>
                      <a:round/>
                      <a:headEnd type="none" w="med" len="med"/>
                      <a:tailEnd type="none" w="med" len="med"/>
                    </a:lnT>
                    <a:lnB w="12700" cap="flat" cmpd="sng" algn="ctr">
                      <a:solidFill>
                        <a:srgbClr val="F78D18"/>
                      </a:solidFill>
                      <a:prstDash val="solid"/>
                      <a:round/>
                      <a:headEnd type="none" w="med" len="med"/>
                      <a:tailEnd type="none" w="med" len="med"/>
                    </a:lnB>
                    <a:lnTlToBr>
                      <a:noFill/>
                    </a:lnTlToBr>
                    <a:lnBlToTr>
                      <a:noFill/>
                    </a:lnBlToTr>
                    <a:solidFill>
                      <a:srgbClr val="F7901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charset="-128"/>
                        </a:rPr>
                        <a:t>200</a:t>
                      </a:r>
                    </a:p>
                  </a:txBody>
                  <a:tcPr horzOverflow="overflow">
                    <a:lnL>
                      <a:noFill/>
                    </a:lnL>
                    <a:lnR>
                      <a:noFill/>
                    </a:lnR>
                    <a:lnT w="12700" cap="flat" cmpd="sng" algn="ctr">
                      <a:solidFill>
                        <a:srgbClr val="F78D18"/>
                      </a:solidFill>
                      <a:prstDash val="solid"/>
                      <a:round/>
                      <a:headEnd type="none" w="med" len="med"/>
                      <a:tailEnd type="none" w="med" len="med"/>
                    </a:lnT>
                    <a:lnB w="12700" cap="flat" cmpd="sng" algn="ctr">
                      <a:solidFill>
                        <a:srgbClr val="F78D18"/>
                      </a:solidFill>
                      <a:prstDash val="solid"/>
                      <a:round/>
                      <a:headEnd type="none" w="med" len="med"/>
                      <a:tailEnd type="none" w="med" len="med"/>
                    </a:lnB>
                    <a:lnTlToBr>
                      <a:noFill/>
                    </a:lnTlToBr>
                    <a:lnBlToTr>
                      <a:noFill/>
                    </a:lnBlToTr>
                    <a:solidFill>
                      <a:srgbClr val="F7901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charset="-128"/>
                        </a:rPr>
                        <a:t>350</a:t>
                      </a:r>
                    </a:p>
                  </a:txBody>
                  <a:tcPr horzOverflow="overflow">
                    <a:lnL>
                      <a:noFill/>
                    </a:lnL>
                    <a:lnR>
                      <a:noFill/>
                    </a:lnR>
                    <a:lnT w="12700" cap="flat" cmpd="sng" algn="ctr">
                      <a:solidFill>
                        <a:srgbClr val="F78D18"/>
                      </a:solidFill>
                      <a:prstDash val="solid"/>
                      <a:round/>
                      <a:headEnd type="none" w="med" len="med"/>
                      <a:tailEnd type="none" w="med" len="med"/>
                    </a:lnT>
                    <a:lnB w="12700" cap="flat" cmpd="sng" algn="ctr">
                      <a:solidFill>
                        <a:srgbClr val="F78D18"/>
                      </a:solidFill>
                      <a:prstDash val="solid"/>
                      <a:round/>
                      <a:headEnd type="none" w="med" len="med"/>
                      <a:tailEnd type="none" w="med" len="med"/>
                    </a:lnB>
                    <a:lnTlToBr>
                      <a:noFill/>
                    </a:lnTlToBr>
                    <a:lnBlToTr>
                      <a:noFill/>
                    </a:lnBlToTr>
                    <a:solidFill>
                      <a:srgbClr val="F7901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charset="-128"/>
                        </a:rPr>
                        <a:t>500</a:t>
                      </a:r>
                    </a:p>
                  </a:txBody>
                  <a:tcPr horzOverflow="overflow">
                    <a:lnL>
                      <a:noFill/>
                    </a:lnL>
                    <a:lnR>
                      <a:noFill/>
                    </a:lnR>
                    <a:lnT w="12700" cap="flat" cmpd="sng" algn="ctr">
                      <a:solidFill>
                        <a:srgbClr val="F78D18"/>
                      </a:solidFill>
                      <a:prstDash val="solid"/>
                      <a:round/>
                      <a:headEnd type="none" w="med" len="med"/>
                      <a:tailEnd type="none" w="med" len="med"/>
                    </a:lnT>
                    <a:lnB w="12700" cap="flat" cmpd="sng" algn="ctr">
                      <a:solidFill>
                        <a:srgbClr val="F78D18"/>
                      </a:solidFill>
                      <a:prstDash val="solid"/>
                      <a:round/>
                      <a:headEnd type="none" w="med" len="med"/>
                      <a:tailEnd type="none" w="med" len="med"/>
                    </a:lnB>
                    <a:lnTlToBr>
                      <a:noFill/>
                    </a:lnTlToBr>
                    <a:lnBlToTr>
                      <a:noFill/>
                    </a:lnBlToTr>
                    <a:solidFill>
                      <a:srgbClr val="F7901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charset="-128"/>
                        </a:rPr>
                        <a:t>650</a:t>
                      </a:r>
                    </a:p>
                  </a:txBody>
                  <a:tcPr horzOverflow="overflow">
                    <a:lnL>
                      <a:noFill/>
                    </a:lnL>
                    <a:lnR>
                      <a:noFill/>
                    </a:lnR>
                    <a:lnT w="12700" cap="flat" cmpd="sng" algn="ctr">
                      <a:solidFill>
                        <a:srgbClr val="F78D18"/>
                      </a:solidFill>
                      <a:prstDash val="solid"/>
                      <a:round/>
                      <a:headEnd type="none" w="med" len="med"/>
                      <a:tailEnd type="none" w="med" len="med"/>
                    </a:lnT>
                    <a:lnB w="12700" cap="flat" cmpd="sng" algn="ctr">
                      <a:solidFill>
                        <a:srgbClr val="F78D18"/>
                      </a:solidFill>
                      <a:prstDash val="solid"/>
                      <a:round/>
                      <a:headEnd type="none" w="med" len="med"/>
                      <a:tailEnd type="none" w="med" len="med"/>
                    </a:lnB>
                    <a:lnTlToBr>
                      <a:noFill/>
                    </a:lnTlToBr>
                    <a:lnBlToTr>
                      <a:noFill/>
                    </a:lnBlToTr>
                    <a:solidFill>
                      <a:srgbClr val="F7901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charset="-128"/>
                        </a:rPr>
                        <a:t>800</a:t>
                      </a:r>
                    </a:p>
                  </a:txBody>
                  <a:tcPr horzOverflow="overflow">
                    <a:lnL>
                      <a:noFill/>
                    </a:lnL>
                    <a:lnR w="12700" cap="flat" cmpd="sng" algn="ctr">
                      <a:solidFill>
                        <a:srgbClr val="F78D18"/>
                      </a:solidFill>
                      <a:prstDash val="solid"/>
                      <a:round/>
                      <a:headEnd type="none" w="med" len="med"/>
                      <a:tailEnd type="none" w="med" len="med"/>
                    </a:lnR>
                    <a:lnT w="12700" cap="flat" cmpd="sng" algn="ctr">
                      <a:solidFill>
                        <a:srgbClr val="F78D18"/>
                      </a:solidFill>
                      <a:prstDash val="solid"/>
                      <a:round/>
                      <a:headEnd type="none" w="med" len="med"/>
                      <a:tailEnd type="none" w="med" len="med"/>
                    </a:lnT>
                    <a:lnB w="12700" cap="flat" cmpd="sng" algn="ctr">
                      <a:solidFill>
                        <a:srgbClr val="F78D18"/>
                      </a:solidFill>
                      <a:prstDash val="solid"/>
                      <a:round/>
                      <a:headEnd type="none" w="med" len="med"/>
                      <a:tailEnd type="none" w="med" len="med"/>
                    </a:lnB>
                    <a:lnTlToBr>
                      <a:noFill/>
                    </a:lnTlToBr>
                    <a:lnBlToTr>
                      <a:noFill/>
                    </a:lnBlToTr>
                    <a:solidFill>
                      <a:srgbClr val="F7901E"/>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ＭＳ Ｐゴシック" charset="-128"/>
                        </a:rPr>
                        <a:t>Probability </a:t>
                      </a:r>
                      <a:r>
                        <a:rPr kumimoji="0" lang="en-US" sz="1800" b="1" i="1" u="none" strike="noStrike" cap="none" normalizeH="0" baseline="0" smtClean="0">
                          <a:ln>
                            <a:noFill/>
                          </a:ln>
                          <a:solidFill>
                            <a:srgbClr val="000000"/>
                          </a:solidFill>
                          <a:effectLst/>
                          <a:latin typeface="Arial" charset="0"/>
                          <a:ea typeface="ＭＳ Ｐゴシック" charset="-128"/>
                        </a:rPr>
                        <a:t>p</a:t>
                      </a:r>
                      <a:r>
                        <a:rPr kumimoji="0" lang="en-US" sz="1800" b="1" i="0" u="none" strike="noStrike" cap="none" normalizeH="0" baseline="-25000" smtClean="0">
                          <a:ln>
                            <a:noFill/>
                          </a:ln>
                          <a:solidFill>
                            <a:srgbClr val="000000"/>
                          </a:solidFill>
                          <a:effectLst/>
                          <a:latin typeface="Arial" charset="0"/>
                          <a:ea typeface="ＭＳ Ｐゴシック" charset="-128"/>
                        </a:rPr>
                        <a:t>i</a:t>
                      </a:r>
                      <a:endParaRPr kumimoji="0" lang="en-US" sz="1800" b="1" i="1" u="none" strike="noStrike" cap="none" normalizeH="0" baseline="-25000" smtClean="0">
                        <a:ln>
                          <a:noFill/>
                        </a:ln>
                        <a:solidFill>
                          <a:srgbClr val="000000"/>
                        </a:solidFill>
                        <a:effectLst/>
                        <a:latin typeface="Arial" charset="0"/>
                        <a:ea typeface="ＭＳ Ｐゴシック" charset="-128"/>
                      </a:endParaRPr>
                    </a:p>
                  </a:txBody>
                  <a:tcPr horzOverflow="overflow">
                    <a:lnL w="12700" cap="flat" cmpd="sng" algn="ctr">
                      <a:solidFill>
                        <a:srgbClr val="F78D18"/>
                      </a:solidFill>
                      <a:prstDash val="solid"/>
                      <a:round/>
                      <a:headEnd type="none" w="med" len="med"/>
                      <a:tailEnd type="none" w="med" len="med"/>
                    </a:lnL>
                    <a:lnR>
                      <a:noFill/>
                    </a:lnR>
                    <a:lnT w="12700" cap="flat" cmpd="sng" algn="ctr">
                      <a:solidFill>
                        <a:srgbClr val="F78D18"/>
                      </a:solidFill>
                      <a:prstDash val="solid"/>
                      <a:round/>
                      <a:headEnd type="none" w="med" len="med"/>
                      <a:tailEnd type="none" w="med" len="med"/>
                    </a:lnT>
                    <a:lnB w="12700" cap="flat" cmpd="sng" algn="ctr">
                      <a:solidFill>
                        <a:srgbClr val="F78D1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charset="-128"/>
                        </a:rPr>
                        <a:t>0.15</a:t>
                      </a:r>
                    </a:p>
                  </a:txBody>
                  <a:tcPr horzOverflow="overflow">
                    <a:lnL>
                      <a:noFill/>
                    </a:lnL>
                    <a:lnR>
                      <a:noFill/>
                    </a:lnR>
                    <a:lnT w="12700" cap="flat" cmpd="sng" algn="ctr">
                      <a:solidFill>
                        <a:srgbClr val="F78D18"/>
                      </a:solidFill>
                      <a:prstDash val="solid"/>
                      <a:round/>
                      <a:headEnd type="none" w="med" len="med"/>
                      <a:tailEnd type="none" w="med" len="med"/>
                    </a:lnT>
                    <a:lnB w="12700" cap="flat" cmpd="sng" algn="ctr">
                      <a:solidFill>
                        <a:srgbClr val="F78D1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charset="-128"/>
                        </a:rPr>
                        <a:t>0.25</a:t>
                      </a:r>
                    </a:p>
                  </a:txBody>
                  <a:tcPr horzOverflow="overflow">
                    <a:lnL>
                      <a:noFill/>
                    </a:lnL>
                    <a:lnR>
                      <a:noFill/>
                    </a:lnR>
                    <a:lnT w="12700" cap="flat" cmpd="sng" algn="ctr">
                      <a:solidFill>
                        <a:srgbClr val="F78D18"/>
                      </a:solidFill>
                      <a:prstDash val="solid"/>
                      <a:round/>
                      <a:headEnd type="none" w="med" len="med"/>
                      <a:tailEnd type="none" w="med" len="med"/>
                    </a:lnT>
                    <a:lnB w="12700" cap="flat" cmpd="sng" algn="ctr">
                      <a:solidFill>
                        <a:srgbClr val="F78D1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charset="-128"/>
                        </a:rPr>
                        <a:t>0.35</a:t>
                      </a:r>
                    </a:p>
                  </a:txBody>
                  <a:tcPr horzOverflow="overflow">
                    <a:lnL>
                      <a:noFill/>
                    </a:lnL>
                    <a:lnR>
                      <a:noFill/>
                    </a:lnR>
                    <a:lnT w="12700" cap="flat" cmpd="sng" algn="ctr">
                      <a:solidFill>
                        <a:srgbClr val="F78D18"/>
                      </a:solidFill>
                      <a:prstDash val="solid"/>
                      <a:round/>
                      <a:headEnd type="none" w="med" len="med"/>
                      <a:tailEnd type="none" w="med" len="med"/>
                    </a:lnT>
                    <a:lnB w="12700" cap="flat" cmpd="sng" algn="ctr">
                      <a:solidFill>
                        <a:srgbClr val="F78D1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charset="-128"/>
                        </a:rPr>
                        <a:t>0.20</a:t>
                      </a:r>
                    </a:p>
                  </a:txBody>
                  <a:tcPr horzOverflow="overflow">
                    <a:lnL>
                      <a:noFill/>
                    </a:lnL>
                    <a:lnR>
                      <a:noFill/>
                    </a:lnR>
                    <a:lnT w="12700" cap="flat" cmpd="sng" algn="ctr">
                      <a:solidFill>
                        <a:srgbClr val="F78D18"/>
                      </a:solidFill>
                      <a:prstDash val="solid"/>
                      <a:round/>
                      <a:headEnd type="none" w="med" len="med"/>
                      <a:tailEnd type="none" w="med" len="med"/>
                    </a:lnT>
                    <a:lnB w="12700" cap="flat" cmpd="sng" algn="ctr">
                      <a:solidFill>
                        <a:srgbClr val="F78D1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charset="-128"/>
                        </a:rPr>
                        <a:t>0.05</a:t>
                      </a:r>
                    </a:p>
                  </a:txBody>
                  <a:tcPr horzOverflow="overflow">
                    <a:lnL>
                      <a:noFill/>
                    </a:lnL>
                    <a:lnR w="12700" cap="flat" cmpd="sng" algn="ctr">
                      <a:solidFill>
                        <a:srgbClr val="F78D18"/>
                      </a:solidFill>
                      <a:prstDash val="solid"/>
                      <a:round/>
                      <a:headEnd type="none" w="med" len="med"/>
                      <a:tailEnd type="none" w="med" len="med"/>
                    </a:lnR>
                    <a:lnT w="12700" cap="flat" cmpd="sng" algn="ctr">
                      <a:solidFill>
                        <a:srgbClr val="F78D18"/>
                      </a:solidFill>
                      <a:prstDash val="solid"/>
                      <a:round/>
                      <a:headEnd type="none" w="med" len="med"/>
                      <a:tailEnd type="none" w="med" len="med"/>
                    </a:lnT>
                    <a:lnB w="12700" cap="flat" cmpd="sng" algn="ctr">
                      <a:solidFill>
                        <a:srgbClr val="F78D18"/>
                      </a:solidFill>
                      <a:prstDash val="solid"/>
                      <a:round/>
                      <a:headEnd type="none" w="med" len="med"/>
                      <a:tailEnd type="none" w="med" len="med"/>
                    </a:lnB>
                    <a:lnTlToBr>
                      <a:noFill/>
                    </a:lnTlToBr>
                    <a:lnBlToTr>
                      <a:noFill/>
                    </a:lnBlToTr>
                    <a:noFill/>
                  </a:tcPr>
                </a:tc>
              </a:tr>
            </a:tbl>
          </a:graphicData>
        </a:graphic>
      </p:graphicFrame>
      <p:sp>
        <p:nvSpPr>
          <p:cNvPr id="10283" name="TextBox 18"/>
          <p:cNvSpPr txBox="1">
            <a:spLocks noChangeArrowheads="1"/>
          </p:cNvSpPr>
          <p:nvPr/>
        </p:nvSpPr>
        <p:spPr bwMode="auto">
          <a:xfrm>
            <a:off x="787400" y="5057775"/>
            <a:ext cx="4648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sz="2000" b="1" dirty="0" smtClean="0">
                <a:latin typeface="+mj-lt"/>
              </a:rPr>
              <a:t>The mean of </a:t>
            </a:r>
            <a:r>
              <a:rPr lang="en-US" sz="2000" b="1" i="1" dirty="0" smtClean="0">
                <a:latin typeface="+mj-lt"/>
              </a:rPr>
              <a:t>V</a:t>
            </a:r>
            <a:r>
              <a:rPr lang="en-US" sz="2000" b="1" dirty="0" smtClean="0">
                <a:latin typeface="+mj-lt"/>
              </a:rPr>
              <a:t> is $462.50 and the standard deviation is $163.50.</a:t>
            </a:r>
          </a:p>
        </p:txBody>
      </p:sp>
      <p:pic>
        <p:nvPicPr>
          <p:cNvPr id="20" name="Picture 19" descr="F6.0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29300" y="4283075"/>
            <a:ext cx="301466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Vertical Text Placeholder 2"/>
          <p:cNvSpPr>
            <a:spLocks noGrp="1"/>
          </p:cNvSpPr>
          <p:nvPr>
            <p:ph type="body" orient="vert" idx="1"/>
          </p:nvPr>
        </p:nvSpPr>
        <p:spPr>
          <a:xfrm rot="16200000">
            <a:off x="3464719" y="-1747043"/>
            <a:ext cx="2179637" cy="7867650"/>
          </a:xfrm>
        </p:spPr>
        <p:txBody>
          <a:bodyPr rtlCol="0">
            <a:normAutofit fontScale="92500" lnSpcReduction="10000"/>
          </a:bodyPr>
          <a:lstStyle/>
          <a:p>
            <a:pPr marL="0" indent="0" algn="ctr" eaLnBrk="1" fontAlgn="auto" hangingPunct="1">
              <a:spcAft>
                <a:spcPts val="0"/>
              </a:spcAft>
              <a:buFont typeface="Arial" pitchFamily="34" charset="0"/>
              <a:buNone/>
              <a:defRPr/>
            </a:pPr>
            <a:r>
              <a:rPr lang="en-US" sz="4500" b="1" dirty="0" smtClean="0">
                <a:solidFill>
                  <a:srgbClr val="00B050"/>
                </a:solidFill>
              </a:rPr>
              <a:t>Bottom Line:</a:t>
            </a:r>
            <a:endParaRPr lang="en-US" sz="4500" dirty="0" smtClean="0">
              <a:solidFill>
                <a:srgbClr val="00B050"/>
              </a:solidFill>
            </a:endParaRPr>
          </a:p>
          <a:p>
            <a:pPr marL="0" indent="0" algn="ctr" eaLnBrk="1" fontAlgn="auto" hangingPunct="1">
              <a:spcAft>
                <a:spcPts val="0"/>
              </a:spcAft>
              <a:buFont typeface="Arial" pitchFamily="34" charset="0"/>
              <a:buNone/>
              <a:defRPr/>
            </a:pPr>
            <a:r>
              <a:rPr lang="en-US" dirty="0" smtClean="0">
                <a:solidFill>
                  <a:srgbClr val="000000"/>
                </a:solidFill>
              </a:rPr>
              <a:t>Whether we are dealing with data or random variables, the effects of a linear transformation </a:t>
            </a:r>
            <a:r>
              <a:rPr lang="en-US" b="1" dirty="0" smtClean="0">
                <a:solidFill>
                  <a:srgbClr val="000000"/>
                </a:solidFill>
              </a:rPr>
              <a:t>are the same</a:t>
            </a:r>
            <a:r>
              <a:rPr lang="en-US" dirty="0" smtClean="0">
                <a:solidFill>
                  <a:srgbClr val="000000"/>
                </a:solidFill>
              </a:rPr>
              <a:t>!!!</a:t>
            </a:r>
            <a:endParaRPr lang="en-US" sz="3600" dirty="0" smtClean="0">
              <a:solidFill>
                <a:srgbClr val="000000"/>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Vertical Text Placeholder 2"/>
          <p:cNvSpPr>
            <a:spLocks noGrp="1"/>
          </p:cNvSpPr>
          <p:nvPr>
            <p:ph type="body" orient="vert" idx="1"/>
          </p:nvPr>
        </p:nvSpPr>
        <p:spPr>
          <a:xfrm rot="16200000">
            <a:off x="1596232" y="-615156"/>
            <a:ext cx="5957887" cy="7908925"/>
          </a:xfrm>
        </p:spPr>
        <p:txBody>
          <a:bodyPr/>
          <a:lstStyle/>
          <a:p>
            <a:pPr marL="0" indent="0" algn="ctr" eaLnBrk="1" hangingPunct="1">
              <a:buFont typeface="Arial" charset="0"/>
              <a:buNone/>
            </a:pPr>
            <a:r>
              <a:rPr lang="en-US" altLang="en-US" sz="11400" b="1" smtClean="0">
                <a:solidFill>
                  <a:srgbClr val="0070C0"/>
                </a:solidFill>
              </a:rPr>
              <a:t>Combining Random Variables</a:t>
            </a:r>
          </a:p>
          <a:p>
            <a:pPr marL="0" indent="0" eaLnBrk="1" hangingPunct="1">
              <a:buFont typeface="Arial" charset="0"/>
              <a:buNone/>
            </a:pPr>
            <a:endParaRPr lang="en-US" altLang="en-US" sz="2500" smtClean="0">
              <a:solidFill>
                <a:srgbClr val="0070C0"/>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Vertical Text Placeholder 2"/>
          <p:cNvSpPr>
            <a:spLocks noGrp="1"/>
          </p:cNvSpPr>
          <p:nvPr>
            <p:ph type="body" orient="vert" idx="1"/>
          </p:nvPr>
        </p:nvSpPr>
        <p:spPr>
          <a:xfrm rot="16200000">
            <a:off x="2346326" y="-1365250"/>
            <a:ext cx="4457700" cy="7908925"/>
          </a:xfrm>
        </p:spPr>
        <p:txBody>
          <a:bodyPr rtlCol="0">
            <a:normAutofit/>
          </a:bodyPr>
          <a:lstStyle/>
          <a:p>
            <a:pPr marL="0" indent="0" eaLnBrk="1" fontAlgn="auto" hangingPunct="1">
              <a:spcAft>
                <a:spcPts val="0"/>
              </a:spcAft>
              <a:buFont typeface="Arial" pitchFamily="34" charset="0"/>
              <a:buNone/>
              <a:defRPr/>
            </a:pPr>
            <a:r>
              <a:rPr lang="en-US" sz="4500" b="1" dirty="0" smtClean="0">
                <a:solidFill>
                  <a:srgbClr val="0070C0"/>
                </a:solidFill>
              </a:rPr>
              <a:t>Combining Random Variables</a:t>
            </a:r>
          </a:p>
          <a:p>
            <a:pPr marL="0" indent="0" eaLnBrk="1" fontAlgn="auto" hangingPunct="1">
              <a:spcAft>
                <a:spcPts val="0"/>
              </a:spcAft>
              <a:buFont typeface="Arial" pitchFamily="34" charset="0"/>
              <a:buNone/>
              <a:defRPr/>
            </a:pPr>
            <a:endParaRPr lang="en-US" sz="2500" dirty="0" smtClean="0">
              <a:solidFill>
                <a:srgbClr val="0070C0"/>
              </a:solidFill>
            </a:endParaRPr>
          </a:p>
          <a:p>
            <a:pPr marL="0" eaLnBrk="1" fontAlgn="auto" hangingPunct="1">
              <a:spcAft>
                <a:spcPts val="0"/>
              </a:spcAft>
              <a:buFont typeface="Arial" charset="0"/>
              <a:buNone/>
              <a:defRPr/>
            </a:pPr>
            <a:r>
              <a:rPr lang="en-US" sz="2500" dirty="0" smtClean="0">
                <a:solidFill>
                  <a:srgbClr val="000000"/>
                </a:solidFill>
              </a:rPr>
              <a:t>Before we can combine random variables, a determination about the independence of each variable from the other must be made.</a:t>
            </a:r>
            <a:r>
              <a:rPr lang="en-US" sz="2500" dirty="0">
                <a:latin typeface="+mj-lt"/>
              </a:rPr>
              <a:t> Probability models often </a:t>
            </a:r>
            <a:r>
              <a:rPr lang="en-US" sz="2500" b="1" dirty="0">
                <a:latin typeface="+mj-lt"/>
              </a:rPr>
              <a:t>assume independence </a:t>
            </a:r>
            <a:r>
              <a:rPr lang="en-US" sz="2500" dirty="0">
                <a:latin typeface="+mj-lt"/>
              </a:rPr>
              <a:t>when the random variables describe outcomes that appear unrelated to each other. </a:t>
            </a:r>
          </a:p>
          <a:p>
            <a:pPr marL="0" eaLnBrk="1" fontAlgn="auto" hangingPunct="1">
              <a:spcAft>
                <a:spcPts val="0"/>
              </a:spcAft>
              <a:buFont typeface="Wingdings" charset="2"/>
              <a:buNone/>
              <a:defRPr/>
            </a:pPr>
            <a:endParaRPr lang="en-US" sz="2500" dirty="0" smtClean="0">
              <a:solidFill>
                <a:srgbClr val="000000"/>
              </a:solidFill>
            </a:endParaRPr>
          </a:p>
        </p:txBody>
      </p:sp>
      <p:sp>
        <p:nvSpPr>
          <p:cNvPr id="10" name="TextBox 9"/>
          <p:cNvSpPr txBox="1">
            <a:spLocks noChangeArrowheads="1"/>
          </p:cNvSpPr>
          <p:nvPr/>
        </p:nvSpPr>
        <p:spPr bwMode="auto">
          <a:xfrm>
            <a:off x="620713" y="4202113"/>
            <a:ext cx="802322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200" dirty="0" smtClean="0">
              <a:solidFill>
                <a:srgbClr val="0070C0"/>
              </a:solidFill>
              <a:latin typeface="+mj-lt"/>
            </a:endParaRPr>
          </a:p>
          <a:p>
            <a:pPr algn="ctr" eaLnBrk="1" hangingPunct="1">
              <a:defRPr/>
            </a:pPr>
            <a:r>
              <a:rPr lang="en-US" sz="2500" b="1" dirty="0" smtClean="0">
                <a:solidFill>
                  <a:srgbClr val="0070C0"/>
                </a:solidFill>
                <a:latin typeface="+mj-lt"/>
              </a:rPr>
              <a:t>You should always ask yourself whether the assumption of independence seems reasonable. </a:t>
            </a:r>
          </a:p>
          <a:p>
            <a:pPr eaLnBrk="1" hangingPunct="1">
              <a:defRPr/>
            </a:pPr>
            <a:endParaRPr lang="en-US" sz="1200" dirty="0" smtClean="0">
              <a:latin typeface="+mj-lt"/>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Vertical Text Placeholder 2"/>
          <p:cNvSpPr>
            <a:spLocks noGrp="1"/>
          </p:cNvSpPr>
          <p:nvPr>
            <p:ph type="body" orient="vert" idx="1"/>
          </p:nvPr>
        </p:nvSpPr>
        <p:spPr>
          <a:xfrm rot="16200000">
            <a:off x="2816225" y="-2119312"/>
            <a:ext cx="3348037" cy="8078788"/>
          </a:xfrm>
        </p:spPr>
        <p:txBody>
          <a:bodyPr/>
          <a:lstStyle/>
          <a:p>
            <a:pPr marL="0" indent="0" eaLnBrk="1" hangingPunct="1">
              <a:buFont typeface="Arial" charset="0"/>
              <a:buNone/>
            </a:pPr>
            <a:r>
              <a:rPr lang="en-US" altLang="en-US" sz="4500" b="1" smtClean="0">
                <a:solidFill>
                  <a:srgbClr val="0070C0"/>
                </a:solidFill>
              </a:rPr>
              <a:t>Combining Random Variables</a:t>
            </a:r>
            <a:endParaRPr lang="en-US" altLang="en-US" sz="1800" smtClean="0">
              <a:solidFill>
                <a:srgbClr val="0070C0"/>
              </a:solidFill>
            </a:endParaRPr>
          </a:p>
          <a:p>
            <a:pPr marL="0" indent="0" eaLnBrk="1" hangingPunct="1">
              <a:buFont typeface="Arial" charset="0"/>
              <a:buNone/>
            </a:pPr>
            <a:r>
              <a:rPr lang="en-US" altLang="en-US" sz="2500" smtClean="0">
                <a:solidFill>
                  <a:srgbClr val="000000"/>
                </a:solidFill>
              </a:rPr>
              <a:t>Let </a:t>
            </a:r>
            <a:r>
              <a:rPr lang="en-US" altLang="en-US" sz="2500" i="1" smtClean="0">
                <a:solidFill>
                  <a:srgbClr val="000000"/>
                </a:solidFill>
              </a:rPr>
              <a:t>D </a:t>
            </a:r>
            <a:r>
              <a:rPr lang="en-US" altLang="en-US" sz="2500" smtClean="0">
                <a:solidFill>
                  <a:srgbClr val="000000"/>
                </a:solidFill>
              </a:rPr>
              <a:t>= the number of passengers on a randomly selected Delta flight to Atlanta</a:t>
            </a:r>
          </a:p>
          <a:p>
            <a:pPr marL="0" indent="0" eaLnBrk="1" hangingPunct="1">
              <a:buFont typeface="Arial" charset="0"/>
              <a:buNone/>
            </a:pPr>
            <a:r>
              <a:rPr lang="en-US" altLang="en-US" sz="2500" i="1" smtClean="0">
                <a:solidFill>
                  <a:srgbClr val="000000"/>
                </a:solidFill>
              </a:rPr>
              <a:t>Let A </a:t>
            </a:r>
            <a:r>
              <a:rPr lang="en-US" altLang="en-US" sz="2500" smtClean="0">
                <a:solidFill>
                  <a:srgbClr val="000000"/>
                </a:solidFill>
              </a:rPr>
              <a:t>= the number of passengers on a randomly selected trip American Airlines flight to Atlanta</a:t>
            </a:r>
            <a:endParaRPr lang="en-US" altLang="en-US" sz="2500" b="1" smtClean="0">
              <a:solidFill>
                <a:srgbClr val="000000"/>
              </a:solidFill>
            </a:endParaRPr>
          </a:p>
          <a:p>
            <a:pPr marL="0" indent="0" algn="ctr" eaLnBrk="1" hangingPunct="1">
              <a:buFont typeface="Arial" charset="0"/>
              <a:buNone/>
            </a:pPr>
            <a:r>
              <a:rPr lang="en-US" altLang="en-US" sz="2500" b="1" smtClean="0">
                <a:solidFill>
                  <a:srgbClr val="000000"/>
                </a:solidFill>
              </a:rPr>
              <a:t>Define </a:t>
            </a:r>
            <a:r>
              <a:rPr lang="en-US" altLang="en-US" sz="2500" b="1" i="1" smtClean="0">
                <a:solidFill>
                  <a:srgbClr val="000000"/>
                </a:solidFill>
              </a:rPr>
              <a:t>T </a:t>
            </a:r>
            <a:r>
              <a:rPr lang="en-US" altLang="en-US" sz="2500" b="1" smtClean="0">
                <a:solidFill>
                  <a:srgbClr val="000000"/>
                </a:solidFill>
              </a:rPr>
              <a:t>= </a:t>
            </a:r>
            <a:r>
              <a:rPr lang="en-US" altLang="en-US" sz="2500" b="1" i="1" smtClean="0">
                <a:solidFill>
                  <a:srgbClr val="000000"/>
                </a:solidFill>
              </a:rPr>
              <a:t>X </a:t>
            </a:r>
            <a:r>
              <a:rPr lang="en-US" altLang="en-US" sz="2500" b="1" smtClean="0">
                <a:solidFill>
                  <a:srgbClr val="000000"/>
                </a:solidFill>
              </a:rPr>
              <a:t>+ </a:t>
            </a:r>
            <a:r>
              <a:rPr lang="en-US" altLang="en-US" sz="2500" b="1" i="1" smtClean="0">
                <a:solidFill>
                  <a:srgbClr val="000000"/>
                </a:solidFill>
              </a:rPr>
              <a:t>Y. </a:t>
            </a:r>
            <a:r>
              <a:rPr lang="en-US" altLang="en-US" sz="2500" b="1" smtClean="0">
                <a:solidFill>
                  <a:srgbClr val="000000"/>
                </a:solidFill>
              </a:rPr>
              <a:t>Calculate the mean and standard deviation of T.</a:t>
            </a:r>
          </a:p>
        </p:txBody>
      </p:sp>
      <p:graphicFrame>
        <p:nvGraphicFramePr>
          <p:cNvPr id="10" name="Table 9"/>
          <p:cNvGraphicFramePr>
            <a:graphicFrameLocks noGrp="1"/>
          </p:cNvGraphicFramePr>
          <p:nvPr/>
        </p:nvGraphicFramePr>
        <p:xfrm>
          <a:off x="1966913" y="3592513"/>
          <a:ext cx="5397500" cy="742950"/>
        </p:xfrm>
        <a:graphic>
          <a:graphicData uri="http://schemas.openxmlformats.org/drawingml/2006/table">
            <a:tbl>
              <a:tblPr/>
              <a:tblGrid>
                <a:gridCol w="1803400"/>
                <a:gridCol w="719138"/>
                <a:gridCol w="719137"/>
                <a:gridCol w="717550"/>
                <a:gridCol w="719138"/>
                <a:gridCol w="719137"/>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ea typeface="ＭＳ Ｐゴシック" charset="-128"/>
                        </a:rPr>
                        <a:t>Passengers </a:t>
                      </a:r>
                      <a:r>
                        <a:rPr kumimoji="0" lang="en-US" sz="1800" b="1" i="1" u="none" strike="noStrike" cap="none" normalizeH="0" baseline="0" dirty="0" smtClean="0">
                          <a:ln>
                            <a:noFill/>
                          </a:ln>
                          <a:solidFill>
                            <a:srgbClr val="000000"/>
                          </a:solidFill>
                          <a:effectLst/>
                          <a:latin typeface="Arial" charset="0"/>
                          <a:ea typeface="ＭＳ Ｐゴシック" charset="-128"/>
                        </a:rPr>
                        <a:t>x</a:t>
                      </a:r>
                      <a:r>
                        <a:rPr kumimoji="0" lang="en-US" sz="1800" b="1" i="1" u="none" strike="noStrike" cap="none" normalizeH="0" baseline="-25000" dirty="0" smtClean="0">
                          <a:ln>
                            <a:noFill/>
                          </a:ln>
                          <a:solidFill>
                            <a:srgbClr val="000000"/>
                          </a:solidFill>
                          <a:effectLst/>
                          <a:latin typeface="Arial" charset="0"/>
                          <a:ea typeface="ＭＳ Ｐゴシック" charset="-128"/>
                        </a:rPr>
                        <a:t>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ea typeface="ＭＳ Ｐゴシック" charset="-128"/>
                        </a:rPr>
                        <a:t>75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ea typeface="ＭＳ Ｐゴシック" charset="-128"/>
                        </a:rPr>
                        <a:t>76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ea typeface="ＭＳ Ｐゴシック" charset="-128"/>
                        </a:rPr>
                        <a:t>77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ea typeface="ＭＳ Ｐゴシック" charset="-128"/>
                        </a:rPr>
                        <a:t>78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ea typeface="ＭＳ Ｐゴシック" charset="-128"/>
                        </a:rPr>
                        <a:t>79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ea typeface="ＭＳ Ｐゴシック" charset="-128"/>
                        </a:rPr>
                        <a:t>Probability </a:t>
                      </a:r>
                      <a:r>
                        <a:rPr kumimoji="0" lang="en-US" sz="1800" b="1" i="1" u="none" strike="noStrike" cap="none" normalizeH="0" baseline="0" dirty="0" smtClean="0">
                          <a:ln>
                            <a:noFill/>
                          </a:ln>
                          <a:solidFill>
                            <a:srgbClr val="000000"/>
                          </a:solidFill>
                          <a:effectLst/>
                          <a:latin typeface="Arial" charset="0"/>
                          <a:ea typeface="ＭＳ Ｐゴシック" charset="-128"/>
                        </a:rPr>
                        <a:t>p</a:t>
                      </a:r>
                      <a:r>
                        <a:rPr kumimoji="0" lang="en-US" sz="1800" b="1" i="1" u="none" strike="noStrike" cap="none" normalizeH="0" baseline="-25000" dirty="0" smtClean="0">
                          <a:ln>
                            <a:noFill/>
                          </a:ln>
                          <a:solidFill>
                            <a:srgbClr val="000000"/>
                          </a:solidFill>
                          <a:effectLst/>
                          <a:latin typeface="Arial" charset="0"/>
                          <a:ea typeface="ＭＳ Ｐゴシック" charset="-128"/>
                        </a:rPr>
                        <a:t>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128"/>
                        </a:rPr>
                        <a:t>0.15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128"/>
                        </a:rPr>
                        <a:t>0.25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128"/>
                        </a:rPr>
                        <a:t>0.35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128"/>
                        </a:rPr>
                        <a:t>0.20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128"/>
                        </a:rPr>
                        <a:t>0.05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r>
            </a:tbl>
          </a:graphicData>
        </a:graphic>
      </p:graphicFrame>
      <p:graphicFrame>
        <p:nvGraphicFramePr>
          <p:cNvPr id="13" name="Table 12"/>
          <p:cNvGraphicFramePr>
            <a:graphicFrameLocks noGrp="1"/>
          </p:cNvGraphicFramePr>
          <p:nvPr/>
        </p:nvGraphicFramePr>
        <p:xfrm>
          <a:off x="2236788" y="5207000"/>
          <a:ext cx="4678363" cy="742950"/>
        </p:xfrm>
        <a:graphic>
          <a:graphicData uri="http://schemas.openxmlformats.org/drawingml/2006/table">
            <a:tbl>
              <a:tblPr/>
              <a:tblGrid>
                <a:gridCol w="1803400"/>
                <a:gridCol w="719138"/>
                <a:gridCol w="719137"/>
                <a:gridCol w="717550"/>
                <a:gridCol w="719138"/>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ＭＳ Ｐゴシック" charset="-128"/>
                        </a:rPr>
                        <a:t>Passengers </a:t>
                      </a:r>
                      <a:r>
                        <a:rPr kumimoji="0" lang="en-US" sz="1800" b="1" i="1" u="none" strike="noStrike" cap="none" normalizeH="0" baseline="0" dirty="0" err="1" smtClean="0">
                          <a:ln>
                            <a:noFill/>
                          </a:ln>
                          <a:solidFill>
                            <a:schemeClr val="tx1"/>
                          </a:solidFill>
                          <a:effectLst/>
                          <a:latin typeface="Arial" charset="0"/>
                          <a:ea typeface="ＭＳ Ｐゴシック" charset="-128"/>
                        </a:rPr>
                        <a:t>y</a:t>
                      </a:r>
                      <a:r>
                        <a:rPr kumimoji="0" lang="en-US" sz="1800" b="1" i="1" u="none" strike="noStrike" cap="none" normalizeH="0" baseline="-25000" dirty="0" err="1" smtClean="0">
                          <a:ln>
                            <a:noFill/>
                          </a:ln>
                          <a:solidFill>
                            <a:schemeClr val="tx1"/>
                          </a:solidFill>
                          <a:effectLst/>
                          <a:latin typeface="Arial" charset="0"/>
                          <a:ea typeface="ＭＳ Ｐゴシック" charset="-128"/>
                        </a:rPr>
                        <a:t>i</a:t>
                      </a:r>
                      <a:endParaRPr kumimoji="0" lang="en-US" sz="1800" b="1" i="1" u="none" strike="noStrike" cap="none" normalizeH="0" baseline="-25000" dirty="0" smtClean="0">
                        <a:ln>
                          <a:noFill/>
                        </a:ln>
                        <a:solidFill>
                          <a:schemeClr val="tx1"/>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01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ＭＳ Ｐゴシック" charset="-128"/>
                        </a:rPr>
                        <a:t>75</a:t>
                      </a:r>
                      <a:endParaRPr kumimoji="0" lang="en-US" sz="1800" b="0"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01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ＭＳ Ｐゴシック" charset="-128"/>
                        </a:rPr>
                        <a:t>76</a:t>
                      </a:r>
                      <a:endParaRPr kumimoji="0" lang="en-US" sz="1800" b="0"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01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ＭＳ Ｐゴシック" charset="-128"/>
                        </a:rPr>
                        <a:t>77</a:t>
                      </a:r>
                      <a:endParaRPr kumimoji="0" lang="en-US" sz="1800" b="0"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01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ＭＳ Ｐゴシック" charset="-128"/>
                        </a:rPr>
                        <a:t>78</a:t>
                      </a:r>
                      <a:endParaRPr kumimoji="0" lang="en-US" sz="1800" b="0"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01E"/>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ＭＳ Ｐゴシック" charset="-128"/>
                        </a:rPr>
                        <a:t>Probability </a:t>
                      </a:r>
                      <a:r>
                        <a:rPr kumimoji="0" lang="en-US" sz="1800" b="1" i="1" u="none" strike="noStrike" cap="none" normalizeH="0" baseline="0" smtClean="0">
                          <a:ln>
                            <a:noFill/>
                          </a:ln>
                          <a:solidFill>
                            <a:schemeClr val="tx1"/>
                          </a:solidFill>
                          <a:effectLst/>
                          <a:latin typeface="Arial" charset="0"/>
                          <a:ea typeface="ＭＳ Ｐゴシック" charset="-128"/>
                        </a:rPr>
                        <a:t>p</a:t>
                      </a:r>
                      <a:r>
                        <a:rPr kumimoji="0" lang="en-US" sz="1800" b="1" i="1" u="none" strike="noStrike" cap="none" normalizeH="0" baseline="-25000" smtClean="0">
                          <a:ln>
                            <a:noFill/>
                          </a:ln>
                          <a:solidFill>
                            <a:schemeClr val="tx1"/>
                          </a:solidFill>
                          <a:effectLst/>
                          <a:latin typeface="Arial" charset="0"/>
                          <a:ea typeface="ＭＳ Ｐゴシック" charset="-128"/>
                        </a:rPr>
                        <a:t>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B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charset="-128"/>
                        </a:rPr>
                        <a:t>0.3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B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charset="-128"/>
                        </a:rPr>
                        <a:t>0.4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B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charset="-128"/>
                        </a:rPr>
                        <a:t>0.2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B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BCC"/>
                    </a:solidFill>
                  </a:tcPr>
                </a:tc>
              </a:tr>
            </a:tbl>
          </a:graphicData>
        </a:graphic>
      </p:graphicFrame>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Vertical Text Placeholder 2"/>
          <p:cNvSpPr>
            <a:spLocks noGrp="1"/>
          </p:cNvSpPr>
          <p:nvPr>
            <p:ph type="body" orient="vert" idx="1"/>
          </p:nvPr>
        </p:nvSpPr>
        <p:spPr>
          <a:xfrm rot="16200000">
            <a:off x="2816225" y="-2119312"/>
            <a:ext cx="3348037" cy="8078788"/>
          </a:xfrm>
        </p:spPr>
        <p:txBody>
          <a:bodyPr/>
          <a:lstStyle/>
          <a:p>
            <a:pPr marL="0" indent="0" eaLnBrk="1" hangingPunct="1">
              <a:buFont typeface="Arial" charset="0"/>
              <a:buNone/>
            </a:pPr>
            <a:r>
              <a:rPr lang="en-US" altLang="en-US" sz="4500" b="1" smtClean="0">
                <a:solidFill>
                  <a:srgbClr val="0070C0"/>
                </a:solidFill>
              </a:rPr>
              <a:t>Combining Random Variables</a:t>
            </a:r>
            <a:endParaRPr lang="en-US" altLang="en-US" sz="1800" smtClean="0">
              <a:solidFill>
                <a:srgbClr val="0070C0"/>
              </a:solidFill>
            </a:endParaRPr>
          </a:p>
          <a:p>
            <a:pPr marL="0" indent="0" eaLnBrk="1" hangingPunct="1">
              <a:buFont typeface="Arial" charset="0"/>
              <a:buNone/>
            </a:pPr>
            <a:r>
              <a:rPr lang="en-US" altLang="en-US" sz="2500" smtClean="0">
                <a:solidFill>
                  <a:srgbClr val="000000"/>
                </a:solidFill>
              </a:rPr>
              <a:t>Let </a:t>
            </a:r>
            <a:r>
              <a:rPr lang="en-US" altLang="en-US" sz="2500" i="1" smtClean="0">
                <a:solidFill>
                  <a:srgbClr val="000000"/>
                </a:solidFill>
              </a:rPr>
              <a:t>D </a:t>
            </a:r>
            <a:r>
              <a:rPr lang="en-US" altLang="en-US" sz="2500" smtClean="0">
                <a:solidFill>
                  <a:srgbClr val="000000"/>
                </a:solidFill>
              </a:rPr>
              <a:t>= the number of passengers on a randomly selected Delta flight to Atlanta</a:t>
            </a:r>
          </a:p>
          <a:p>
            <a:pPr marL="0" indent="0" eaLnBrk="1" hangingPunct="1">
              <a:buFont typeface="Arial" charset="0"/>
              <a:buNone/>
            </a:pPr>
            <a:r>
              <a:rPr lang="en-US" altLang="en-US" sz="2500" i="1" smtClean="0">
                <a:solidFill>
                  <a:srgbClr val="000000"/>
                </a:solidFill>
              </a:rPr>
              <a:t>Let A </a:t>
            </a:r>
            <a:r>
              <a:rPr lang="en-US" altLang="en-US" sz="2500" smtClean="0">
                <a:solidFill>
                  <a:srgbClr val="000000"/>
                </a:solidFill>
              </a:rPr>
              <a:t>= the number of passengers on a randomly selected trip American Airlines flight to Atlanta</a:t>
            </a:r>
            <a:endParaRPr lang="en-US" altLang="en-US" sz="2500" b="1" smtClean="0">
              <a:solidFill>
                <a:srgbClr val="000000"/>
              </a:solidFill>
            </a:endParaRPr>
          </a:p>
          <a:p>
            <a:pPr marL="0" indent="0" algn="ctr" eaLnBrk="1" hangingPunct="1">
              <a:buFont typeface="Arial" charset="0"/>
              <a:buNone/>
            </a:pPr>
            <a:r>
              <a:rPr lang="en-US" altLang="en-US" sz="2500" b="1" smtClean="0">
                <a:solidFill>
                  <a:srgbClr val="000000"/>
                </a:solidFill>
              </a:rPr>
              <a:t>Define </a:t>
            </a:r>
            <a:r>
              <a:rPr lang="en-US" altLang="en-US" sz="2500" b="1" i="1" smtClean="0">
                <a:solidFill>
                  <a:srgbClr val="000000"/>
                </a:solidFill>
              </a:rPr>
              <a:t>T </a:t>
            </a:r>
            <a:r>
              <a:rPr lang="en-US" altLang="en-US" sz="2500" b="1" smtClean="0">
                <a:solidFill>
                  <a:srgbClr val="000000"/>
                </a:solidFill>
              </a:rPr>
              <a:t>= </a:t>
            </a:r>
            <a:r>
              <a:rPr lang="en-US" altLang="en-US" sz="2500" b="1" i="1" smtClean="0">
                <a:solidFill>
                  <a:srgbClr val="000000"/>
                </a:solidFill>
              </a:rPr>
              <a:t>X </a:t>
            </a:r>
            <a:r>
              <a:rPr lang="en-US" altLang="en-US" sz="2500" b="1" smtClean="0">
                <a:solidFill>
                  <a:srgbClr val="000000"/>
                </a:solidFill>
              </a:rPr>
              <a:t>+ </a:t>
            </a:r>
            <a:r>
              <a:rPr lang="en-US" altLang="en-US" sz="2500" b="1" i="1" smtClean="0">
                <a:solidFill>
                  <a:srgbClr val="000000"/>
                </a:solidFill>
              </a:rPr>
              <a:t>Y.  </a:t>
            </a:r>
            <a:r>
              <a:rPr lang="en-US" altLang="en-US" sz="2500" b="1" smtClean="0">
                <a:solidFill>
                  <a:srgbClr val="000000"/>
                </a:solidFill>
              </a:rPr>
              <a:t>Calculate the mean and standard deviation of T.</a:t>
            </a:r>
          </a:p>
        </p:txBody>
      </p:sp>
      <p:graphicFrame>
        <p:nvGraphicFramePr>
          <p:cNvPr id="10" name="Table 9"/>
          <p:cNvGraphicFramePr>
            <a:graphicFrameLocks noGrp="1"/>
          </p:cNvGraphicFramePr>
          <p:nvPr/>
        </p:nvGraphicFramePr>
        <p:xfrm>
          <a:off x="1966913" y="3592513"/>
          <a:ext cx="5397500" cy="742950"/>
        </p:xfrm>
        <a:graphic>
          <a:graphicData uri="http://schemas.openxmlformats.org/drawingml/2006/table">
            <a:tbl>
              <a:tblPr/>
              <a:tblGrid>
                <a:gridCol w="1803400"/>
                <a:gridCol w="719138"/>
                <a:gridCol w="719137"/>
                <a:gridCol w="717550"/>
                <a:gridCol w="719138"/>
                <a:gridCol w="719137"/>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ea typeface="ＭＳ Ｐゴシック" charset="-128"/>
                        </a:rPr>
                        <a:t>Passengers </a:t>
                      </a:r>
                      <a:r>
                        <a:rPr kumimoji="0" lang="en-US" sz="1800" b="1" i="1" u="none" strike="noStrike" cap="none" normalizeH="0" baseline="0" dirty="0" smtClean="0">
                          <a:ln>
                            <a:noFill/>
                          </a:ln>
                          <a:solidFill>
                            <a:srgbClr val="000000"/>
                          </a:solidFill>
                          <a:effectLst/>
                          <a:latin typeface="Arial" charset="0"/>
                          <a:ea typeface="ＭＳ Ｐゴシック" charset="-128"/>
                        </a:rPr>
                        <a:t>x</a:t>
                      </a:r>
                      <a:r>
                        <a:rPr kumimoji="0" lang="en-US" sz="1800" b="1" i="1" u="none" strike="noStrike" cap="none" normalizeH="0" baseline="-25000" dirty="0" smtClean="0">
                          <a:ln>
                            <a:noFill/>
                          </a:ln>
                          <a:solidFill>
                            <a:srgbClr val="000000"/>
                          </a:solidFill>
                          <a:effectLst/>
                          <a:latin typeface="Arial" charset="0"/>
                          <a:ea typeface="ＭＳ Ｐゴシック" charset="-128"/>
                        </a:rPr>
                        <a:t>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128"/>
                        </a:rPr>
                        <a:t>75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128"/>
                        </a:rPr>
                        <a:t>76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128"/>
                        </a:rPr>
                        <a:t>77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128"/>
                        </a:rPr>
                        <a:t>78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128"/>
                        </a:rPr>
                        <a:t>79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ea typeface="ＭＳ Ｐゴシック" charset="-128"/>
                        </a:rPr>
                        <a:t>Probability </a:t>
                      </a:r>
                      <a:r>
                        <a:rPr kumimoji="0" lang="en-US" sz="1800" b="1" i="1" u="none" strike="noStrike" cap="none" normalizeH="0" baseline="0" dirty="0" smtClean="0">
                          <a:ln>
                            <a:noFill/>
                          </a:ln>
                          <a:solidFill>
                            <a:srgbClr val="000000"/>
                          </a:solidFill>
                          <a:effectLst/>
                          <a:latin typeface="Arial" charset="0"/>
                          <a:ea typeface="ＭＳ Ｐゴシック" charset="-128"/>
                        </a:rPr>
                        <a:t>p</a:t>
                      </a:r>
                      <a:r>
                        <a:rPr kumimoji="0" lang="en-US" sz="1800" b="1" i="1" u="none" strike="noStrike" cap="none" normalizeH="0" baseline="-25000" dirty="0" smtClean="0">
                          <a:ln>
                            <a:noFill/>
                          </a:ln>
                          <a:solidFill>
                            <a:srgbClr val="000000"/>
                          </a:solidFill>
                          <a:effectLst/>
                          <a:latin typeface="Arial" charset="0"/>
                          <a:ea typeface="ＭＳ Ｐゴシック" charset="-128"/>
                        </a:rPr>
                        <a:t>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128"/>
                        </a:rPr>
                        <a:t>0.15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128"/>
                        </a:rPr>
                        <a:t>0.25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128"/>
                        </a:rPr>
                        <a:t>0.35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128"/>
                        </a:rPr>
                        <a:t>0.20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128"/>
                        </a:rPr>
                        <a:t>0.05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r>
            </a:tbl>
          </a:graphicData>
        </a:graphic>
      </p:graphicFrame>
      <p:graphicFrame>
        <p:nvGraphicFramePr>
          <p:cNvPr id="13" name="Table 12"/>
          <p:cNvGraphicFramePr>
            <a:graphicFrameLocks noGrp="1"/>
          </p:cNvGraphicFramePr>
          <p:nvPr/>
        </p:nvGraphicFramePr>
        <p:xfrm>
          <a:off x="2236788" y="5207000"/>
          <a:ext cx="4678363" cy="742950"/>
        </p:xfrm>
        <a:graphic>
          <a:graphicData uri="http://schemas.openxmlformats.org/drawingml/2006/table">
            <a:tbl>
              <a:tblPr/>
              <a:tblGrid>
                <a:gridCol w="1803400"/>
                <a:gridCol w="719138"/>
                <a:gridCol w="719137"/>
                <a:gridCol w="717550"/>
                <a:gridCol w="719138"/>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ＭＳ Ｐゴシック" charset="-128"/>
                        </a:rPr>
                        <a:t>Passengers </a:t>
                      </a:r>
                      <a:r>
                        <a:rPr kumimoji="0" lang="en-US" sz="1800" b="1" i="1" u="none" strike="noStrike" cap="none" normalizeH="0" baseline="0" dirty="0" err="1" smtClean="0">
                          <a:ln>
                            <a:noFill/>
                          </a:ln>
                          <a:solidFill>
                            <a:schemeClr val="tx1"/>
                          </a:solidFill>
                          <a:effectLst/>
                          <a:latin typeface="Arial" charset="0"/>
                          <a:ea typeface="ＭＳ Ｐゴシック" charset="-128"/>
                        </a:rPr>
                        <a:t>y</a:t>
                      </a:r>
                      <a:r>
                        <a:rPr kumimoji="0" lang="en-US" sz="1800" b="1" i="1" u="none" strike="noStrike" cap="none" normalizeH="0" baseline="-25000" dirty="0" err="1" smtClean="0">
                          <a:ln>
                            <a:noFill/>
                          </a:ln>
                          <a:solidFill>
                            <a:schemeClr val="tx1"/>
                          </a:solidFill>
                          <a:effectLst/>
                          <a:latin typeface="Arial" charset="0"/>
                          <a:ea typeface="ＭＳ Ｐゴシック" charset="-128"/>
                        </a:rPr>
                        <a:t>i</a:t>
                      </a:r>
                      <a:endParaRPr kumimoji="0" lang="en-US" sz="1800" b="1" i="1" u="none" strike="noStrike" cap="none" normalizeH="0" baseline="-25000" dirty="0" smtClean="0">
                        <a:ln>
                          <a:noFill/>
                        </a:ln>
                        <a:solidFill>
                          <a:schemeClr val="tx1"/>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01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ＭＳ Ｐゴシック" charset="-128"/>
                        </a:rPr>
                        <a:t>75</a:t>
                      </a:r>
                      <a:endParaRPr kumimoji="0" lang="en-US" sz="1800" b="0"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01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ＭＳ Ｐゴシック" charset="-128"/>
                        </a:rPr>
                        <a:t>76</a:t>
                      </a:r>
                      <a:endParaRPr kumimoji="0" lang="en-US" sz="1800" b="0"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01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ＭＳ Ｐゴシック" charset="-128"/>
                        </a:rPr>
                        <a:t>77</a:t>
                      </a:r>
                      <a:endParaRPr kumimoji="0" lang="en-US" sz="1800" b="0"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01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ＭＳ Ｐゴシック" charset="-128"/>
                        </a:rPr>
                        <a:t>78</a:t>
                      </a:r>
                      <a:endParaRPr kumimoji="0" lang="en-US" sz="1800" b="0"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01E"/>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ＭＳ Ｐゴシック" charset="-128"/>
                        </a:rPr>
                        <a:t>Probability </a:t>
                      </a:r>
                      <a:r>
                        <a:rPr kumimoji="0" lang="en-US" sz="1800" b="1" i="1" u="none" strike="noStrike" cap="none" normalizeH="0" baseline="0" smtClean="0">
                          <a:ln>
                            <a:noFill/>
                          </a:ln>
                          <a:solidFill>
                            <a:schemeClr val="tx1"/>
                          </a:solidFill>
                          <a:effectLst/>
                          <a:latin typeface="Arial" charset="0"/>
                          <a:ea typeface="ＭＳ Ｐゴシック" charset="-128"/>
                        </a:rPr>
                        <a:t>p</a:t>
                      </a:r>
                      <a:r>
                        <a:rPr kumimoji="0" lang="en-US" sz="1800" b="1" i="1" u="none" strike="noStrike" cap="none" normalizeH="0" baseline="-25000" smtClean="0">
                          <a:ln>
                            <a:noFill/>
                          </a:ln>
                          <a:solidFill>
                            <a:schemeClr val="tx1"/>
                          </a:solidFill>
                          <a:effectLst/>
                          <a:latin typeface="Arial" charset="0"/>
                          <a:ea typeface="ＭＳ Ｐゴシック" charset="-128"/>
                        </a:rPr>
                        <a:t>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B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charset="-128"/>
                        </a:rPr>
                        <a:t>0.3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B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charset="-128"/>
                        </a:rPr>
                        <a:t>0.4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B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charset="-128"/>
                        </a:rPr>
                        <a:t>0.2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B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BCC"/>
                    </a:solidFill>
                  </a:tcPr>
                </a:tc>
              </a:tr>
            </a:tbl>
          </a:graphicData>
        </a:graphic>
      </p:graphicFrame>
      <p:sp>
        <p:nvSpPr>
          <p:cNvPr id="16430" name="TextBox 13"/>
          <p:cNvSpPr txBox="1">
            <a:spLocks noChangeArrowheads="1"/>
          </p:cNvSpPr>
          <p:nvPr/>
        </p:nvSpPr>
        <p:spPr bwMode="auto">
          <a:xfrm>
            <a:off x="1966913" y="4508500"/>
            <a:ext cx="5218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800">
                <a:latin typeface="Arial" charset="0"/>
              </a:rPr>
              <a:t>Mean </a:t>
            </a:r>
            <a:r>
              <a:rPr lang="en-US" altLang="en-US" sz="1800" i="1">
                <a:latin typeface="Arial" charset="0"/>
              </a:rPr>
              <a:t>µ</a:t>
            </a:r>
            <a:r>
              <a:rPr lang="en-US" altLang="en-US" sz="1800" i="1" baseline="-25000">
                <a:latin typeface="Arial" charset="0"/>
              </a:rPr>
              <a:t>D</a:t>
            </a:r>
            <a:r>
              <a:rPr lang="en-US" altLang="en-US" sz="1800">
                <a:latin typeface="Arial" charset="0"/>
              </a:rPr>
              <a:t> = 76.75  Standard Deviation </a:t>
            </a:r>
            <a:r>
              <a:rPr lang="en-US" altLang="en-US" sz="1800" i="1">
                <a:latin typeface="Arial" charset="0"/>
              </a:rPr>
              <a:t>σ</a:t>
            </a:r>
            <a:r>
              <a:rPr lang="en-US" altLang="en-US" sz="1800" i="1" baseline="-25000">
                <a:latin typeface="Arial" charset="0"/>
              </a:rPr>
              <a:t>D</a:t>
            </a:r>
            <a:r>
              <a:rPr lang="en-US" altLang="en-US" sz="1800">
                <a:latin typeface="Arial" charset="0"/>
              </a:rPr>
              <a:t>= 1.0897</a:t>
            </a:r>
          </a:p>
        </p:txBody>
      </p:sp>
      <p:sp>
        <p:nvSpPr>
          <p:cNvPr id="16431" name="TextBox 14"/>
          <p:cNvSpPr txBox="1">
            <a:spLocks noChangeArrowheads="1"/>
          </p:cNvSpPr>
          <p:nvPr/>
        </p:nvSpPr>
        <p:spPr bwMode="auto">
          <a:xfrm>
            <a:off x="2173288" y="6132513"/>
            <a:ext cx="5010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800">
                <a:latin typeface="Arial" charset="0"/>
              </a:rPr>
              <a:t>Mean </a:t>
            </a:r>
            <a:r>
              <a:rPr lang="en-US" altLang="en-US" sz="1800" i="1">
                <a:latin typeface="Arial" charset="0"/>
              </a:rPr>
              <a:t>µ</a:t>
            </a:r>
            <a:r>
              <a:rPr lang="en-US" altLang="en-US" sz="1800" i="1" baseline="-25000">
                <a:latin typeface="Arial" charset="0"/>
              </a:rPr>
              <a:t>A</a:t>
            </a:r>
            <a:r>
              <a:rPr lang="en-US" altLang="en-US" sz="1800">
                <a:latin typeface="Arial" charset="0"/>
              </a:rPr>
              <a:t> = 76.1  Standard Deviation </a:t>
            </a:r>
            <a:r>
              <a:rPr lang="en-US" altLang="en-US" sz="1800" i="1">
                <a:latin typeface="Arial" charset="0"/>
              </a:rPr>
              <a:t>σ</a:t>
            </a:r>
            <a:r>
              <a:rPr lang="en-US" altLang="en-US" sz="1800" i="1" baseline="-25000">
                <a:latin typeface="Arial" charset="0"/>
              </a:rPr>
              <a:t>A</a:t>
            </a:r>
            <a:r>
              <a:rPr lang="en-US" altLang="en-US" sz="1800">
                <a:latin typeface="Arial" charset="0"/>
              </a:rPr>
              <a:t> = 0.943</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Vertical Text Placeholder 2"/>
          <p:cNvSpPr>
            <a:spLocks noGrp="1"/>
          </p:cNvSpPr>
          <p:nvPr>
            <p:ph type="body" orient="vert" idx="1"/>
          </p:nvPr>
        </p:nvSpPr>
        <p:spPr>
          <a:xfrm rot="16200000">
            <a:off x="2680494" y="-1677194"/>
            <a:ext cx="3667125" cy="7824787"/>
          </a:xfrm>
        </p:spPr>
        <p:txBody>
          <a:bodyPr rtlCol="0">
            <a:normAutofit fontScale="70000" lnSpcReduction="20000"/>
          </a:bodyPr>
          <a:lstStyle/>
          <a:p>
            <a:pPr marL="0" indent="0" algn="ctr" eaLnBrk="1" fontAlgn="auto" hangingPunct="1">
              <a:spcAft>
                <a:spcPts val="0"/>
              </a:spcAft>
              <a:buFont typeface="Arial" pitchFamily="34" charset="0"/>
              <a:buNone/>
              <a:defRPr/>
            </a:pPr>
            <a:r>
              <a:rPr lang="en-US" sz="7200" b="1" dirty="0" smtClean="0">
                <a:solidFill>
                  <a:srgbClr val="0070C0"/>
                </a:solidFill>
              </a:rPr>
              <a:t>Combining Random Variables: </a:t>
            </a:r>
            <a:r>
              <a:rPr lang="en-US" sz="7200" b="1" dirty="0" smtClean="0">
                <a:solidFill>
                  <a:srgbClr val="CF01A8"/>
                </a:solidFill>
              </a:rPr>
              <a:t>Mean</a:t>
            </a:r>
            <a:endParaRPr lang="en-US" sz="7200" dirty="0" smtClean="0">
              <a:solidFill>
                <a:srgbClr val="CF01A8"/>
              </a:solidFill>
            </a:endParaRPr>
          </a:p>
          <a:p>
            <a:pPr eaLnBrk="1" fontAlgn="auto" hangingPunct="1">
              <a:spcAft>
                <a:spcPts val="0"/>
              </a:spcAft>
              <a:buFont typeface="Wingdings" charset="2"/>
              <a:buNone/>
              <a:defRPr/>
            </a:pPr>
            <a:r>
              <a:rPr lang="en-US" sz="3600" dirty="0" smtClean="0">
                <a:solidFill>
                  <a:srgbClr val="000000"/>
                </a:solidFill>
              </a:rPr>
              <a:t>How many total passengers fly to Atlanta on a randomly selected day? </a:t>
            </a:r>
          </a:p>
          <a:p>
            <a:pPr eaLnBrk="1" fontAlgn="auto" hangingPunct="1">
              <a:spcAft>
                <a:spcPts val="0"/>
              </a:spcAft>
              <a:buFont typeface="Wingdings" charset="2"/>
              <a:buNone/>
              <a:defRPr/>
            </a:pPr>
            <a:endParaRPr lang="en-US" sz="1400" dirty="0" smtClean="0">
              <a:solidFill>
                <a:srgbClr val="000000"/>
              </a:solidFill>
            </a:endParaRPr>
          </a:p>
          <a:p>
            <a:pPr eaLnBrk="1" fontAlgn="auto" hangingPunct="1">
              <a:spcAft>
                <a:spcPts val="0"/>
              </a:spcAft>
              <a:buFont typeface="Wingdings" charset="2"/>
              <a:buNone/>
              <a:defRPr/>
            </a:pPr>
            <a:r>
              <a:rPr lang="en-US" sz="3600" dirty="0" smtClean="0">
                <a:solidFill>
                  <a:srgbClr val="000000"/>
                </a:solidFill>
              </a:rPr>
              <a:t>Delta: </a:t>
            </a:r>
            <a:r>
              <a:rPr lang="en-US" sz="3600" i="1" dirty="0" smtClean="0">
                <a:solidFill>
                  <a:srgbClr val="000000"/>
                </a:solidFill>
              </a:rPr>
              <a:t>µ</a:t>
            </a:r>
            <a:r>
              <a:rPr lang="en-US" sz="3600" i="1" baseline="-25000" dirty="0" smtClean="0">
                <a:solidFill>
                  <a:srgbClr val="000000"/>
                </a:solidFill>
              </a:rPr>
              <a:t>D</a:t>
            </a:r>
            <a:r>
              <a:rPr lang="en-US" sz="3600" dirty="0" smtClean="0">
                <a:solidFill>
                  <a:srgbClr val="000000"/>
                </a:solidFill>
              </a:rPr>
              <a:t> = </a:t>
            </a:r>
            <a:r>
              <a:rPr lang="en-US" sz="3600" b="1" dirty="0" smtClean="0">
                <a:solidFill>
                  <a:srgbClr val="000000"/>
                </a:solidFill>
              </a:rPr>
              <a:t>76.75 </a:t>
            </a:r>
          </a:p>
          <a:p>
            <a:pPr eaLnBrk="1" fontAlgn="auto" hangingPunct="1">
              <a:spcAft>
                <a:spcPts val="0"/>
              </a:spcAft>
              <a:buFont typeface="Wingdings" charset="2"/>
              <a:buNone/>
              <a:defRPr/>
            </a:pPr>
            <a:r>
              <a:rPr lang="en-US" sz="3600" dirty="0" smtClean="0">
                <a:solidFill>
                  <a:srgbClr val="000000"/>
                </a:solidFill>
              </a:rPr>
              <a:t>American: </a:t>
            </a:r>
            <a:r>
              <a:rPr lang="en-US" sz="3600" i="1" dirty="0" smtClean="0">
                <a:solidFill>
                  <a:srgbClr val="000000"/>
                </a:solidFill>
              </a:rPr>
              <a:t>µ</a:t>
            </a:r>
            <a:r>
              <a:rPr lang="en-US" sz="3600" i="1" baseline="-25000" dirty="0" smtClean="0">
                <a:solidFill>
                  <a:srgbClr val="000000"/>
                </a:solidFill>
              </a:rPr>
              <a:t>A</a:t>
            </a:r>
            <a:r>
              <a:rPr lang="en-US" sz="3600" dirty="0" smtClean="0">
                <a:solidFill>
                  <a:srgbClr val="000000"/>
                </a:solidFill>
              </a:rPr>
              <a:t> = </a:t>
            </a:r>
            <a:r>
              <a:rPr lang="en-US" sz="3600" b="1" dirty="0" smtClean="0">
                <a:solidFill>
                  <a:srgbClr val="000000"/>
                </a:solidFill>
              </a:rPr>
              <a:t>76.10 </a:t>
            </a:r>
          </a:p>
          <a:p>
            <a:pPr eaLnBrk="1" fontAlgn="auto" hangingPunct="1">
              <a:spcAft>
                <a:spcPts val="0"/>
              </a:spcAft>
              <a:buFont typeface="Wingdings" charset="2"/>
              <a:buNone/>
              <a:defRPr/>
            </a:pPr>
            <a:r>
              <a:rPr lang="en-US" sz="3600" dirty="0" smtClean="0">
                <a:solidFill>
                  <a:srgbClr val="000000"/>
                </a:solidFill>
              </a:rPr>
              <a:t>Total: 76.75+ 76.10 = </a:t>
            </a:r>
            <a:r>
              <a:rPr lang="en-US" sz="3600" b="1" dirty="0" smtClean="0">
                <a:solidFill>
                  <a:srgbClr val="000000"/>
                </a:solidFill>
              </a:rPr>
              <a:t>142.85 passengers to Atlanta daily</a:t>
            </a:r>
            <a:endParaRPr lang="en-US" sz="3600" dirty="0" smtClean="0">
              <a:solidFill>
                <a:srgbClr val="000000"/>
              </a:solidFill>
            </a:endParaRPr>
          </a:p>
        </p:txBody>
      </p:sp>
      <p:sp>
        <p:nvSpPr>
          <p:cNvPr id="6" name="TextBox 5"/>
          <p:cNvSpPr txBox="1"/>
          <p:nvPr/>
        </p:nvSpPr>
        <p:spPr bwMode="auto">
          <a:xfrm>
            <a:off x="601663" y="4068763"/>
            <a:ext cx="7824787" cy="2322512"/>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lvl1pPr marL="342900" indent="-342900"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Aft>
                <a:spcPts val="1200"/>
              </a:spcAft>
              <a:defRPr/>
            </a:pPr>
            <a:r>
              <a:rPr lang="en-US" sz="2500" dirty="0" smtClean="0">
                <a:solidFill>
                  <a:srgbClr val="000000"/>
                </a:solidFill>
                <a:latin typeface="+mj-lt"/>
              </a:rPr>
              <a:t>For any two random variables </a:t>
            </a:r>
            <a:r>
              <a:rPr lang="en-US" sz="2500" i="1" dirty="0" smtClean="0">
                <a:solidFill>
                  <a:srgbClr val="000000"/>
                </a:solidFill>
                <a:latin typeface="+mj-lt"/>
              </a:rPr>
              <a:t>X</a:t>
            </a:r>
            <a:r>
              <a:rPr lang="en-US" sz="2500" dirty="0" smtClean="0">
                <a:solidFill>
                  <a:srgbClr val="000000"/>
                </a:solidFill>
                <a:latin typeface="+mj-lt"/>
              </a:rPr>
              <a:t> and </a:t>
            </a:r>
            <a:r>
              <a:rPr lang="en-US" sz="2500" i="1" dirty="0" smtClean="0">
                <a:solidFill>
                  <a:srgbClr val="000000"/>
                </a:solidFill>
                <a:latin typeface="+mj-lt"/>
              </a:rPr>
              <a:t>Y</a:t>
            </a:r>
            <a:r>
              <a:rPr lang="en-US" sz="2500" dirty="0" smtClean="0">
                <a:solidFill>
                  <a:srgbClr val="000000"/>
                </a:solidFill>
                <a:latin typeface="+mj-lt"/>
              </a:rPr>
              <a:t>, if </a:t>
            </a:r>
            <a:r>
              <a:rPr lang="en-US" sz="2500" i="1" dirty="0" smtClean="0">
                <a:solidFill>
                  <a:srgbClr val="000000"/>
                </a:solidFill>
                <a:latin typeface="+mj-lt"/>
              </a:rPr>
              <a:t>T = X </a:t>
            </a:r>
            <a:r>
              <a:rPr lang="en-US" sz="2500" dirty="0" smtClean="0">
                <a:solidFill>
                  <a:srgbClr val="000000"/>
                </a:solidFill>
                <a:latin typeface="+mj-lt"/>
              </a:rPr>
              <a:t>+</a:t>
            </a:r>
            <a:r>
              <a:rPr lang="en-US" sz="2500" i="1" dirty="0" smtClean="0">
                <a:solidFill>
                  <a:srgbClr val="000000"/>
                </a:solidFill>
                <a:latin typeface="+mj-lt"/>
              </a:rPr>
              <a:t> Y</a:t>
            </a:r>
            <a:r>
              <a:rPr lang="en-US" sz="2500" dirty="0" smtClean="0">
                <a:solidFill>
                  <a:srgbClr val="000000"/>
                </a:solidFill>
                <a:latin typeface="+mj-lt"/>
              </a:rPr>
              <a:t>, then the expected value of </a:t>
            </a:r>
            <a:r>
              <a:rPr lang="en-US" sz="2500" i="1" dirty="0" smtClean="0">
                <a:solidFill>
                  <a:srgbClr val="000000"/>
                </a:solidFill>
                <a:latin typeface="+mj-lt"/>
              </a:rPr>
              <a:t>T</a:t>
            </a:r>
            <a:r>
              <a:rPr lang="en-US" sz="2500" dirty="0" smtClean="0">
                <a:solidFill>
                  <a:srgbClr val="000000"/>
                </a:solidFill>
                <a:latin typeface="+mj-lt"/>
              </a:rPr>
              <a:t> is</a:t>
            </a:r>
          </a:p>
          <a:p>
            <a:pPr algn="ctr" eaLnBrk="1" hangingPunct="1">
              <a:spcAft>
                <a:spcPts val="1200"/>
              </a:spcAft>
              <a:defRPr/>
            </a:pPr>
            <a:r>
              <a:rPr lang="en-US" sz="2500" i="1" dirty="0" smtClean="0">
                <a:solidFill>
                  <a:srgbClr val="000000"/>
                </a:solidFill>
                <a:latin typeface="+mj-lt"/>
              </a:rPr>
              <a:t>E</a:t>
            </a:r>
            <a:r>
              <a:rPr lang="en-US" sz="2500" dirty="0" smtClean="0">
                <a:solidFill>
                  <a:srgbClr val="000000"/>
                </a:solidFill>
                <a:latin typeface="+mj-lt"/>
              </a:rPr>
              <a:t>(</a:t>
            </a:r>
            <a:r>
              <a:rPr lang="en-US" sz="2500" i="1" dirty="0" smtClean="0">
                <a:solidFill>
                  <a:srgbClr val="000000"/>
                </a:solidFill>
                <a:latin typeface="+mj-lt"/>
              </a:rPr>
              <a:t>T</a:t>
            </a:r>
            <a:r>
              <a:rPr lang="en-US" sz="2500" dirty="0" smtClean="0">
                <a:solidFill>
                  <a:srgbClr val="000000"/>
                </a:solidFill>
                <a:latin typeface="+mj-lt"/>
              </a:rPr>
              <a:t>) = </a:t>
            </a:r>
            <a:r>
              <a:rPr lang="en-US" sz="2500" i="1" dirty="0" smtClean="0">
                <a:solidFill>
                  <a:srgbClr val="000000"/>
                </a:solidFill>
                <a:latin typeface="+mj-lt"/>
              </a:rPr>
              <a:t>µ</a:t>
            </a:r>
            <a:r>
              <a:rPr lang="en-US" sz="2500" i="1" baseline="-25000" dirty="0" smtClean="0">
                <a:solidFill>
                  <a:srgbClr val="000000"/>
                </a:solidFill>
                <a:latin typeface="+mj-lt"/>
              </a:rPr>
              <a:t>T</a:t>
            </a:r>
            <a:r>
              <a:rPr lang="en-US" sz="2500" dirty="0" smtClean="0">
                <a:solidFill>
                  <a:srgbClr val="000000"/>
                </a:solidFill>
                <a:latin typeface="+mj-lt"/>
              </a:rPr>
              <a:t> = </a:t>
            </a:r>
            <a:r>
              <a:rPr lang="en-US" sz="2500" i="1" dirty="0" smtClean="0">
                <a:solidFill>
                  <a:srgbClr val="000000"/>
                </a:solidFill>
                <a:latin typeface="+mj-lt"/>
              </a:rPr>
              <a:t>µ</a:t>
            </a:r>
            <a:r>
              <a:rPr lang="en-US" sz="2500" i="1" baseline="-25000" dirty="0" smtClean="0">
                <a:solidFill>
                  <a:srgbClr val="000000"/>
                </a:solidFill>
                <a:latin typeface="+mj-lt"/>
              </a:rPr>
              <a:t>X</a:t>
            </a:r>
            <a:r>
              <a:rPr lang="en-US" sz="2500" dirty="0" smtClean="0">
                <a:solidFill>
                  <a:srgbClr val="000000"/>
                </a:solidFill>
                <a:latin typeface="+mj-lt"/>
              </a:rPr>
              <a:t>  + </a:t>
            </a:r>
            <a:r>
              <a:rPr lang="en-US" sz="2500" i="1" dirty="0" smtClean="0">
                <a:solidFill>
                  <a:srgbClr val="000000"/>
                </a:solidFill>
                <a:latin typeface="+mj-lt"/>
              </a:rPr>
              <a:t>µ</a:t>
            </a:r>
            <a:r>
              <a:rPr lang="en-US" sz="2500" i="1" baseline="-25000" dirty="0" smtClean="0">
                <a:solidFill>
                  <a:srgbClr val="000000"/>
                </a:solidFill>
                <a:latin typeface="+mj-lt"/>
              </a:rPr>
              <a:t>Y</a:t>
            </a:r>
          </a:p>
          <a:p>
            <a:pPr eaLnBrk="1" hangingPunct="1">
              <a:spcAft>
                <a:spcPts val="1200"/>
              </a:spcAft>
              <a:defRPr/>
            </a:pPr>
            <a:r>
              <a:rPr lang="en-US" sz="2500" dirty="0" smtClean="0">
                <a:solidFill>
                  <a:srgbClr val="000000"/>
                </a:solidFill>
                <a:latin typeface="+mj-lt"/>
              </a:rPr>
              <a:t>In general, the mean of the sum of several random variables is the sum of their means.</a:t>
            </a:r>
            <a:endParaRPr lang="en-US" sz="2500" i="1" dirty="0" smtClean="0">
              <a:solidFill>
                <a:srgbClr val="000000"/>
              </a:solidFill>
              <a:latin typeface="+mj-lt"/>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Vertical Text Placeholder 2"/>
          <p:cNvSpPr>
            <a:spLocks noGrp="1"/>
          </p:cNvSpPr>
          <p:nvPr>
            <p:ph type="body" orient="vert" idx="1"/>
          </p:nvPr>
        </p:nvSpPr>
        <p:spPr>
          <a:xfrm rot="16200000">
            <a:off x="3295650" y="-2314574"/>
            <a:ext cx="2573337" cy="7923212"/>
          </a:xfrm>
        </p:spPr>
        <p:txBody>
          <a:bodyPr/>
          <a:lstStyle/>
          <a:p>
            <a:pPr marL="0" indent="0" algn="ctr" eaLnBrk="1" hangingPunct="1">
              <a:buFont typeface="Arial" charset="0"/>
              <a:buNone/>
            </a:pPr>
            <a:r>
              <a:rPr lang="en-US" altLang="en-US" sz="4500" b="1" dirty="0" smtClean="0">
                <a:solidFill>
                  <a:srgbClr val="0070C0"/>
                </a:solidFill>
              </a:rPr>
              <a:t>Combining Random Variables: </a:t>
            </a:r>
            <a:r>
              <a:rPr lang="en-US" altLang="en-US" sz="4500" b="1" dirty="0" smtClean="0">
                <a:solidFill>
                  <a:srgbClr val="CF01A8"/>
                </a:solidFill>
              </a:rPr>
              <a:t>Variance</a:t>
            </a:r>
            <a:endParaRPr lang="en-US" altLang="en-US" sz="4500" dirty="0" smtClean="0">
              <a:solidFill>
                <a:srgbClr val="CF01A8"/>
              </a:solidFill>
            </a:endParaRPr>
          </a:p>
          <a:p>
            <a:pPr marL="0" indent="0" eaLnBrk="1" hangingPunct="1">
              <a:buFont typeface="Arial" charset="0"/>
              <a:buNone/>
            </a:pPr>
            <a:r>
              <a:rPr lang="en-US" altLang="en-US" sz="2500" dirty="0" smtClean="0">
                <a:solidFill>
                  <a:srgbClr val="000000"/>
                </a:solidFill>
              </a:rPr>
              <a:t>How much variability is there in the total number of passengers who fly to Atlanta on a randomly selected day?  (Hint: find the combined variance)</a:t>
            </a:r>
          </a:p>
          <a:p>
            <a:pPr marL="0" indent="0" eaLnBrk="1" hangingPunct="1">
              <a:buFont typeface="Arial" charset="0"/>
              <a:buNone/>
            </a:pPr>
            <a:endParaRPr lang="en-US" altLang="en-US" sz="2500" dirty="0" smtClean="0">
              <a:solidFill>
                <a:srgbClr val="000000"/>
              </a:solidFill>
            </a:endParaRPr>
          </a:p>
          <a:p>
            <a:pPr marL="0" indent="0" eaLnBrk="1" hangingPunct="1">
              <a:buFont typeface="Arial" charset="0"/>
              <a:buNone/>
            </a:pPr>
            <a:r>
              <a:rPr lang="en-US" altLang="en-US" sz="2500" b="1" dirty="0" smtClean="0">
                <a:solidFill>
                  <a:srgbClr val="000000"/>
                </a:solidFill>
              </a:rPr>
              <a:t>Delta:</a:t>
            </a:r>
          </a:p>
          <a:p>
            <a:pPr marL="0" indent="0" eaLnBrk="1" hangingPunct="1">
              <a:buFont typeface="Arial" charset="0"/>
              <a:buNone/>
            </a:pPr>
            <a:endParaRPr lang="en-US" altLang="en-US" sz="2500" b="1" dirty="0" smtClean="0">
              <a:solidFill>
                <a:srgbClr val="000000"/>
              </a:solidFill>
            </a:endParaRPr>
          </a:p>
          <a:p>
            <a:pPr marL="0" indent="0" eaLnBrk="1" hangingPunct="1">
              <a:buFont typeface="Arial" charset="0"/>
              <a:buNone/>
            </a:pPr>
            <a:r>
              <a:rPr lang="en-US" altLang="en-US" sz="2500" b="1" dirty="0" smtClean="0">
                <a:solidFill>
                  <a:srgbClr val="000000"/>
                </a:solidFill>
              </a:rPr>
              <a:t>American: </a:t>
            </a:r>
          </a:p>
          <a:p>
            <a:pPr marL="0" indent="0" eaLnBrk="1" hangingPunct="1">
              <a:buFont typeface="Arial" charset="0"/>
              <a:buNone/>
            </a:pPr>
            <a:r>
              <a:rPr lang="en-US" altLang="en-US" sz="2500" b="1" dirty="0" smtClean="0">
                <a:solidFill>
                  <a:srgbClr val="000000"/>
                </a:solidFill>
              </a:rPr>
              <a:t> </a:t>
            </a:r>
          </a:p>
          <a:p>
            <a:pPr marL="0" indent="0" eaLnBrk="1" hangingPunct="1">
              <a:buFont typeface="Arial" charset="0"/>
              <a:buNone/>
            </a:pPr>
            <a:r>
              <a:rPr lang="en-US" altLang="en-US" sz="2500" b="1" dirty="0" smtClean="0">
                <a:solidFill>
                  <a:srgbClr val="FF0000"/>
                </a:solidFill>
              </a:rPr>
              <a:t>REMEMBER: Standard Deviations do not add!!!</a:t>
            </a:r>
          </a:p>
        </p:txBody>
      </p:sp>
      <p:sp>
        <p:nvSpPr>
          <p:cNvPr id="18435" name="TextBox 13"/>
          <p:cNvSpPr txBox="1">
            <a:spLocks noChangeArrowheads="1"/>
          </p:cNvSpPr>
          <p:nvPr/>
        </p:nvSpPr>
        <p:spPr bwMode="auto">
          <a:xfrm>
            <a:off x="1584325" y="3484918"/>
            <a:ext cx="6476517"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2500" dirty="0">
                <a:latin typeface="+mj-lt"/>
              </a:rPr>
              <a:t>Mean </a:t>
            </a:r>
            <a:r>
              <a:rPr lang="en-US" altLang="en-US" sz="2500" i="1" dirty="0">
                <a:latin typeface="+mj-lt"/>
              </a:rPr>
              <a:t>µ</a:t>
            </a:r>
            <a:r>
              <a:rPr lang="en-US" altLang="en-US" sz="2500" i="1" baseline="-25000" dirty="0">
                <a:latin typeface="+mj-lt"/>
              </a:rPr>
              <a:t>D</a:t>
            </a:r>
            <a:r>
              <a:rPr lang="en-US" altLang="en-US" sz="2500" dirty="0">
                <a:latin typeface="+mj-lt"/>
              </a:rPr>
              <a:t> = 76.75  Standard Deviation </a:t>
            </a:r>
            <a:r>
              <a:rPr lang="en-US" altLang="en-US" sz="2500" i="1" dirty="0" err="1">
                <a:latin typeface="+mj-lt"/>
              </a:rPr>
              <a:t>σ</a:t>
            </a:r>
            <a:r>
              <a:rPr lang="en-US" altLang="en-US" sz="2500" i="1" baseline="-25000" dirty="0" err="1">
                <a:latin typeface="+mj-lt"/>
              </a:rPr>
              <a:t>D</a:t>
            </a:r>
            <a:r>
              <a:rPr lang="en-US" altLang="en-US" sz="2500" dirty="0">
                <a:latin typeface="+mj-lt"/>
              </a:rPr>
              <a:t>= 1.0897</a:t>
            </a:r>
          </a:p>
        </p:txBody>
      </p:sp>
      <p:sp>
        <p:nvSpPr>
          <p:cNvPr id="18436" name="TextBox 14"/>
          <p:cNvSpPr txBox="1">
            <a:spLocks noChangeArrowheads="1"/>
          </p:cNvSpPr>
          <p:nvPr/>
        </p:nvSpPr>
        <p:spPr bwMode="auto">
          <a:xfrm>
            <a:off x="2173287" y="4520098"/>
            <a:ext cx="6233733"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2500" dirty="0">
                <a:latin typeface="+mj-lt"/>
              </a:rPr>
              <a:t>Mean </a:t>
            </a:r>
            <a:r>
              <a:rPr lang="en-US" altLang="en-US" sz="2500" i="1" dirty="0">
                <a:latin typeface="+mj-lt"/>
              </a:rPr>
              <a:t>µ</a:t>
            </a:r>
            <a:r>
              <a:rPr lang="en-US" altLang="en-US" sz="2500" i="1" baseline="-25000" dirty="0">
                <a:latin typeface="+mj-lt"/>
              </a:rPr>
              <a:t>A</a:t>
            </a:r>
            <a:r>
              <a:rPr lang="en-US" altLang="en-US" sz="2500" dirty="0">
                <a:latin typeface="+mj-lt"/>
              </a:rPr>
              <a:t> = 76.1  Standard Deviation </a:t>
            </a:r>
            <a:r>
              <a:rPr lang="en-US" altLang="en-US" sz="2500" i="1" dirty="0" err="1">
                <a:latin typeface="+mj-lt"/>
              </a:rPr>
              <a:t>σ</a:t>
            </a:r>
            <a:r>
              <a:rPr lang="en-US" altLang="en-US" sz="2500" i="1" baseline="-25000" dirty="0" err="1">
                <a:latin typeface="+mj-lt"/>
              </a:rPr>
              <a:t>A</a:t>
            </a:r>
            <a:r>
              <a:rPr lang="en-US" altLang="en-US" sz="2500" dirty="0">
                <a:latin typeface="+mj-lt"/>
              </a:rPr>
              <a:t> = 0.943</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Vertical Text Placeholder 2"/>
          <p:cNvSpPr>
            <a:spLocks noGrp="1"/>
          </p:cNvSpPr>
          <p:nvPr>
            <p:ph type="body" orient="vert" idx="1"/>
          </p:nvPr>
        </p:nvSpPr>
        <p:spPr>
          <a:xfrm rot="16200000">
            <a:off x="3015587" y="-2034511"/>
            <a:ext cx="3133463" cy="7923212"/>
          </a:xfrm>
        </p:spPr>
        <p:txBody>
          <a:bodyPr/>
          <a:lstStyle/>
          <a:p>
            <a:pPr marL="0" indent="0" algn="ctr" eaLnBrk="1" hangingPunct="1">
              <a:buFont typeface="Arial" charset="0"/>
              <a:buNone/>
            </a:pPr>
            <a:r>
              <a:rPr lang="en-US" altLang="en-US" sz="4500" b="1" dirty="0" smtClean="0">
                <a:solidFill>
                  <a:srgbClr val="0070C0"/>
                </a:solidFill>
              </a:rPr>
              <a:t>Combining Random Variables: </a:t>
            </a:r>
            <a:r>
              <a:rPr lang="en-US" altLang="en-US" sz="4500" b="1" dirty="0" smtClean="0">
                <a:solidFill>
                  <a:srgbClr val="CF01A8"/>
                </a:solidFill>
              </a:rPr>
              <a:t>Variance</a:t>
            </a:r>
            <a:endParaRPr lang="en-US" altLang="en-US" sz="4500" dirty="0" smtClean="0">
              <a:solidFill>
                <a:srgbClr val="CF01A8"/>
              </a:solidFill>
            </a:endParaRPr>
          </a:p>
          <a:p>
            <a:pPr marL="0" indent="0" eaLnBrk="1" hangingPunct="1">
              <a:buFont typeface="Arial" charset="0"/>
              <a:buNone/>
            </a:pPr>
            <a:r>
              <a:rPr lang="en-US" altLang="en-US" sz="2500" b="1" dirty="0" smtClean="0">
                <a:solidFill>
                  <a:srgbClr val="000000"/>
                </a:solidFill>
              </a:rPr>
              <a:t>Delta </a:t>
            </a:r>
            <a:r>
              <a:rPr lang="en-US" altLang="en-US" sz="2500" dirty="0" smtClean="0">
                <a:solidFill>
                  <a:srgbClr val="000000"/>
                </a:solidFill>
              </a:rPr>
              <a:t>= (1.090)</a:t>
            </a:r>
            <a:r>
              <a:rPr lang="en-US" altLang="en-US" sz="2500" baseline="30000" dirty="0" smtClean="0">
                <a:solidFill>
                  <a:srgbClr val="000000"/>
                </a:solidFill>
              </a:rPr>
              <a:t>2 </a:t>
            </a:r>
          </a:p>
          <a:p>
            <a:pPr marL="0" indent="0" eaLnBrk="1" hangingPunct="1">
              <a:buFont typeface="Arial" charset="0"/>
              <a:buNone/>
            </a:pPr>
            <a:r>
              <a:rPr lang="en-US" altLang="en-US" sz="2500" b="1" dirty="0" smtClean="0">
                <a:solidFill>
                  <a:srgbClr val="000000"/>
                </a:solidFill>
              </a:rPr>
              <a:t>American </a:t>
            </a:r>
            <a:r>
              <a:rPr lang="en-US" altLang="en-US" sz="2500" dirty="0" smtClean="0">
                <a:solidFill>
                  <a:srgbClr val="000000"/>
                </a:solidFill>
              </a:rPr>
              <a:t>= (0.943)</a:t>
            </a:r>
            <a:r>
              <a:rPr lang="en-US" altLang="en-US" sz="2500" baseline="30000" dirty="0" smtClean="0">
                <a:solidFill>
                  <a:srgbClr val="000000"/>
                </a:solidFill>
              </a:rPr>
              <a:t>2</a:t>
            </a:r>
          </a:p>
          <a:p>
            <a:pPr marL="0" indent="0" eaLnBrk="1" hangingPunct="1">
              <a:buFont typeface="Arial" charset="0"/>
              <a:buNone/>
            </a:pPr>
            <a:r>
              <a:rPr lang="en-US" altLang="en-US" sz="2500" b="1" dirty="0" smtClean="0">
                <a:solidFill>
                  <a:srgbClr val="000000"/>
                </a:solidFill>
              </a:rPr>
              <a:t>Total Variance </a:t>
            </a:r>
            <a:r>
              <a:rPr lang="en-US" altLang="en-US" sz="2500" dirty="0" smtClean="0">
                <a:solidFill>
                  <a:srgbClr val="000000"/>
                </a:solidFill>
              </a:rPr>
              <a:t>= (1.090)</a:t>
            </a:r>
            <a:r>
              <a:rPr lang="en-US" altLang="en-US" sz="2500" baseline="30000" dirty="0" smtClean="0">
                <a:solidFill>
                  <a:srgbClr val="000000"/>
                </a:solidFill>
              </a:rPr>
              <a:t>2</a:t>
            </a:r>
            <a:r>
              <a:rPr lang="en-US" altLang="en-US" sz="2500" dirty="0" smtClean="0">
                <a:solidFill>
                  <a:srgbClr val="000000"/>
                </a:solidFill>
              </a:rPr>
              <a:t> +  (0.943)</a:t>
            </a:r>
            <a:r>
              <a:rPr lang="en-US" altLang="en-US" sz="2500" baseline="30000" dirty="0" smtClean="0">
                <a:solidFill>
                  <a:srgbClr val="000000"/>
                </a:solidFill>
              </a:rPr>
              <a:t>2 </a:t>
            </a:r>
            <a:r>
              <a:rPr lang="en-US" altLang="en-US" sz="2500" dirty="0" smtClean="0">
                <a:solidFill>
                  <a:srgbClr val="000000"/>
                </a:solidFill>
              </a:rPr>
              <a:t>= </a:t>
            </a:r>
            <a:r>
              <a:rPr lang="en-US" altLang="en-US" sz="2500" b="1" dirty="0" smtClean="0">
                <a:solidFill>
                  <a:srgbClr val="000000"/>
                </a:solidFill>
              </a:rPr>
              <a:t>2.077</a:t>
            </a:r>
            <a:endParaRPr lang="en-US" altLang="en-US" sz="2500" b="1" baseline="30000" dirty="0" smtClean="0">
              <a:solidFill>
                <a:srgbClr val="000000"/>
              </a:solidFill>
            </a:endParaRPr>
          </a:p>
          <a:p>
            <a:pPr marL="0" indent="0" eaLnBrk="1" hangingPunct="1">
              <a:buFont typeface="Arial" charset="0"/>
              <a:buNone/>
            </a:pPr>
            <a:endParaRPr lang="en-US" altLang="en-US" sz="2500" dirty="0" smtClean="0">
              <a:solidFill>
                <a:srgbClr val="000000"/>
              </a:solidFill>
            </a:endParaRPr>
          </a:p>
          <a:p>
            <a:pPr marL="0" indent="0" eaLnBrk="1" hangingPunct="1">
              <a:buFont typeface="Arial" charset="0"/>
              <a:buNone/>
            </a:pPr>
            <a:endParaRPr lang="en-US" altLang="en-US" sz="2500" baseline="30000" dirty="0" smtClean="0">
              <a:solidFill>
                <a:srgbClr val="000000"/>
              </a:solidFill>
            </a:endParaRPr>
          </a:p>
        </p:txBody>
      </p:sp>
      <p:grpSp>
        <p:nvGrpSpPr>
          <p:cNvPr id="19460" name="Group 10"/>
          <p:cNvGrpSpPr>
            <a:grpSpLocks/>
          </p:cNvGrpSpPr>
          <p:nvPr/>
        </p:nvGrpSpPr>
        <p:grpSpPr bwMode="auto">
          <a:xfrm>
            <a:off x="554038" y="4089400"/>
            <a:ext cx="8051800" cy="2324100"/>
            <a:chOff x="292100" y="3360137"/>
            <a:chExt cx="8051800" cy="2322629"/>
          </a:xfrm>
        </p:grpSpPr>
        <p:sp>
          <p:nvSpPr>
            <p:cNvPr id="6" name="TextBox 5"/>
            <p:cNvSpPr txBox="1"/>
            <p:nvPr/>
          </p:nvSpPr>
          <p:spPr bwMode="auto">
            <a:xfrm>
              <a:off x="292100" y="3360137"/>
              <a:ext cx="8051800" cy="2322629"/>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lvl1pPr marL="342900" indent="-342900"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Aft>
                  <a:spcPts val="1200"/>
                </a:spcAft>
                <a:defRPr/>
              </a:pPr>
              <a:r>
                <a:rPr lang="en-US" sz="2500" dirty="0" smtClean="0">
                  <a:solidFill>
                    <a:srgbClr val="000000"/>
                  </a:solidFill>
                  <a:latin typeface="+mj-lt"/>
                </a:rPr>
                <a:t>For any two </a:t>
              </a:r>
              <a:r>
                <a:rPr lang="en-US" sz="2500" i="1" dirty="0" smtClean="0">
                  <a:solidFill>
                    <a:srgbClr val="000000"/>
                  </a:solidFill>
                  <a:latin typeface="+mj-lt"/>
                </a:rPr>
                <a:t>independent </a:t>
              </a:r>
              <a:r>
                <a:rPr lang="en-US" sz="2500" dirty="0" smtClean="0">
                  <a:solidFill>
                    <a:srgbClr val="000000"/>
                  </a:solidFill>
                  <a:latin typeface="+mj-lt"/>
                </a:rPr>
                <a:t>random variables </a:t>
              </a:r>
              <a:r>
                <a:rPr lang="en-US" sz="2500" i="1" dirty="0" smtClean="0">
                  <a:solidFill>
                    <a:srgbClr val="000000"/>
                  </a:solidFill>
                  <a:latin typeface="+mj-lt"/>
                </a:rPr>
                <a:t>X</a:t>
              </a:r>
              <a:r>
                <a:rPr lang="en-US" sz="2500" dirty="0" smtClean="0">
                  <a:solidFill>
                    <a:srgbClr val="000000"/>
                  </a:solidFill>
                  <a:latin typeface="+mj-lt"/>
                </a:rPr>
                <a:t> and </a:t>
              </a:r>
              <a:r>
                <a:rPr lang="en-US" sz="2500" i="1" dirty="0" smtClean="0">
                  <a:solidFill>
                    <a:srgbClr val="000000"/>
                  </a:solidFill>
                  <a:latin typeface="+mj-lt"/>
                </a:rPr>
                <a:t>Y</a:t>
              </a:r>
              <a:r>
                <a:rPr lang="en-US" sz="2500" dirty="0" smtClean="0">
                  <a:solidFill>
                    <a:srgbClr val="000000"/>
                  </a:solidFill>
                  <a:latin typeface="+mj-lt"/>
                </a:rPr>
                <a:t>, if </a:t>
              </a:r>
              <a:r>
                <a:rPr lang="en-US" sz="2500" i="1" dirty="0" smtClean="0">
                  <a:solidFill>
                    <a:srgbClr val="000000"/>
                  </a:solidFill>
                  <a:latin typeface="+mj-lt"/>
                </a:rPr>
                <a:t>T = X </a:t>
              </a:r>
              <a:r>
                <a:rPr lang="en-US" sz="2500" dirty="0" smtClean="0">
                  <a:solidFill>
                    <a:srgbClr val="000000"/>
                  </a:solidFill>
                  <a:latin typeface="+mj-lt"/>
                </a:rPr>
                <a:t>+</a:t>
              </a:r>
              <a:r>
                <a:rPr lang="en-US" sz="2500" i="1" dirty="0" smtClean="0">
                  <a:solidFill>
                    <a:srgbClr val="000000"/>
                  </a:solidFill>
                  <a:latin typeface="+mj-lt"/>
                </a:rPr>
                <a:t> Y</a:t>
              </a:r>
              <a:r>
                <a:rPr lang="en-US" sz="2500" dirty="0" smtClean="0">
                  <a:solidFill>
                    <a:srgbClr val="000000"/>
                  </a:solidFill>
                  <a:latin typeface="+mj-lt"/>
                </a:rPr>
                <a:t>, then the variance of </a:t>
              </a:r>
              <a:r>
                <a:rPr lang="en-US" sz="2500" i="1" dirty="0" smtClean="0">
                  <a:solidFill>
                    <a:srgbClr val="000000"/>
                  </a:solidFill>
                  <a:latin typeface="+mj-lt"/>
                </a:rPr>
                <a:t>T</a:t>
              </a:r>
              <a:r>
                <a:rPr lang="en-US" sz="2500" dirty="0" smtClean="0">
                  <a:solidFill>
                    <a:srgbClr val="000000"/>
                  </a:solidFill>
                  <a:latin typeface="+mj-lt"/>
                </a:rPr>
                <a:t> is</a:t>
              </a:r>
            </a:p>
            <a:p>
              <a:pPr algn="ctr" eaLnBrk="1" hangingPunct="1">
                <a:spcAft>
                  <a:spcPts val="1200"/>
                </a:spcAft>
                <a:defRPr/>
              </a:pPr>
              <a:endParaRPr lang="en-US" sz="2500" i="1" dirty="0" smtClean="0">
                <a:solidFill>
                  <a:srgbClr val="000000"/>
                </a:solidFill>
                <a:latin typeface="+mj-lt"/>
              </a:endParaRPr>
            </a:p>
            <a:p>
              <a:pPr eaLnBrk="1" hangingPunct="1">
                <a:spcAft>
                  <a:spcPts val="1200"/>
                </a:spcAft>
                <a:defRPr/>
              </a:pPr>
              <a:r>
                <a:rPr lang="en-US" sz="2500" dirty="0" smtClean="0">
                  <a:solidFill>
                    <a:srgbClr val="000000"/>
                  </a:solidFill>
                  <a:latin typeface="+mj-lt"/>
                </a:rPr>
                <a:t>In general, the variance of the sum of several independent random variables is the sum of their variances.</a:t>
              </a:r>
              <a:endParaRPr lang="en-US" sz="2500" i="1" dirty="0" smtClean="0">
                <a:solidFill>
                  <a:srgbClr val="000000"/>
                </a:solidFill>
                <a:latin typeface="+mj-lt"/>
              </a:endParaRPr>
            </a:p>
          </p:txBody>
        </p:sp>
        <p:graphicFrame>
          <p:nvGraphicFramePr>
            <p:cNvPr id="19462" name="Object 2"/>
            <p:cNvGraphicFramePr>
              <a:graphicFrameLocks noChangeAspect="1"/>
            </p:cNvGraphicFramePr>
            <p:nvPr/>
          </p:nvGraphicFramePr>
          <p:xfrm>
            <a:off x="3594384" y="4289573"/>
            <a:ext cx="1797050" cy="463755"/>
          </p:xfrm>
          <a:graphic>
            <a:graphicData uri="http://schemas.openxmlformats.org/presentationml/2006/ole">
              <mc:AlternateContent xmlns:mc="http://schemas.openxmlformats.org/markup-compatibility/2006">
                <mc:Choice xmlns:v="urn:schemas-microsoft-com:vml" Requires="v">
                  <p:oleObj spid="_x0000_s19471" name="Equation" r:id="rId3" imgW="787400" imgH="203200" progId="Equation.3">
                    <p:embed/>
                  </p:oleObj>
                </mc:Choice>
                <mc:Fallback>
                  <p:oleObj name="Equation" r:id="rId3" imgW="787400" imgH="2032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4384" y="4289573"/>
                          <a:ext cx="1797050" cy="46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Vertical Text Placeholder 2"/>
          <p:cNvSpPr>
            <a:spLocks noGrp="1"/>
          </p:cNvSpPr>
          <p:nvPr>
            <p:ph type="body" orient="vert" idx="1"/>
          </p:nvPr>
        </p:nvSpPr>
        <p:spPr>
          <a:xfrm rot="16200000">
            <a:off x="3383757" y="-2578894"/>
            <a:ext cx="2573338" cy="8207375"/>
          </a:xfrm>
        </p:spPr>
        <p:txBody>
          <a:bodyPr/>
          <a:lstStyle/>
          <a:p>
            <a:pPr marL="0" indent="0" algn="ctr" eaLnBrk="1" hangingPunct="1">
              <a:buFont typeface="Arial" charset="0"/>
              <a:buNone/>
            </a:pPr>
            <a:r>
              <a:rPr lang="en-US" altLang="en-US" sz="4500" b="1" smtClean="0">
                <a:solidFill>
                  <a:srgbClr val="FF0000"/>
                </a:solidFill>
              </a:rPr>
              <a:t>Subtracting Random Variables: </a:t>
            </a:r>
            <a:r>
              <a:rPr lang="en-US" altLang="en-US" sz="4500" b="1" smtClean="0">
                <a:solidFill>
                  <a:srgbClr val="7030A0"/>
                </a:solidFill>
              </a:rPr>
              <a:t>Mean</a:t>
            </a:r>
            <a:endParaRPr lang="en-US" altLang="en-US" sz="4500" smtClean="0">
              <a:solidFill>
                <a:srgbClr val="7030A0"/>
              </a:solidFill>
            </a:endParaRPr>
          </a:p>
        </p:txBody>
      </p:sp>
      <p:sp>
        <p:nvSpPr>
          <p:cNvPr id="9" name="TextBox 8"/>
          <p:cNvSpPr txBox="1"/>
          <p:nvPr/>
        </p:nvSpPr>
        <p:spPr bwMode="auto">
          <a:xfrm>
            <a:off x="582613" y="4547501"/>
            <a:ext cx="7375526" cy="338554"/>
          </a:xfrm>
          <a:prstGeom prst="rect">
            <a:avLst/>
          </a:prstGeom>
          <a:solidFill>
            <a:schemeClr val="tx2"/>
          </a:solidFill>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en-US" sz="1600" b="1" dirty="0"/>
              <a:t>Variance of the Difference of Random Variables</a:t>
            </a:r>
          </a:p>
        </p:txBody>
      </p:sp>
      <p:sp>
        <p:nvSpPr>
          <p:cNvPr id="11" name="TextBox 10"/>
          <p:cNvSpPr txBox="1"/>
          <p:nvPr/>
        </p:nvSpPr>
        <p:spPr bwMode="auto">
          <a:xfrm>
            <a:off x="566738" y="2366963"/>
            <a:ext cx="8013700" cy="270827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spAutoFit/>
          </a:bodyPr>
          <a:lstStyle>
            <a:lvl1pPr marL="342900" indent="-342900"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Aft>
                <a:spcPts val="1200"/>
              </a:spcAft>
              <a:defRPr/>
            </a:pPr>
            <a:r>
              <a:rPr lang="en-US" sz="2500" dirty="0" smtClean="0">
                <a:solidFill>
                  <a:srgbClr val="000000"/>
                </a:solidFill>
                <a:latin typeface="+mj-lt"/>
              </a:rPr>
              <a:t>For any two random variables </a:t>
            </a:r>
            <a:r>
              <a:rPr lang="en-US" sz="2500" i="1" dirty="0" smtClean="0">
                <a:solidFill>
                  <a:srgbClr val="000000"/>
                </a:solidFill>
                <a:latin typeface="+mj-lt"/>
              </a:rPr>
              <a:t>X</a:t>
            </a:r>
            <a:r>
              <a:rPr lang="en-US" sz="2500" dirty="0" smtClean="0">
                <a:solidFill>
                  <a:srgbClr val="000000"/>
                </a:solidFill>
                <a:latin typeface="+mj-lt"/>
              </a:rPr>
              <a:t> and </a:t>
            </a:r>
            <a:r>
              <a:rPr lang="en-US" sz="2500" i="1" dirty="0" smtClean="0">
                <a:solidFill>
                  <a:srgbClr val="000000"/>
                </a:solidFill>
                <a:latin typeface="+mj-lt"/>
              </a:rPr>
              <a:t>Y</a:t>
            </a:r>
            <a:r>
              <a:rPr lang="en-US" sz="2500" dirty="0" smtClean="0">
                <a:solidFill>
                  <a:srgbClr val="000000"/>
                </a:solidFill>
                <a:latin typeface="+mj-lt"/>
              </a:rPr>
              <a:t>, if </a:t>
            </a:r>
            <a:r>
              <a:rPr lang="en-US" sz="2500" i="1" dirty="0" smtClean="0">
                <a:solidFill>
                  <a:srgbClr val="000000"/>
                </a:solidFill>
                <a:latin typeface="+mj-lt"/>
              </a:rPr>
              <a:t>D = X - Y</a:t>
            </a:r>
            <a:r>
              <a:rPr lang="en-US" sz="2500" dirty="0" smtClean="0">
                <a:solidFill>
                  <a:srgbClr val="000000"/>
                </a:solidFill>
                <a:latin typeface="+mj-lt"/>
              </a:rPr>
              <a:t>, then the expected value of </a:t>
            </a:r>
            <a:r>
              <a:rPr lang="en-US" sz="2500" i="1" dirty="0" smtClean="0">
                <a:solidFill>
                  <a:srgbClr val="000000"/>
                </a:solidFill>
                <a:latin typeface="+mj-lt"/>
              </a:rPr>
              <a:t>D</a:t>
            </a:r>
            <a:r>
              <a:rPr lang="en-US" sz="2500" dirty="0" smtClean="0">
                <a:solidFill>
                  <a:srgbClr val="000000"/>
                </a:solidFill>
                <a:latin typeface="+mj-lt"/>
              </a:rPr>
              <a:t> is</a:t>
            </a:r>
          </a:p>
          <a:p>
            <a:pPr algn="ctr" eaLnBrk="1" hangingPunct="1">
              <a:spcAft>
                <a:spcPts val="1200"/>
              </a:spcAft>
              <a:defRPr/>
            </a:pPr>
            <a:r>
              <a:rPr lang="en-US" sz="2500" i="1" dirty="0" smtClean="0">
                <a:solidFill>
                  <a:srgbClr val="000000"/>
                </a:solidFill>
                <a:latin typeface="+mj-lt"/>
              </a:rPr>
              <a:t>E</a:t>
            </a:r>
            <a:r>
              <a:rPr lang="en-US" sz="2500" dirty="0" smtClean="0">
                <a:solidFill>
                  <a:srgbClr val="000000"/>
                </a:solidFill>
                <a:latin typeface="+mj-lt"/>
              </a:rPr>
              <a:t>(</a:t>
            </a:r>
            <a:r>
              <a:rPr lang="en-US" sz="2500" i="1" dirty="0" smtClean="0">
                <a:solidFill>
                  <a:srgbClr val="000000"/>
                </a:solidFill>
                <a:latin typeface="+mj-lt"/>
              </a:rPr>
              <a:t>D</a:t>
            </a:r>
            <a:r>
              <a:rPr lang="en-US" sz="2500" dirty="0" smtClean="0">
                <a:solidFill>
                  <a:srgbClr val="000000"/>
                </a:solidFill>
                <a:latin typeface="+mj-lt"/>
              </a:rPr>
              <a:t>) = </a:t>
            </a:r>
            <a:r>
              <a:rPr lang="en-US" sz="2500" i="1" dirty="0" smtClean="0">
                <a:solidFill>
                  <a:srgbClr val="000000"/>
                </a:solidFill>
                <a:latin typeface="+mj-lt"/>
              </a:rPr>
              <a:t>µ</a:t>
            </a:r>
            <a:r>
              <a:rPr lang="en-US" sz="2500" i="1" baseline="-25000" dirty="0" smtClean="0">
                <a:solidFill>
                  <a:srgbClr val="000000"/>
                </a:solidFill>
                <a:latin typeface="+mj-lt"/>
              </a:rPr>
              <a:t>D</a:t>
            </a:r>
            <a:r>
              <a:rPr lang="en-US" sz="2500" dirty="0" smtClean="0">
                <a:solidFill>
                  <a:srgbClr val="000000"/>
                </a:solidFill>
                <a:latin typeface="+mj-lt"/>
              </a:rPr>
              <a:t> = </a:t>
            </a:r>
            <a:r>
              <a:rPr lang="en-US" sz="2500" i="1" dirty="0" smtClean="0">
                <a:solidFill>
                  <a:srgbClr val="000000"/>
                </a:solidFill>
                <a:latin typeface="+mj-lt"/>
              </a:rPr>
              <a:t>µ</a:t>
            </a:r>
            <a:r>
              <a:rPr lang="en-US" sz="2500" i="1" baseline="-25000" dirty="0" smtClean="0">
                <a:solidFill>
                  <a:srgbClr val="000000"/>
                </a:solidFill>
                <a:latin typeface="+mj-lt"/>
              </a:rPr>
              <a:t>X</a:t>
            </a:r>
            <a:r>
              <a:rPr lang="en-US" sz="2500" dirty="0" smtClean="0">
                <a:solidFill>
                  <a:srgbClr val="000000"/>
                </a:solidFill>
                <a:latin typeface="+mj-lt"/>
              </a:rPr>
              <a:t>  -  </a:t>
            </a:r>
            <a:r>
              <a:rPr lang="en-US" sz="2500" i="1" dirty="0" smtClean="0">
                <a:solidFill>
                  <a:srgbClr val="000000"/>
                </a:solidFill>
                <a:latin typeface="+mj-lt"/>
              </a:rPr>
              <a:t>µ</a:t>
            </a:r>
            <a:r>
              <a:rPr lang="en-US" sz="2500" i="1" baseline="-25000" dirty="0" smtClean="0">
                <a:solidFill>
                  <a:srgbClr val="000000"/>
                </a:solidFill>
                <a:latin typeface="+mj-lt"/>
              </a:rPr>
              <a:t>Y</a:t>
            </a:r>
          </a:p>
          <a:p>
            <a:pPr eaLnBrk="1" hangingPunct="1">
              <a:spcAft>
                <a:spcPts val="1200"/>
              </a:spcAft>
              <a:defRPr/>
            </a:pPr>
            <a:r>
              <a:rPr lang="en-US" sz="2500" dirty="0" smtClean="0">
                <a:solidFill>
                  <a:srgbClr val="000000"/>
                </a:solidFill>
                <a:latin typeface="+mj-lt"/>
              </a:rPr>
              <a:t>In general, the mean of the difference of several random variables is the difference of their means. </a:t>
            </a:r>
            <a:r>
              <a:rPr lang="en-US" sz="2500" b="1" i="1" dirty="0" smtClean="0">
                <a:solidFill>
                  <a:srgbClr val="FF0000"/>
                </a:solidFill>
                <a:latin typeface="+mj-lt"/>
              </a:rPr>
              <a:t>The order of subtraction is important!</a:t>
            </a:r>
          </a:p>
        </p:txBody>
      </p:sp>
      <p:sp>
        <p:nvSpPr>
          <p:cNvPr id="12" name="TextBox 11"/>
          <p:cNvSpPr txBox="1"/>
          <p:nvPr/>
        </p:nvSpPr>
        <p:spPr bwMode="auto">
          <a:xfrm>
            <a:off x="808038" y="1887538"/>
            <a:ext cx="7535862" cy="477837"/>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500" b="1" dirty="0">
                <a:solidFill>
                  <a:schemeClr val="tx1"/>
                </a:solidFill>
                <a:ea typeface="ＭＳ Ｐゴシック" pitchFamily="-111" charset="-128"/>
                <a:cs typeface="ＭＳ Ｐゴシック" pitchFamily="-111" charset="-128"/>
              </a:rPr>
              <a:t>Mean of the Difference of Random Variables</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sz="half" idx="2"/>
          </p:nvPr>
        </p:nvSpPr>
        <p:spPr>
          <a:xfrm>
            <a:off x="496888" y="477838"/>
            <a:ext cx="8402637" cy="6072187"/>
          </a:xfrm>
        </p:spPr>
        <p:txBody>
          <a:bodyPr/>
          <a:lstStyle/>
          <a:p>
            <a:pPr eaLnBrk="1" hangingPunct="1">
              <a:spcAft>
                <a:spcPts val="2400"/>
              </a:spcAft>
              <a:buFont typeface="Wingdings" charset="2"/>
              <a:buNone/>
            </a:pPr>
            <a:r>
              <a:rPr lang="en-US" altLang="en-US" sz="3000" smtClean="0">
                <a:solidFill>
                  <a:srgbClr val="000000"/>
                </a:solidFill>
              </a:rPr>
              <a:t>After this section, you should be able to…</a:t>
            </a:r>
          </a:p>
          <a:p>
            <a:pPr lvl="1" eaLnBrk="1" hangingPunct="1">
              <a:spcAft>
                <a:spcPts val="1200"/>
              </a:spcAft>
              <a:buClr>
                <a:srgbClr val="E81F30"/>
              </a:buClr>
              <a:buFont typeface="Wingdings" charset="2"/>
              <a:buChar char="ü"/>
            </a:pPr>
            <a:r>
              <a:rPr lang="en-US" altLang="en-US" sz="3000" smtClean="0">
                <a:solidFill>
                  <a:srgbClr val="000000"/>
                </a:solidFill>
              </a:rPr>
              <a:t>DESCRIBE the effect of performing a linear transformation on a random variable</a:t>
            </a:r>
          </a:p>
          <a:p>
            <a:pPr lvl="1" eaLnBrk="1" hangingPunct="1">
              <a:spcAft>
                <a:spcPts val="1200"/>
              </a:spcAft>
              <a:buClr>
                <a:srgbClr val="E81F30"/>
              </a:buClr>
              <a:buFont typeface="Wingdings" charset="2"/>
              <a:buChar char="ü"/>
            </a:pPr>
            <a:r>
              <a:rPr lang="en-US" altLang="en-US" sz="3000" smtClean="0">
                <a:solidFill>
                  <a:srgbClr val="000000"/>
                </a:solidFill>
              </a:rPr>
              <a:t>COMBINE random variables and CALCULATE the resulting mean and standard deviation</a:t>
            </a:r>
          </a:p>
          <a:p>
            <a:pPr lvl="1" eaLnBrk="1" hangingPunct="1">
              <a:spcAft>
                <a:spcPts val="1200"/>
              </a:spcAft>
              <a:buClr>
                <a:srgbClr val="E81F30"/>
              </a:buClr>
              <a:buFont typeface="Wingdings" charset="2"/>
              <a:buChar char="ü"/>
            </a:pPr>
            <a:r>
              <a:rPr lang="en-US" altLang="en-US" sz="3000" smtClean="0">
                <a:solidFill>
                  <a:srgbClr val="000000"/>
                </a:solidFill>
              </a:rPr>
              <a:t>CALCULATE and INTERPRET probabilities involving combinations of Normal random variables</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Vertical Text Placeholder 2"/>
          <p:cNvSpPr>
            <a:spLocks noGrp="1"/>
          </p:cNvSpPr>
          <p:nvPr>
            <p:ph type="body" orient="vert" idx="1"/>
          </p:nvPr>
        </p:nvSpPr>
        <p:spPr>
          <a:xfrm rot="16200000">
            <a:off x="3267075" y="-2285999"/>
            <a:ext cx="2573337" cy="7866062"/>
          </a:xfrm>
        </p:spPr>
        <p:txBody>
          <a:bodyPr/>
          <a:lstStyle/>
          <a:p>
            <a:pPr marL="0" indent="0" algn="ctr" eaLnBrk="1" hangingPunct="1">
              <a:buFont typeface="Arial" charset="0"/>
              <a:buNone/>
            </a:pPr>
            <a:r>
              <a:rPr lang="en-US" altLang="en-US" sz="4500" b="1" smtClean="0">
                <a:solidFill>
                  <a:srgbClr val="FF0000"/>
                </a:solidFill>
              </a:rPr>
              <a:t>Subtracting Random Variables: </a:t>
            </a:r>
            <a:r>
              <a:rPr lang="en-US" altLang="en-US" sz="4500" b="1" smtClean="0">
                <a:solidFill>
                  <a:srgbClr val="7030A0"/>
                </a:solidFill>
              </a:rPr>
              <a:t>Variance</a:t>
            </a:r>
            <a:endParaRPr lang="en-US" altLang="en-US" sz="4500" smtClean="0">
              <a:solidFill>
                <a:srgbClr val="7030A0"/>
              </a:solidFill>
            </a:endParaRPr>
          </a:p>
        </p:txBody>
      </p:sp>
      <p:sp>
        <p:nvSpPr>
          <p:cNvPr id="9" name="TextBox 8"/>
          <p:cNvSpPr txBox="1"/>
          <p:nvPr/>
        </p:nvSpPr>
        <p:spPr bwMode="auto">
          <a:xfrm>
            <a:off x="773113" y="2212975"/>
            <a:ext cx="7375525" cy="52387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en-US" sz="2800" b="1" dirty="0"/>
              <a:t>Variance of the Difference of Random Variables</a:t>
            </a:r>
          </a:p>
        </p:txBody>
      </p:sp>
      <p:grpSp>
        <p:nvGrpSpPr>
          <p:cNvPr id="21508" name="Group 10"/>
          <p:cNvGrpSpPr>
            <a:grpSpLocks/>
          </p:cNvGrpSpPr>
          <p:nvPr/>
        </p:nvGrpSpPr>
        <p:grpSpPr bwMode="auto">
          <a:xfrm>
            <a:off x="434975" y="2736850"/>
            <a:ext cx="8051800" cy="2862263"/>
            <a:chOff x="292100" y="3100951"/>
            <a:chExt cx="8051800" cy="2863532"/>
          </a:xfrm>
        </p:grpSpPr>
        <p:sp>
          <p:nvSpPr>
            <p:cNvPr id="6" name="TextBox 5"/>
            <p:cNvSpPr txBox="1"/>
            <p:nvPr/>
          </p:nvSpPr>
          <p:spPr bwMode="auto">
            <a:xfrm>
              <a:off x="292100" y="3100951"/>
              <a:ext cx="8051800" cy="286353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spAutoFit/>
            </a:bodyPr>
            <a:lstStyle>
              <a:lvl1pPr marL="342900" indent="-342900"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Aft>
                  <a:spcPts val="1200"/>
                </a:spcAft>
                <a:defRPr/>
              </a:pPr>
              <a:r>
                <a:rPr lang="en-US" sz="2500" dirty="0" smtClean="0">
                  <a:solidFill>
                    <a:srgbClr val="000000"/>
                  </a:solidFill>
                  <a:latin typeface="+mj-lt"/>
                </a:rPr>
                <a:t>For any two </a:t>
              </a:r>
              <a:r>
                <a:rPr lang="en-US" sz="2500" i="1" dirty="0" smtClean="0">
                  <a:solidFill>
                    <a:srgbClr val="000000"/>
                  </a:solidFill>
                  <a:latin typeface="+mj-lt"/>
                </a:rPr>
                <a:t>independent </a:t>
              </a:r>
              <a:r>
                <a:rPr lang="en-US" sz="2500" dirty="0" smtClean="0">
                  <a:solidFill>
                    <a:srgbClr val="000000"/>
                  </a:solidFill>
                  <a:latin typeface="+mj-lt"/>
                </a:rPr>
                <a:t>random variables </a:t>
              </a:r>
              <a:r>
                <a:rPr lang="en-US" sz="2500" i="1" dirty="0" smtClean="0">
                  <a:solidFill>
                    <a:srgbClr val="000000"/>
                  </a:solidFill>
                  <a:latin typeface="+mj-lt"/>
                </a:rPr>
                <a:t>X</a:t>
              </a:r>
              <a:r>
                <a:rPr lang="en-US" sz="2500" dirty="0" smtClean="0">
                  <a:solidFill>
                    <a:srgbClr val="000000"/>
                  </a:solidFill>
                  <a:latin typeface="+mj-lt"/>
                </a:rPr>
                <a:t> and </a:t>
              </a:r>
              <a:r>
                <a:rPr lang="en-US" sz="2500" i="1" dirty="0" smtClean="0">
                  <a:solidFill>
                    <a:srgbClr val="000000"/>
                  </a:solidFill>
                  <a:latin typeface="+mj-lt"/>
                </a:rPr>
                <a:t>Y</a:t>
              </a:r>
              <a:r>
                <a:rPr lang="en-US" sz="2500" dirty="0" smtClean="0">
                  <a:solidFill>
                    <a:srgbClr val="000000"/>
                  </a:solidFill>
                  <a:latin typeface="+mj-lt"/>
                </a:rPr>
                <a:t>, if </a:t>
              </a:r>
              <a:r>
                <a:rPr lang="en-US" sz="2500" i="1" dirty="0" smtClean="0">
                  <a:solidFill>
                    <a:srgbClr val="000000"/>
                  </a:solidFill>
                  <a:latin typeface="+mj-lt"/>
                </a:rPr>
                <a:t>D = X</a:t>
              </a:r>
              <a:r>
                <a:rPr lang="en-US" sz="2500" dirty="0" smtClean="0">
                  <a:solidFill>
                    <a:srgbClr val="000000"/>
                  </a:solidFill>
                  <a:latin typeface="+mj-lt"/>
                </a:rPr>
                <a:t> - </a:t>
              </a:r>
              <a:r>
                <a:rPr lang="en-US" sz="2500" i="1" dirty="0" smtClean="0">
                  <a:solidFill>
                    <a:srgbClr val="000000"/>
                  </a:solidFill>
                  <a:latin typeface="+mj-lt"/>
                </a:rPr>
                <a:t>Y</a:t>
              </a:r>
              <a:r>
                <a:rPr lang="en-US" sz="2500" dirty="0" smtClean="0">
                  <a:solidFill>
                    <a:srgbClr val="000000"/>
                  </a:solidFill>
                  <a:latin typeface="+mj-lt"/>
                </a:rPr>
                <a:t>, then the variance of </a:t>
              </a:r>
              <a:r>
                <a:rPr lang="en-US" sz="2500" i="1" dirty="0" smtClean="0">
                  <a:solidFill>
                    <a:srgbClr val="000000"/>
                  </a:solidFill>
                  <a:latin typeface="+mj-lt"/>
                </a:rPr>
                <a:t>D</a:t>
              </a:r>
              <a:r>
                <a:rPr lang="en-US" sz="2500" dirty="0" smtClean="0">
                  <a:solidFill>
                    <a:srgbClr val="000000"/>
                  </a:solidFill>
                  <a:latin typeface="+mj-lt"/>
                </a:rPr>
                <a:t> is</a:t>
              </a:r>
            </a:p>
            <a:p>
              <a:pPr algn="ctr" eaLnBrk="1" hangingPunct="1">
                <a:spcAft>
                  <a:spcPts val="1200"/>
                </a:spcAft>
                <a:defRPr/>
              </a:pPr>
              <a:endParaRPr lang="en-US" sz="2500" i="1" dirty="0" smtClean="0">
                <a:solidFill>
                  <a:srgbClr val="000000"/>
                </a:solidFill>
                <a:latin typeface="+mj-lt"/>
              </a:endParaRPr>
            </a:p>
            <a:p>
              <a:pPr eaLnBrk="1" hangingPunct="1">
                <a:spcAft>
                  <a:spcPts val="1200"/>
                </a:spcAft>
                <a:defRPr/>
              </a:pPr>
              <a:r>
                <a:rPr lang="en-US" sz="2500" dirty="0" smtClean="0">
                  <a:solidFill>
                    <a:srgbClr val="000000"/>
                  </a:solidFill>
                  <a:latin typeface="+mj-lt"/>
                </a:rPr>
                <a:t>In general, the variance of the difference of two independent random variables is the </a:t>
              </a:r>
              <a:r>
                <a:rPr lang="en-US" sz="2500" b="1" u="sng" dirty="0" smtClean="0">
                  <a:solidFill>
                    <a:srgbClr val="FF0000"/>
                  </a:solidFill>
                  <a:latin typeface="+mj-lt"/>
                </a:rPr>
                <a:t>sum</a:t>
              </a:r>
              <a:r>
                <a:rPr lang="en-US" sz="2500" dirty="0" smtClean="0">
                  <a:solidFill>
                    <a:srgbClr val="000000"/>
                  </a:solidFill>
                  <a:latin typeface="+mj-lt"/>
                </a:rPr>
                <a:t> of their variances.</a:t>
              </a:r>
            </a:p>
            <a:p>
              <a:pPr algn="ctr" eaLnBrk="1" hangingPunct="1">
                <a:spcAft>
                  <a:spcPts val="1200"/>
                </a:spcAft>
                <a:defRPr/>
              </a:pPr>
              <a:r>
                <a:rPr lang="en-US" sz="2500" i="1" dirty="0" smtClean="0">
                  <a:solidFill>
                    <a:srgbClr val="000000"/>
                  </a:solidFill>
                  <a:latin typeface="+mj-lt"/>
                </a:rPr>
                <a:t>**This was an FRQ on the 2013 exam**</a:t>
              </a:r>
            </a:p>
          </p:txBody>
        </p:sp>
        <p:graphicFrame>
          <p:nvGraphicFramePr>
            <p:cNvPr id="21510" name="Object 2"/>
            <p:cNvGraphicFramePr>
              <a:graphicFrameLocks noChangeAspect="1"/>
            </p:cNvGraphicFramePr>
            <p:nvPr/>
          </p:nvGraphicFramePr>
          <p:xfrm>
            <a:off x="3484563" y="4031523"/>
            <a:ext cx="1825625" cy="463550"/>
          </p:xfrm>
          <a:graphic>
            <a:graphicData uri="http://schemas.openxmlformats.org/presentationml/2006/ole">
              <mc:AlternateContent xmlns:mc="http://schemas.openxmlformats.org/markup-compatibility/2006">
                <mc:Choice xmlns:v="urn:schemas-microsoft-com:vml" Requires="v">
                  <p:oleObj spid="_x0000_s21519" name="Equation" r:id="rId3" imgW="800100" imgH="203200" progId="Equation.3">
                    <p:embed/>
                  </p:oleObj>
                </mc:Choice>
                <mc:Fallback>
                  <p:oleObj name="Equation" r:id="rId3" imgW="800100" imgH="2032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4563" y="4031523"/>
                          <a:ext cx="18256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Vertical Text Placeholder 2"/>
          <p:cNvSpPr>
            <a:spLocks noGrp="1"/>
          </p:cNvSpPr>
          <p:nvPr>
            <p:ph type="body" orient="vert" idx="1"/>
          </p:nvPr>
        </p:nvSpPr>
        <p:spPr>
          <a:xfrm rot="16200000">
            <a:off x="1964531" y="-983455"/>
            <a:ext cx="5153025" cy="7840662"/>
          </a:xfrm>
        </p:spPr>
        <p:txBody>
          <a:bodyPr rtlCol="0">
            <a:normAutofit/>
          </a:bodyPr>
          <a:lstStyle/>
          <a:p>
            <a:pPr marL="0" indent="0" algn="ctr" eaLnBrk="1" fontAlgn="auto" hangingPunct="1">
              <a:spcAft>
                <a:spcPts val="0"/>
              </a:spcAft>
              <a:buFont typeface="Arial" pitchFamily="34" charset="0"/>
              <a:buNone/>
              <a:defRPr/>
            </a:pPr>
            <a:r>
              <a:rPr lang="en-US" sz="4500" b="1" dirty="0" smtClean="0">
                <a:solidFill>
                  <a:srgbClr val="0070C0"/>
                </a:solidFill>
              </a:rPr>
              <a:t>Combining Normal Random Variables: </a:t>
            </a:r>
          </a:p>
          <a:p>
            <a:pPr marL="0" indent="0" algn="ctr" eaLnBrk="1" fontAlgn="auto" hangingPunct="1">
              <a:spcAft>
                <a:spcPts val="0"/>
              </a:spcAft>
              <a:buFont typeface="Arial" pitchFamily="34" charset="0"/>
              <a:buNone/>
              <a:defRPr/>
            </a:pPr>
            <a:r>
              <a:rPr lang="en-US" sz="4500" b="1" dirty="0" smtClean="0">
                <a:solidFill>
                  <a:schemeClr val="accent2">
                    <a:lumMod val="75000"/>
                  </a:schemeClr>
                </a:solidFill>
              </a:rPr>
              <a:t>Calculating Probabilities</a:t>
            </a:r>
            <a:endParaRPr lang="en-US" sz="4500" dirty="0" smtClean="0">
              <a:solidFill>
                <a:schemeClr val="accent2">
                  <a:lumMod val="75000"/>
                </a:schemeClr>
              </a:solidFill>
            </a:endParaRPr>
          </a:p>
          <a:p>
            <a:pPr marL="0" eaLnBrk="1" fontAlgn="auto" hangingPunct="1">
              <a:spcAft>
                <a:spcPts val="0"/>
              </a:spcAft>
              <a:buFont typeface="Wingdings" charset="2"/>
              <a:buNone/>
              <a:defRPr/>
            </a:pPr>
            <a:r>
              <a:rPr lang="en-US" sz="2700" dirty="0" smtClean="0">
                <a:solidFill>
                  <a:srgbClr val="000000"/>
                </a:solidFill>
              </a:rPr>
              <a:t>If a random variable is Normally distributed, we can use its mean and standard deviation to compute probabilities.</a:t>
            </a:r>
          </a:p>
          <a:p>
            <a:pPr marL="0" eaLnBrk="1" fontAlgn="auto" hangingPunct="1">
              <a:spcAft>
                <a:spcPts val="0"/>
              </a:spcAft>
              <a:buFont typeface="Wingdings" charset="2"/>
              <a:buNone/>
              <a:defRPr/>
            </a:pPr>
            <a:endParaRPr lang="en-US" sz="1500" dirty="0" smtClean="0">
              <a:solidFill>
                <a:srgbClr val="000000"/>
              </a:solidFill>
            </a:endParaRPr>
          </a:p>
          <a:p>
            <a:pPr marL="0" eaLnBrk="1" fontAlgn="auto" hangingPunct="1">
              <a:spcAft>
                <a:spcPts val="0"/>
              </a:spcAft>
              <a:buFont typeface="Wingdings" charset="2"/>
              <a:buNone/>
              <a:defRPr/>
            </a:pPr>
            <a:r>
              <a:rPr lang="en-US" sz="2700" b="1" dirty="0">
                <a:solidFill>
                  <a:srgbClr val="000000"/>
                </a:solidFill>
              </a:rPr>
              <a:t>I</a:t>
            </a:r>
            <a:r>
              <a:rPr lang="en-US" sz="2700" b="1" dirty="0" smtClean="0">
                <a:solidFill>
                  <a:srgbClr val="000000"/>
                </a:solidFill>
              </a:rPr>
              <a:t>mportant Fact</a:t>
            </a:r>
            <a:r>
              <a:rPr lang="en-US" sz="2700" dirty="0" smtClean="0">
                <a:solidFill>
                  <a:srgbClr val="000000"/>
                </a:solidFill>
              </a:rPr>
              <a:t>:  </a:t>
            </a:r>
            <a:r>
              <a:rPr lang="en-US" sz="2700" i="1" dirty="0">
                <a:solidFill>
                  <a:srgbClr val="000000"/>
                </a:solidFill>
              </a:rPr>
              <a:t>A</a:t>
            </a:r>
            <a:r>
              <a:rPr lang="en-US" sz="2700" i="1" dirty="0" smtClean="0">
                <a:solidFill>
                  <a:srgbClr val="000000"/>
                </a:solidFill>
              </a:rPr>
              <a:t>ny sum or difference of independent Normal random variables is also Normally distributed.</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Vertical Text Placeholder 2"/>
          <p:cNvSpPr>
            <a:spLocks noGrp="1"/>
          </p:cNvSpPr>
          <p:nvPr>
            <p:ph type="body" orient="vert" idx="1"/>
          </p:nvPr>
        </p:nvSpPr>
        <p:spPr>
          <a:xfrm rot="16200000">
            <a:off x="3722688" y="-2741612"/>
            <a:ext cx="1522412" cy="7726362"/>
          </a:xfrm>
        </p:spPr>
        <p:txBody>
          <a:bodyPr rtlCol="0">
            <a:normAutofit fontScale="85000" lnSpcReduction="10000"/>
          </a:bodyPr>
          <a:lstStyle/>
          <a:p>
            <a:pPr marL="0" indent="0" algn="ctr" eaLnBrk="1" fontAlgn="auto" hangingPunct="1">
              <a:spcAft>
                <a:spcPts val="0"/>
              </a:spcAft>
              <a:buFont typeface="Arial" pitchFamily="34" charset="0"/>
              <a:buNone/>
              <a:defRPr/>
            </a:pPr>
            <a:r>
              <a:rPr lang="en-US" sz="4500" b="1" dirty="0" smtClean="0">
                <a:solidFill>
                  <a:srgbClr val="0070C0"/>
                </a:solidFill>
              </a:rPr>
              <a:t>Combining Normal Random Variables: </a:t>
            </a:r>
            <a:r>
              <a:rPr lang="en-US" sz="4500" b="1" dirty="0" smtClean="0">
                <a:solidFill>
                  <a:schemeClr val="accent2">
                    <a:lumMod val="75000"/>
                  </a:schemeClr>
                </a:solidFill>
              </a:rPr>
              <a:t>Calculating Probabilities</a:t>
            </a:r>
            <a:endParaRPr lang="en-US" sz="4500" dirty="0" smtClean="0">
              <a:solidFill>
                <a:schemeClr val="accent2">
                  <a:lumMod val="75000"/>
                </a:schemeClr>
              </a:solidFill>
            </a:endParaRPr>
          </a:p>
        </p:txBody>
      </p:sp>
      <p:sp>
        <p:nvSpPr>
          <p:cNvPr id="38919" name="TextBox 9"/>
          <p:cNvSpPr txBox="1">
            <a:spLocks noChangeArrowheads="1"/>
          </p:cNvSpPr>
          <p:nvPr/>
        </p:nvSpPr>
        <p:spPr bwMode="auto">
          <a:xfrm>
            <a:off x="450850" y="1673225"/>
            <a:ext cx="83375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dirty="0" smtClean="0">
                <a:latin typeface="+mj-lt"/>
              </a:rPr>
              <a:t>Mrs. Daniel likes between 8.5 and 9 grams of sugar in her iced coffee. Suppose the amount of sugar in a randomly selected packet follows a Normal distribution with mean 2.17 g and standard deviation 0.08 g.  If Mrs. Daniel selects 4 packets at random, what is the probability her iced coffee will taste right?</a:t>
            </a:r>
          </a:p>
        </p:txBody>
      </p:sp>
      <p:pic>
        <p:nvPicPr>
          <p:cNvPr id="2355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2838" y="3721100"/>
            <a:ext cx="1619250"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Vertical Text Placeholder 2"/>
          <p:cNvSpPr>
            <a:spLocks noGrp="1"/>
          </p:cNvSpPr>
          <p:nvPr>
            <p:ph type="body" orient="vert" idx="1"/>
          </p:nvPr>
        </p:nvSpPr>
        <p:spPr>
          <a:xfrm rot="16200000">
            <a:off x="3722688" y="-2741612"/>
            <a:ext cx="1522412" cy="7726362"/>
          </a:xfrm>
        </p:spPr>
        <p:txBody>
          <a:bodyPr rtlCol="0">
            <a:normAutofit fontScale="85000" lnSpcReduction="10000"/>
          </a:bodyPr>
          <a:lstStyle/>
          <a:p>
            <a:pPr marL="0" indent="0" algn="ctr" eaLnBrk="1" fontAlgn="auto" hangingPunct="1">
              <a:spcAft>
                <a:spcPts val="0"/>
              </a:spcAft>
              <a:buFont typeface="Arial" pitchFamily="34" charset="0"/>
              <a:buNone/>
              <a:defRPr/>
            </a:pPr>
            <a:r>
              <a:rPr lang="en-US" sz="4500" b="1" dirty="0" smtClean="0">
                <a:solidFill>
                  <a:srgbClr val="0070C0"/>
                </a:solidFill>
              </a:rPr>
              <a:t>Combining Normal Random Variables: </a:t>
            </a:r>
            <a:r>
              <a:rPr lang="en-US" sz="4500" b="1" dirty="0" smtClean="0">
                <a:solidFill>
                  <a:schemeClr val="accent2">
                    <a:lumMod val="75000"/>
                  </a:schemeClr>
                </a:solidFill>
              </a:rPr>
              <a:t>Calculating Probabilities</a:t>
            </a:r>
            <a:endParaRPr lang="en-US" sz="4500" dirty="0" smtClean="0">
              <a:solidFill>
                <a:schemeClr val="accent2">
                  <a:lumMod val="75000"/>
                </a:schemeClr>
              </a:solidFill>
            </a:endParaRPr>
          </a:p>
        </p:txBody>
      </p:sp>
      <p:sp>
        <p:nvSpPr>
          <p:cNvPr id="19460" name="TextBox 12"/>
          <p:cNvSpPr txBox="1">
            <a:spLocks noChangeArrowheads="1"/>
          </p:cNvSpPr>
          <p:nvPr/>
        </p:nvSpPr>
        <p:spPr bwMode="auto">
          <a:xfrm>
            <a:off x="450850" y="2044629"/>
            <a:ext cx="7696200"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sz="2500" b="1" dirty="0" smtClean="0">
                <a:solidFill>
                  <a:schemeClr val="accent2">
                    <a:lumMod val="75000"/>
                  </a:schemeClr>
                </a:solidFill>
                <a:latin typeface="+mj-lt"/>
              </a:rPr>
              <a:t>STATE &amp; PLAN: </a:t>
            </a:r>
            <a:r>
              <a:rPr lang="en-US" sz="2500" b="1" dirty="0" smtClean="0">
                <a:latin typeface="+mj-lt"/>
              </a:rPr>
              <a:t>Let </a:t>
            </a:r>
            <a:r>
              <a:rPr lang="en-US" sz="2500" b="1" i="1" dirty="0" smtClean="0">
                <a:latin typeface="+mj-lt"/>
              </a:rPr>
              <a:t>X </a:t>
            </a:r>
            <a:r>
              <a:rPr lang="en-US" sz="2500" b="1" dirty="0" smtClean="0">
                <a:latin typeface="+mj-lt"/>
              </a:rPr>
              <a:t>= the amount of sugar in a randomly selected packet. Then</a:t>
            </a:r>
            <a:r>
              <a:rPr lang="en-US" sz="2500" b="1" i="1" dirty="0" smtClean="0">
                <a:latin typeface="+mj-lt"/>
              </a:rPr>
              <a:t>, T = X</a:t>
            </a:r>
            <a:r>
              <a:rPr lang="en-US" sz="2500" b="1" i="1" baseline="-25000" dirty="0" smtClean="0">
                <a:latin typeface="+mj-lt"/>
              </a:rPr>
              <a:t>1</a:t>
            </a:r>
            <a:r>
              <a:rPr lang="en-US" sz="2500" b="1" i="1" dirty="0" smtClean="0">
                <a:latin typeface="+mj-lt"/>
              </a:rPr>
              <a:t> + X</a:t>
            </a:r>
            <a:r>
              <a:rPr lang="en-US" sz="2500" b="1" i="1" baseline="-25000" dirty="0" smtClean="0">
                <a:latin typeface="+mj-lt"/>
              </a:rPr>
              <a:t>2</a:t>
            </a:r>
            <a:r>
              <a:rPr lang="en-US" sz="2500" b="1" i="1" dirty="0" smtClean="0">
                <a:latin typeface="+mj-lt"/>
              </a:rPr>
              <a:t> + X</a:t>
            </a:r>
            <a:r>
              <a:rPr lang="en-US" sz="2500" b="1" i="1" baseline="-25000" dirty="0" smtClean="0">
                <a:latin typeface="+mj-lt"/>
              </a:rPr>
              <a:t>3</a:t>
            </a:r>
            <a:r>
              <a:rPr lang="en-US" sz="2500" b="1" i="1" dirty="0" smtClean="0">
                <a:latin typeface="+mj-lt"/>
              </a:rPr>
              <a:t> + X</a:t>
            </a:r>
            <a:r>
              <a:rPr lang="en-US" sz="2500" b="1" i="1" baseline="-25000" dirty="0" smtClean="0">
                <a:latin typeface="+mj-lt"/>
              </a:rPr>
              <a:t>4</a:t>
            </a:r>
            <a:r>
              <a:rPr lang="en-US" sz="2500" b="1" i="1" dirty="0" smtClean="0">
                <a:latin typeface="+mj-lt"/>
              </a:rPr>
              <a:t>.  </a:t>
            </a:r>
            <a:r>
              <a:rPr lang="en-US" sz="2500" b="1" dirty="0" smtClean="0">
                <a:latin typeface="+mj-lt"/>
              </a:rPr>
              <a:t>We want to find </a:t>
            </a:r>
            <a:r>
              <a:rPr lang="en-US" sz="2500" b="1" i="1" dirty="0" smtClean="0">
                <a:latin typeface="+mj-lt"/>
              </a:rPr>
              <a:t>P</a:t>
            </a:r>
            <a:r>
              <a:rPr lang="en-US" sz="2500" b="1" dirty="0" smtClean="0">
                <a:latin typeface="+mj-lt"/>
              </a:rPr>
              <a:t>(8.5 ≤ </a:t>
            </a:r>
            <a:r>
              <a:rPr lang="en-US" sz="2500" b="1" i="1" dirty="0" smtClean="0">
                <a:latin typeface="+mj-lt"/>
              </a:rPr>
              <a:t>T</a:t>
            </a:r>
            <a:r>
              <a:rPr lang="en-US" sz="2500" b="1" dirty="0" smtClean="0">
                <a:latin typeface="+mj-lt"/>
              </a:rPr>
              <a:t> ≤ 9).</a:t>
            </a:r>
            <a:endParaRPr lang="en-US" sz="2500" b="1" i="1" dirty="0" smtClean="0">
              <a:latin typeface="+mj-lt"/>
            </a:endParaRPr>
          </a:p>
        </p:txBody>
      </p:sp>
      <p:pic>
        <p:nvPicPr>
          <p:cNvPr id="24581" name="Picture 16" descr="F6.1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05571" y="3448843"/>
            <a:ext cx="4381500"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Vertical Text Placeholder 2"/>
          <p:cNvSpPr>
            <a:spLocks noGrp="1"/>
          </p:cNvSpPr>
          <p:nvPr>
            <p:ph type="body" orient="vert" idx="1"/>
          </p:nvPr>
        </p:nvSpPr>
        <p:spPr>
          <a:xfrm rot="16200000">
            <a:off x="3722688" y="-2741612"/>
            <a:ext cx="1522412" cy="7726362"/>
          </a:xfrm>
        </p:spPr>
        <p:txBody>
          <a:bodyPr rtlCol="0">
            <a:normAutofit fontScale="85000" lnSpcReduction="10000"/>
          </a:bodyPr>
          <a:lstStyle/>
          <a:p>
            <a:pPr marL="0" indent="0" algn="ctr" eaLnBrk="1" fontAlgn="auto" hangingPunct="1">
              <a:spcAft>
                <a:spcPts val="0"/>
              </a:spcAft>
              <a:buFont typeface="Arial" pitchFamily="34" charset="0"/>
              <a:buNone/>
              <a:defRPr/>
            </a:pPr>
            <a:r>
              <a:rPr lang="en-US" sz="4500" b="1" dirty="0" smtClean="0">
                <a:solidFill>
                  <a:srgbClr val="0070C0"/>
                </a:solidFill>
              </a:rPr>
              <a:t>Combining Normal Random Variables: </a:t>
            </a:r>
            <a:r>
              <a:rPr lang="en-US" sz="4500" b="1" dirty="0" smtClean="0">
                <a:solidFill>
                  <a:schemeClr val="accent2">
                    <a:lumMod val="75000"/>
                  </a:schemeClr>
                </a:solidFill>
              </a:rPr>
              <a:t>Calculating Probabilities</a:t>
            </a:r>
            <a:endParaRPr lang="en-US" sz="4500" dirty="0" smtClean="0">
              <a:solidFill>
                <a:schemeClr val="accent2">
                  <a:lumMod val="75000"/>
                </a:schemeClr>
              </a:solidFill>
            </a:endParaRPr>
          </a:p>
        </p:txBody>
      </p:sp>
      <p:sp>
        <p:nvSpPr>
          <p:cNvPr id="38919" name="TextBox 9"/>
          <p:cNvSpPr txBox="1">
            <a:spLocks noChangeArrowheads="1"/>
          </p:cNvSpPr>
          <p:nvPr/>
        </p:nvSpPr>
        <p:spPr bwMode="auto">
          <a:xfrm>
            <a:off x="450850" y="1673225"/>
            <a:ext cx="8337550" cy="327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sz="1500" dirty="0">
              <a:latin typeface="+mj-lt"/>
            </a:endParaRPr>
          </a:p>
          <a:p>
            <a:pPr eaLnBrk="1" hangingPunct="1">
              <a:defRPr/>
            </a:pPr>
            <a:r>
              <a:rPr lang="en-US" b="1" dirty="0" smtClean="0">
                <a:solidFill>
                  <a:schemeClr val="accent2">
                    <a:lumMod val="75000"/>
                  </a:schemeClr>
                </a:solidFill>
                <a:latin typeface="+mj-lt"/>
              </a:rPr>
              <a:t>DO:</a:t>
            </a:r>
          </a:p>
          <a:p>
            <a:pPr marL="457200" indent="-457200" eaLnBrk="1" hangingPunct="1">
              <a:buFontTx/>
              <a:buAutoNum type="arabicPeriod"/>
              <a:defRPr/>
            </a:pPr>
            <a:r>
              <a:rPr lang="en-US" b="1" dirty="0" smtClean="0">
                <a:solidFill>
                  <a:schemeClr val="accent2">
                    <a:lumMod val="75000"/>
                  </a:schemeClr>
                </a:solidFill>
                <a:latin typeface="+mj-lt"/>
              </a:rPr>
              <a:t>Calculate combined mean</a:t>
            </a:r>
          </a:p>
          <a:p>
            <a:pPr marL="457200" indent="-457200" eaLnBrk="1" hangingPunct="1">
              <a:buFontTx/>
              <a:buAutoNum type="arabicPeriod"/>
              <a:defRPr/>
            </a:pPr>
            <a:endParaRPr lang="en-US" b="1" dirty="0" smtClean="0">
              <a:solidFill>
                <a:schemeClr val="accent2">
                  <a:lumMod val="75000"/>
                </a:schemeClr>
              </a:solidFill>
              <a:latin typeface="+mj-lt"/>
            </a:endParaRPr>
          </a:p>
          <a:p>
            <a:pPr marL="457200" indent="-457200" eaLnBrk="1" hangingPunct="1">
              <a:buFontTx/>
              <a:buAutoNum type="arabicPeriod"/>
              <a:defRPr/>
            </a:pPr>
            <a:endParaRPr lang="en-US" b="1" dirty="0" smtClean="0">
              <a:solidFill>
                <a:schemeClr val="accent2">
                  <a:lumMod val="75000"/>
                </a:schemeClr>
              </a:solidFill>
              <a:latin typeface="+mj-lt"/>
            </a:endParaRPr>
          </a:p>
          <a:p>
            <a:pPr marL="457200" indent="-457200" eaLnBrk="1" hangingPunct="1">
              <a:buFontTx/>
              <a:buAutoNum type="arabicPeriod"/>
              <a:defRPr/>
            </a:pPr>
            <a:r>
              <a:rPr lang="en-US" b="1" dirty="0" smtClean="0">
                <a:solidFill>
                  <a:schemeClr val="accent2">
                    <a:lumMod val="75000"/>
                  </a:schemeClr>
                </a:solidFill>
                <a:latin typeface="+mj-lt"/>
              </a:rPr>
              <a:t>Calculate combined variance</a:t>
            </a:r>
          </a:p>
          <a:p>
            <a:pPr marL="457200" indent="-457200" eaLnBrk="1" hangingPunct="1">
              <a:buFontTx/>
              <a:buAutoNum type="arabicPeriod"/>
              <a:defRPr/>
            </a:pPr>
            <a:endParaRPr lang="en-US" b="1" dirty="0" smtClean="0">
              <a:solidFill>
                <a:schemeClr val="accent2">
                  <a:lumMod val="75000"/>
                </a:schemeClr>
              </a:solidFill>
              <a:latin typeface="+mj-lt"/>
            </a:endParaRPr>
          </a:p>
          <a:p>
            <a:pPr marL="457200" indent="-457200" eaLnBrk="1" hangingPunct="1">
              <a:buFontTx/>
              <a:buAutoNum type="arabicPeriod"/>
              <a:defRPr/>
            </a:pPr>
            <a:endParaRPr lang="en-US" b="1" dirty="0" smtClean="0">
              <a:solidFill>
                <a:schemeClr val="accent2">
                  <a:lumMod val="75000"/>
                </a:schemeClr>
              </a:solidFill>
              <a:latin typeface="+mj-lt"/>
            </a:endParaRPr>
          </a:p>
          <a:p>
            <a:pPr marL="457200" indent="-457200" eaLnBrk="1" hangingPunct="1">
              <a:buFontTx/>
              <a:buAutoNum type="arabicPeriod"/>
              <a:defRPr/>
            </a:pPr>
            <a:r>
              <a:rPr lang="en-US" b="1" dirty="0" smtClean="0">
                <a:solidFill>
                  <a:schemeClr val="accent2">
                    <a:lumMod val="75000"/>
                  </a:schemeClr>
                </a:solidFill>
                <a:latin typeface="+mj-lt"/>
              </a:rPr>
              <a:t>Calculate combined standard deviation.</a:t>
            </a:r>
          </a:p>
        </p:txBody>
      </p:sp>
      <p:sp>
        <p:nvSpPr>
          <p:cNvPr id="25604" name="TextBox 13"/>
          <p:cNvSpPr txBox="1">
            <a:spLocks noChangeArrowheads="1"/>
          </p:cNvSpPr>
          <p:nvPr/>
        </p:nvSpPr>
        <p:spPr bwMode="auto">
          <a:xfrm>
            <a:off x="1395413" y="2929611"/>
            <a:ext cx="6246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800" i="1" dirty="0">
                <a:latin typeface="Arial" charset="0"/>
              </a:rPr>
              <a:t>µ</a:t>
            </a:r>
            <a:r>
              <a:rPr lang="en-US" altLang="en-US" sz="1800" i="1" baseline="-25000" dirty="0">
                <a:latin typeface="Arial" charset="0"/>
              </a:rPr>
              <a:t>T</a:t>
            </a:r>
            <a:r>
              <a:rPr lang="en-US" altLang="en-US" sz="1800" i="1" dirty="0">
                <a:latin typeface="Arial" charset="0"/>
              </a:rPr>
              <a:t> = µ</a:t>
            </a:r>
            <a:r>
              <a:rPr lang="en-US" altLang="en-US" sz="1800" i="1" baseline="-25000" dirty="0">
                <a:latin typeface="Arial" charset="0"/>
              </a:rPr>
              <a:t>X1</a:t>
            </a:r>
            <a:r>
              <a:rPr lang="en-US" altLang="en-US" sz="1800" i="1" dirty="0">
                <a:latin typeface="Arial" charset="0"/>
              </a:rPr>
              <a:t> + µ</a:t>
            </a:r>
            <a:r>
              <a:rPr lang="en-US" altLang="en-US" sz="1800" i="1" baseline="-25000" dirty="0">
                <a:latin typeface="Arial" charset="0"/>
              </a:rPr>
              <a:t>X2</a:t>
            </a:r>
            <a:r>
              <a:rPr lang="en-US" altLang="en-US" sz="1800" i="1" dirty="0">
                <a:latin typeface="Arial" charset="0"/>
              </a:rPr>
              <a:t> + µ</a:t>
            </a:r>
            <a:r>
              <a:rPr lang="en-US" altLang="en-US" sz="1800" i="1" baseline="-25000" dirty="0">
                <a:latin typeface="Arial" charset="0"/>
              </a:rPr>
              <a:t>X3 </a:t>
            </a:r>
            <a:r>
              <a:rPr lang="en-US" altLang="en-US" sz="1800" i="1" dirty="0">
                <a:latin typeface="Arial" charset="0"/>
              </a:rPr>
              <a:t>+</a:t>
            </a:r>
            <a:r>
              <a:rPr lang="en-US" altLang="en-US" sz="1800" i="1" baseline="-25000" dirty="0">
                <a:latin typeface="Arial" charset="0"/>
              </a:rPr>
              <a:t> </a:t>
            </a:r>
            <a:r>
              <a:rPr lang="en-US" altLang="en-US" sz="1800" i="1" dirty="0">
                <a:latin typeface="Arial" charset="0"/>
              </a:rPr>
              <a:t>µ</a:t>
            </a:r>
            <a:r>
              <a:rPr lang="en-US" altLang="en-US" sz="1800" i="1" baseline="-25000" dirty="0">
                <a:latin typeface="Arial" charset="0"/>
              </a:rPr>
              <a:t>X4</a:t>
            </a:r>
            <a:r>
              <a:rPr lang="en-US" altLang="en-US" sz="1800" i="1" dirty="0">
                <a:latin typeface="Arial" charset="0"/>
              </a:rPr>
              <a:t> </a:t>
            </a:r>
            <a:r>
              <a:rPr lang="en-US" altLang="en-US" sz="1800" dirty="0">
                <a:latin typeface="Arial" charset="0"/>
              </a:rPr>
              <a:t>= 2.17 + 2.17 + 2.17 +2.17 = 8.68 </a:t>
            </a:r>
          </a:p>
        </p:txBody>
      </p:sp>
      <p:graphicFrame>
        <p:nvGraphicFramePr>
          <p:cNvPr id="25605" name="Object 2"/>
          <p:cNvGraphicFramePr>
            <a:graphicFrameLocks noChangeAspect="1"/>
          </p:cNvGraphicFramePr>
          <p:nvPr>
            <p:extLst>
              <p:ext uri="{D42A27DB-BD31-4B8C-83A1-F6EECF244321}">
                <p14:modId xmlns:p14="http://schemas.microsoft.com/office/powerpoint/2010/main" val="3978266382"/>
              </p:ext>
            </p:extLst>
          </p:nvPr>
        </p:nvGraphicFramePr>
        <p:xfrm>
          <a:off x="1341437" y="3855279"/>
          <a:ext cx="6556375" cy="338138"/>
        </p:xfrm>
        <a:graphic>
          <a:graphicData uri="http://schemas.openxmlformats.org/presentationml/2006/ole">
            <mc:AlternateContent xmlns:mc="http://schemas.openxmlformats.org/markup-compatibility/2006">
              <mc:Choice xmlns:v="urn:schemas-microsoft-com:vml" Requires="v">
                <p:oleObj spid="_x0000_s25623" name="Equation" r:id="rId3" imgW="4432300" imgH="228600" progId="Equation.3">
                  <p:embed/>
                </p:oleObj>
              </mc:Choice>
              <mc:Fallback>
                <p:oleObj name="Equation" r:id="rId3" imgW="4432300" imgH="228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1437" y="3855279"/>
                        <a:ext cx="6556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06" name="Object 3"/>
          <p:cNvGraphicFramePr>
            <a:graphicFrameLocks noChangeAspect="1"/>
          </p:cNvGraphicFramePr>
          <p:nvPr>
            <p:extLst>
              <p:ext uri="{D42A27DB-BD31-4B8C-83A1-F6EECF244321}">
                <p14:modId xmlns:p14="http://schemas.microsoft.com/office/powerpoint/2010/main" val="3094427389"/>
              </p:ext>
            </p:extLst>
          </p:nvPr>
        </p:nvGraphicFramePr>
        <p:xfrm>
          <a:off x="1395413" y="5010588"/>
          <a:ext cx="1916112" cy="319087"/>
        </p:xfrm>
        <a:graphic>
          <a:graphicData uri="http://schemas.openxmlformats.org/presentationml/2006/ole">
            <mc:AlternateContent xmlns:mc="http://schemas.openxmlformats.org/markup-compatibility/2006">
              <mc:Choice xmlns:v="urn:schemas-microsoft-com:vml" Requires="v">
                <p:oleObj spid="_x0000_s25624" name="Equation" r:id="rId5" imgW="1295400" imgH="215900" progId="Equation.3">
                  <p:embed/>
                </p:oleObj>
              </mc:Choice>
              <mc:Fallback>
                <p:oleObj name="Equation" r:id="rId5" imgW="1295400" imgH="2159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5413" y="5010588"/>
                        <a:ext cx="1916112"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Vertical Text Placeholder 2"/>
          <p:cNvSpPr>
            <a:spLocks noGrp="1"/>
          </p:cNvSpPr>
          <p:nvPr>
            <p:ph type="body" orient="vert" idx="1"/>
          </p:nvPr>
        </p:nvSpPr>
        <p:spPr>
          <a:xfrm rot="16200000">
            <a:off x="3722688" y="-2741612"/>
            <a:ext cx="1522412" cy="7726362"/>
          </a:xfrm>
        </p:spPr>
        <p:txBody>
          <a:bodyPr rtlCol="0">
            <a:normAutofit fontScale="85000" lnSpcReduction="10000"/>
          </a:bodyPr>
          <a:lstStyle/>
          <a:p>
            <a:pPr marL="0" indent="0" algn="ctr" eaLnBrk="1" fontAlgn="auto" hangingPunct="1">
              <a:spcAft>
                <a:spcPts val="0"/>
              </a:spcAft>
              <a:buFont typeface="Arial" pitchFamily="34" charset="0"/>
              <a:buNone/>
              <a:defRPr/>
            </a:pPr>
            <a:r>
              <a:rPr lang="en-US" sz="4500" b="1" dirty="0" smtClean="0">
                <a:solidFill>
                  <a:srgbClr val="0070C0"/>
                </a:solidFill>
              </a:rPr>
              <a:t>Combining Normal Random Variables: </a:t>
            </a:r>
            <a:r>
              <a:rPr lang="en-US" sz="4500" b="1" dirty="0" smtClean="0">
                <a:solidFill>
                  <a:schemeClr val="accent2">
                    <a:lumMod val="75000"/>
                  </a:schemeClr>
                </a:solidFill>
              </a:rPr>
              <a:t>Calculating Probabilities</a:t>
            </a:r>
            <a:endParaRPr lang="en-US" sz="4500" dirty="0" smtClean="0">
              <a:solidFill>
                <a:schemeClr val="accent2">
                  <a:lumMod val="75000"/>
                </a:schemeClr>
              </a:solidFill>
            </a:endParaRPr>
          </a:p>
        </p:txBody>
      </p:sp>
      <p:sp>
        <p:nvSpPr>
          <p:cNvPr id="38919" name="TextBox 9"/>
          <p:cNvSpPr txBox="1">
            <a:spLocks noChangeArrowheads="1"/>
          </p:cNvSpPr>
          <p:nvPr/>
        </p:nvSpPr>
        <p:spPr bwMode="auto">
          <a:xfrm>
            <a:off x="450850" y="1673225"/>
            <a:ext cx="833755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b="1" dirty="0" smtClean="0">
                <a:solidFill>
                  <a:schemeClr val="accent2">
                    <a:lumMod val="75000"/>
                  </a:schemeClr>
                </a:solidFill>
                <a:latin typeface="+mj-lt"/>
              </a:rPr>
              <a:t>4. Calculate z-scores.</a:t>
            </a:r>
          </a:p>
          <a:p>
            <a:pPr eaLnBrk="1" hangingPunct="1">
              <a:defRPr/>
            </a:pPr>
            <a:endParaRPr lang="en-US" b="1" dirty="0">
              <a:solidFill>
                <a:schemeClr val="accent2">
                  <a:lumMod val="75000"/>
                </a:schemeClr>
              </a:solidFill>
              <a:latin typeface="+mj-lt"/>
            </a:endParaRPr>
          </a:p>
          <a:p>
            <a:pPr eaLnBrk="1" hangingPunct="1">
              <a:defRPr/>
            </a:pPr>
            <a:endParaRPr lang="en-US" b="1" dirty="0">
              <a:solidFill>
                <a:schemeClr val="accent2">
                  <a:lumMod val="75000"/>
                </a:schemeClr>
              </a:solidFill>
              <a:latin typeface="+mj-lt"/>
            </a:endParaRPr>
          </a:p>
          <a:p>
            <a:pPr eaLnBrk="1" hangingPunct="1">
              <a:defRPr/>
            </a:pPr>
            <a:r>
              <a:rPr lang="en-US" b="1" dirty="0" smtClean="0">
                <a:solidFill>
                  <a:schemeClr val="accent2">
                    <a:lumMod val="75000"/>
                  </a:schemeClr>
                </a:solidFill>
                <a:latin typeface="+mj-lt"/>
              </a:rPr>
              <a:t>5. Find p-values</a:t>
            </a:r>
          </a:p>
          <a:p>
            <a:pPr eaLnBrk="1" hangingPunct="1">
              <a:defRPr/>
            </a:pPr>
            <a:r>
              <a:rPr lang="en-US" b="1" dirty="0">
                <a:solidFill>
                  <a:schemeClr val="accent2">
                    <a:lumMod val="75000"/>
                  </a:schemeClr>
                </a:solidFill>
                <a:latin typeface="+mj-lt"/>
              </a:rPr>
              <a:t>	</a:t>
            </a:r>
            <a:r>
              <a:rPr lang="en-US" b="1" dirty="0" smtClean="0">
                <a:latin typeface="+mj-lt"/>
              </a:rPr>
              <a:t>p-values (z = -1.13) = 0.1292 and (z = 2) 0.9772</a:t>
            </a:r>
            <a:endParaRPr lang="en-US" b="1" dirty="0" smtClean="0">
              <a:solidFill>
                <a:schemeClr val="accent2">
                  <a:lumMod val="75000"/>
                </a:schemeClr>
              </a:solidFill>
              <a:latin typeface="+mj-lt"/>
            </a:endParaRPr>
          </a:p>
          <a:p>
            <a:pPr eaLnBrk="1" hangingPunct="1">
              <a:defRPr/>
            </a:pPr>
            <a:r>
              <a:rPr lang="en-US" b="1" dirty="0" smtClean="0">
                <a:solidFill>
                  <a:schemeClr val="accent2">
                    <a:lumMod val="75000"/>
                  </a:schemeClr>
                </a:solidFill>
                <a:latin typeface="+mj-lt"/>
              </a:rPr>
              <a:t>6. Final Calculations</a:t>
            </a:r>
          </a:p>
          <a:p>
            <a:pPr eaLnBrk="1" hangingPunct="1">
              <a:defRPr/>
            </a:pPr>
            <a:r>
              <a:rPr lang="en-US" b="1" dirty="0">
                <a:latin typeface="+mj-lt"/>
              </a:rPr>
              <a:t>	</a:t>
            </a:r>
            <a:r>
              <a:rPr lang="en-US" b="1" dirty="0" smtClean="0">
                <a:latin typeface="+mj-lt"/>
              </a:rPr>
              <a:t>0.9772 - 0.1292 = 0.8480</a:t>
            </a:r>
          </a:p>
          <a:p>
            <a:pPr eaLnBrk="1" hangingPunct="1">
              <a:defRPr/>
            </a:pPr>
            <a:endParaRPr lang="en-US" b="1" dirty="0">
              <a:latin typeface="+mj-lt"/>
            </a:endParaRPr>
          </a:p>
          <a:p>
            <a:pPr eaLnBrk="1" hangingPunct="1">
              <a:defRPr/>
            </a:pPr>
            <a:r>
              <a:rPr lang="en-US" b="1" dirty="0" smtClean="0">
                <a:latin typeface="+mj-lt"/>
              </a:rPr>
              <a:t>OR </a:t>
            </a:r>
            <a:r>
              <a:rPr lang="en-US" dirty="0" err="1" smtClean="0">
                <a:latin typeface="+mj-lt"/>
              </a:rPr>
              <a:t>normcdf</a:t>
            </a:r>
            <a:r>
              <a:rPr lang="en-US" dirty="0" smtClean="0">
                <a:latin typeface="+mj-lt"/>
              </a:rPr>
              <a:t> (8.5, 9, 8.68, 0.16) = </a:t>
            </a:r>
          </a:p>
        </p:txBody>
      </p:sp>
      <p:graphicFrame>
        <p:nvGraphicFramePr>
          <p:cNvPr id="26628" name="Object 4"/>
          <p:cNvGraphicFramePr>
            <a:graphicFrameLocks noChangeAspect="1"/>
          </p:cNvGraphicFramePr>
          <p:nvPr>
            <p:extLst>
              <p:ext uri="{D42A27DB-BD31-4B8C-83A1-F6EECF244321}">
                <p14:modId xmlns:p14="http://schemas.microsoft.com/office/powerpoint/2010/main" val="1816965045"/>
              </p:ext>
            </p:extLst>
          </p:nvPr>
        </p:nvGraphicFramePr>
        <p:xfrm>
          <a:off x="1391196" y="2130049"/>
          <a:ext cx="5219700" cy="642938"/>
        </p:xfrm>
        <a:graphic>
          <a:graphicData uri="http://schemas.openxmlformats.org/presentationml/2006/ole">
            <mc:AlternateContent xmlns:mc="http://schemas.openxmlformats.org/markup-compatibility/2006">
              <mc:Choice xmlns:v="urn:schemas-microsoft-com:vml" Requires="v">
                <p:oleObj spid="_x0000_s26638" name="Equation" r:id="rId3" imgW="3200400" imgH="355600" progId="Equation.3">
                  <p:embed/>
                </p:oleObj>
              </mc:Choice>
              <mc:Fallback>
                <p:oleObj name="Equation" r:id="rId3" imgW="3200400" imgH="355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1196" y="2130049"/>
                        <a:ext cx="52197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1"/>
          <p:cNvSpPr/>
          <p:nvPr/>
        </p:nvSpPr>
        <p:spPr>
          <a:xfrm>
            <a:off x="450850" y="5458877"/>
            <a:ext cx="8215478" cy="1200329"/>
          </a:xfrm>
          <a:prstGeom prst="rect">
            <a:avLst/>
          </a:prstGeom>
        </p:spPr>
        <p:txBody>
          <a:bodyPr wrap="square">
            <a:spAutoFit/>
          </a:bodyPr>
          <a:lstStyle/>
          <a:p>
            <a:pPr eaLnBrk="1" hangingPunct="1">
              <a:defRPr/>
            </a:pPr>
            <a:r>
              <a:rPr lang="en-US" b="1" dirty="0">
                <a:solidFill>
                  <a:schemeClr val="accent2">
                    <a:lumMod val="75000"/>
                  </a:schemeClr>
                </a:solidFill>
                <a:latin typeface="+mj-lt"/>
              </a:rPr>
              <a:t>CONCLUDE:</a:t>
            </a:r>
          </a:p>
          <a:p>
            <a:pPr eaLnBrk="1" hangingPunct="1">
              <a:defRPr/>
            </a:pPr>
            <a:r>
              <a:rPr lang="en-US" b="1" dirty="0">
                <a:latin typeface="+mj-lt"/>
              </a:rPr>
              <a:t>There is an 84.8% percent chance that Mrs. Daniel’s iced coffee will taste right. </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Vertical Text Placeholder 2"/>
          <p:cNvSpPr>
            <a:spLocks noGrp="1"/>
          </p:cNvSpPr>
          <p:nvPr>
            <p:ph type="body" orient="vert" idx="1"/>
          </p:nvPr>
        </p:nvSpPr>
        <p:spPr>
          <a:xfrm rot="16200000">
            <a:off x="3722688" y="-2741612"/>
            <a:ext cx="1522412" cy="7726362"/>
          </a:xfrm>
        </p:spPr>
        <p:txBody>
          <a:bodyPr rtlCol="0">
            <a:normAutofit fontScale="85000" lnSpcReduction="10000"/>
          </a:bodyPr>
          <a:lstStyle/>
          <a:p>
            <a:pPr marL="0" indent="0" algn="ctr" eaLnBrk="1" fontAlgn="auto" hangingPunct="1">
              <a:spcAft>
                <a:spcPts val="0"/>
              </a:spcAft>
              <a:buFont typeface="Arial" pitchFamily="34" charset="0"/>
              <a:buNone/>
              <a:defRPr/>
            </a:pPr>
            <a:r>
              <a:rPr lang="en-US" sz="4500" b="1" dirty="0" smtClean="0">
                <a:solidFill>
                  <a:srgbClr val="0070C0"/>
                </a:solidFill>
              </a:rPr>
              <a:t>Combining Normal Random Variables: </a:t>
            </a:r>
            <a:r>
              <a:rPr lang="en-US" sz="4500" b="1" dirty="0" smtClean="0">
                <a:solidFill>
                  <a:schemeClr val="accent2">
                    <a:lumMod val="75000"/>
                  </a:schemeClr>
                </a:solidFill>
              </a:rPr>
              <a:t>Calculating Probabilities</a:t>
            </a:r>
            <a:endParaRPr lang="en-US" sz="4500" dirty="0" smtClean="0">
              <a:solidFill>
                <a:schemeClr val="accent2">
                  <a:lumMod val="75000"/>
                </a:schemeClr>
              </a:solidFill>
            </a:endParaRPr>
          </a:p>
        </p:txBody>
      </p:sp>
      <p:sp>
        <p:nvSpPr>
          <p:cNvPr id="38919" name="TextBox 9"/>
          <p:cNvSpPr txBox="1">
            <a:spLocks noChangeArrowheads="1"/>
          </p:cNvSpPr>
          <p:nvPr/>
        </p:nvSpPr>
        <p:spPr bwMode="auto">
          <a:xfrm>
            <a:off x="450850" y="2260600"/>
            <a:ext cx="833755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r>
              <a:rPr lang="en-US" sz="3500" b="1" dirty="0" smtClean="0">
                <a:latin typeface="+mj-lt"/>
              </a:rPr>
              <a:t>YES</a:t>
            </a:r>
            <a:r>
              <a:rPr lang="en-US" sz="3500" dirty="0" smtClean="0">
                <a:latin typeface="+mj-lt"/>
              </a:rPr>
              <a:t>, you may use your calculator! </a:t>
            </a:r>
          </a:p>
          <a:p>
            <a:pPr algn="ctr" eaLnBrk="1" hangingPunct="1">
              <a:defRPr/>
            </a:pPr>
            <a:r>
              <a:rPr lang="en-US" sz="3500" dirty="0" smtClean="0">
                <a:latin typeface="+mj-lt"/>
              </a:rPr>
              <a:t>Just remember to recalculate the combined mean and standard deviation, before using the calculator!!!!</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Vertical Text Placeholder 2"/>
          <p:cNvSpPr>
            <a:spLocks noGrp="1"/>
          </p:cNvSpPr>
          <p:nvPr>
            <p:ph type="body" orient="vert" idx="1"/>
          </p:nvPr>
        </p:nvSpPr>
        <p:spPr>
          <a:xfrm rot="16200000">
            <a:off x="3722688" y="-2741612"/>
            <a:ext cx="1522412" cy="7726362"/>
          </a:xfrm>
        </p:spPr>
        <p:txBody>
          <a:bodyPr rtlCol="0">
            <a:normAutofit fontScale="85000" lnSpcReduction="10000"/>
          </a:bodyPr>
          <a:lstStyle/>
          <a:p>
            <a:pPr marL="0" indent="0" algn="ctr" eaLnBrk="1" fontAlgn="auto" hangingPunct="1">
              <a:spcAft>
                <a:spcPts val="0"/>
              </a:spcAft>
              <a:buFont typeface="Arial" pitchFamily="34" charset="0"/>
              <a:buNone/>
              <a:defRPr/>
            </a:pPr>
            <a:r>
              <a:rPr lang="en-US" sz="4500" b="1" dirty="0" smtClean="0">
                <a:solidFill>
                  <a:srgbClr val="0070C0"/>
                </a:solidFill>
              </a:rPr>
              <a:t>Combining Normal Random Variables: </a:t>
            </a:r>
            <a:r>
              <a:rPr lang="en-US" sz="4500" b="1" dirty="0" smtClean="0">
                <a:solidFill>
                  <a:srgbClr val="FFC000"/>
                </a:solidFill>
              </a:rPr>
              <a:t>Calculating Probabilities</a:t>
            </a:r>
            <a:endParaRPr lang="en-US" sz="4500" dirty="0" smtClean="0">
              <a:solidFill>
                <a:srgbClr val="FFC000"/>
              </a:solidFill>
            </a:endParaRPr>
          </a:p>
        </p:txBody>
      </p:sp>
      <p:sp>
        <p:nvSpPr>
          <p:cNvPr id="38919" name="TextBox 9"/>
          <p:cNvSpPr txBox="1">
            <a:spLocks noChangeArrowheads="1"/>
          </p:cNvSpPr>
          <p:nvPr/>
        </p:nvSpPr>
        <p:spPr bwMode="auto">
          <a:xfrm>
            <a:off x="450850" y="1673225"/>
            <a:ext cx="833755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dirty="0" smtClean="0">
                <a:latin typeface="+mj-lt"/>
              </a:rPr>
              <a:t>The diameter C of a randomly selected large drink cup at a fast-food restaurant follows a Normal distribution with a mean of 3.96 inches and a standard deviation of 0.01 inches. The diameter L of a randomly selected large lid at this restaurant follows a Normal distribution with mean 3.98 inches and standard deviation 0.02 inches. </a:t>
            </a:r>
          </a:p>
          <a:p>
            <a:pPr eaLnBrk="1" hangingPunct="1">
              <a:defRPr/>
            </a:pPr>
            <a:r>
              <a:rPr lang="en-US" dirty="0" smtClean="0">
                <a:latin typeface="+mj-lt"/>
              </a:rPr>
              <a:t>For a lid to fit on a cup, the value of L has to be bigger than the value of C, but not by more than 0.06 inches.</a:t>
            </a:r>
          </a:p>
          <a:p>
            <a:pPr algn="ctr" eaLnBrk="1" hangingPunct="1">
              <a:defRPr/>
            </a:pPr>
            <a:endParaRPr lang="en-US" dirty="0" smtClean="0">
              <a:latin typeface="+mj-lt"/>
            </a:endParaRPr>
          </a:p>
          <a:p>
            <a:pPr algn="ctr" eaLnBrk="1" hangingPunct="1">
              <a:defRPr/>
            </a:pPr>
            <a:r>
              <a:rPr lang="en-US" b="1" dirty="0">
                <a:latin typeface="+mj-lt"/>
              </a:rPr>
              <a:t>What’s the probability that a randomly selected large lid will fit on a randomly chosen large drink cup?</a:t>
            </a:r>
            <a:endParaRPr lang="en-US" b="1" dirty="0" smtClean="0">
              <a:latin typeface="+mj-lt"/>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Vertical Text Placeholder 2"/>
          <p:cNvSpPr>
            <a:spLocks noGrp="1"/>
          </p:cNvSpPr>
          <p:nvPr>
            <p:ph type="body" orient="vert" idx="1"/>
          </p:nvPr>
        </p:nvSpPr>
        <p:spPr>
          <a:xfrm rot="16200000">
            <a:off x="3722688" y="-2741612"/>
            <a:ext cx="1522412" cy="7726362"/>
          </a:xfrm>
        </p:spPr>
        <p:txBody>
          <a:bodyPr rtlCol="0">
            <a:normAutofit fontScale="85000" lnSpcReduction="10000"/>
          </a:bodyPr>
          <a:lstStyle/>
          <a:p>
            <a:pPr marL="0" indent="0" algn="ctr" eaLnBrk="1" fontAlgn="auto" hangingPunct="1">
              <a:spcAft>
                <a:spcPts val="0"/>
              </a:spcAft>
              <a:buFont typeface="Arial" pitchFamily="34" charset="0"/>
              <a:buNone/>
              <a:defRPr/>
            </a:pPr>
            <a:r>
              <a:rPr lang="en-US" sz="4500" b="1" dirty="0" smtClean="0">
                <a:solidFill>
                  <a:srgbClr val="0070C0"/>
                </a:solidFill>
              </a:rPr>
              <a:t>Combining Normal Random Variables: </a:t>
            </a:r>
            <a:r>
              <a:rPr lang="en-US" sz="4500" b="1" dirty="0" smtClean="0">
                <a:solidFill>
                  <a:srgbClr val="FFC000"/>
                </a:solidFill>
              </a:rPr>
              <a:t>Calculating Probabilities</a:t>
            </a:r>
            <a:endParaRPr lang="en-US" sz="4500" dirty="0" smtClean="0">
              <a:solidFill>
                <a:srgbClr val="FFC000"/>
              </a:solidFill>
            </a:endParaRPr>
          </a:p>
        </p:txBody>
      </p:sp>
      <mc:AlternateContent xmlns:mc="http://schemas.openxmlformats.org/markup-compatibility/2006" xmlns:a14="http://schemas.microsoft.com/office/drawing/2010/main">
        <mc:Choice Requires="a14">
          <p:sp>
            <p:nvSpPr>
              <p:cNvPr id="38919" name="TextBox 9"/>
              <p:cNvSpPr txBox="1">
                <a:spLocks noChangeArrowheads="1"/>
              </p:cNvSpPr>
              <p:nvPr/>
            </p:nvSpPr>
            <p:spPr bwMode="auto">
              <a:xfrm>
                <a:off x="450850" y="1882775"/>
                <a:ext cx="8337550" cy="436080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b="1" dirty="0" smtClean="0">
                    <a:solidFill>
                      <a:schemeClr val="accent2">
                        <a:lumMod val="75000"/>
                      </a:schemeClr>
                    </a:solidFill>
                    <a:latin typeface="+mj-lt"/>
                  </a:rPr>
                  <a:t>STATE &amp; PLAN: </a:t>
                </a:r>
                <a:r>
                  <a:rPr lang="en-US" dirty="0" smtClean="0">
                    <a:latin typeface="+mj-lt"/>
                  </a:rPr>
                  <a:t>We’ll </a:t>
                </a:r>
                <a:r>
                  <a:rPr lang="en-US" dirty="0">
                    <a:latin typeface="+mj-lt"/>
                  </a:rPr>
                  <a:t>define the random variable D = L − C to represent the difference between the lid’s diameter and the cup’s diameter. Our goal is to find </a:t>
                </a:r>
                <a:r>
                  <a:rPr lang="en-US" dirty="0" smtClean="0">
                    <a:latin typeface="+mj-lt"/>
                  </a:rPr>
                  <a:t>P(0.00 </a:t>
                </a:r>
                <a:r>
                  <a:rPr lang="en-US" dirty="0">
                    <a:latin typeface="+mj-lt"/>
                  </a:rPr>
                  <a:t>&lt; D ≤ 0.06</a:t>
                </a:r>
                <a:r>
                  <a:rPr lang="en-US" dirty="0" smtClean="0">
                    <a:latin typeface="+mj-lt"/>
                  </a:rPr>
                  <a:t>).</a:t>
                </a:r>
              </a:p>
              <a:p>
                <a:pPr eaLnBrk="1" hangingPunct="1">
                  <a:defRPr/>
                </a:pPr>
                <a:endParaRPr lang="en-US" b="1" dirty="0">
                  <a:latin typeface="+mj-lt"/>
                </a:endParaRPr>
              </a:p>
              <a:p>
                <a:pPr eaLnBrk="1" hangingPunct="1">
                  <a:defRPr/>
                </a:pPr>
                <a:r>
                  <a:rPr lang="en-US" b="1" dirty="0" smtClean="0">
                    <a:solidFill>
                      <a:schemeClr val="accent2">
                        <a:lumMod val="75000"/>
                      </a:schemeClr>
                    </a:solidFill>
                    <a:latin typeface="+mj-lt"/>
                  </a:rPr>
                  <a:t>DO:</a:t>
                </a:r>
              </a:p>
              <a:p>
                <a:pPr eaLnBrk="1" hangingPunct="1">
                  <a:defRPr/>
                </a:pPr>
                <a:r>
                  <a:rPr lang="en-US" dirty="0" smtClean="0">
                    <a:latin typeface="+mj-lt"/>
                  </a:rPr>
                  <a:t>1. Calculate combined mean.</a:t>
                </a:r>
              </a:p>
              <a:p>
                <a:pPr eaLnBrk="1" hangingPunct="1">
                  <a:defRPr/>
                </a:pPr>
                <a:r>
                  <a:rPr lang="en-US" i="1" dirty="0" smtClean="0"/>
                  <a:t>	</a:t>
                </a:r>
                <a:r>
                  <a:rPr lang="el-GR" i="1" dirty="0" smtClean="0"/>
                  <a:t>μ</a:t>
                </a:r>
                <a:r>
                  <a:rPr lang="en-US" i="1" baseline="-25000" dirty="0"/>
                  <a:t>D</a:t>
                </a:r>
                <a:r>
                  <a:rPr lang="en-US" dirty="0"/>
                  <a:t> = </a:t>
                </a:r>
                <a:r>
                  <a:rPr lang="el-GR" i="1" dirty="0"/>
                  <a:t>μ</a:t>
                </a:r>
                <a:r>
                  <a:rPr lang="en-US" i="1" baseline="-25000" dirty="0"/>
                  <a:t>L</a:t>
                </a:r>
                <a:r>
                  <a:rPr lang="en-US" dirty="0"/>
                  <a:t> − </a:t>
                </a:r>
                <a:r>
                  <a:rPr lang="el-GR" i="1" dirty="0"/>
                  <a:t>μ</a:t>
                </a:r>
                <a:r>
                  <a:rPr lang="en-US" i="1" baseline="-25000" dirty="0"/>
                  <a:t>C</a:t>
                </a:r>
                <a:r>
                  <a:rPr lang="en-US" dirty="0"/>
                  <a:t> = 3.98−3.96 = </a:t>
                </a:r>
                <a:r>
                  <a:rPr lang="en-US" dirty="0" smtClean="0"/>
                  <a:t>0.02</a:t>
                </a:r>
              </a:p>
              <a:p>
                <a:pPr eaLnBrk="1" hangingPunct="1">
                  <a:defRPr/>
                </a:pPr>
                <a:endParaRPr lang="en-US" sz="1000" b="1" dirty="0" smtClean="0">
                  <a:latin typeface="+mj-lt"/>
                </a:endParaRPr>
              </a:p>
              <a:p>
                <a:pPr eaLnBrk="1" hangingPunct="1">
                  <a:defRPr/>
                </a:pPr>
                <a:r>
                  <a:rPr lang="en-US" dirty="0" smtClean="0">
                    <a:latin typeface="+mj-lt"/>
                  </a:rPr>
                  <a:t>2. Calculate combined variance</a:t>
                </a:r>
              </a:p>
              <a:p>
                <a:pPr eaLnBrk="1" hangingPunct="1">
                  <a:defRPr/>
                </a:pPr>
                <a:r>
                  <a:rPr lang="en-US" dirty="0" smtClean="0">
                    <a:latin typeface="+mj-lt"/>
                  </a:rPr>
                  <a:t>	(0.02)</a:t>
                </a:r>
                <a:r>
                  <a:rPr lang="en-US" baseline="30000" dirty="0" smtClean="0">
                    <a:latin typeface="+mj-lt"/>
                  </a:rPr>
                  <a:t>2</a:t>
                </a:r>
                <a:r>
                  <a:rPr lang="en-US" dirty="0" smtClean="0">
                    <a:latin typeface="+mj-lt"/>
                  </a:rPr>
                  <a:t> + (0.01)</a:t>
                </a:r>
                <a:r>
                  <a:rPr lang="en-US" baseline="30000" dirty="0" smtClean="0">
                    <a:latin typeface="+mj-lt"/>
                  </a:rPr>
                  <a:t>2</a:t>
                </a:r>
                <a:r>
                  <a:rPr lang="en-US" dirty="0" smtClean="0">
                    <a:latin typeface="+mj-lt"/>
                  </a:rPr>
                  <a:t> = 0.0005</a:t>
                </a:r>
              </a:p>
              <a:p>
                <a:pPr eaLnBrk="1" hangingPunct="1">
                  <a:defRPr/>
                </a:pPr>
                <a:r>
                  <a:rPr lang="en-US" dirty="0" smtClean="0">
                    <a:latin typeface="+mj-lt"/>
                  </a:rPr>
                  <a:t>3. Calculate combined standard deviation. </a:t>
                </a:r>
              </a:p>
              <a:p>
                <a:pPr eaLnBrk="1" hangingPunct="1">
                  <a:defRPr/>
                </a:pPr>
                <a:r>
                  <a:rPr lang="en-US" dirty="0">
                    <a:latin typeface="+mj-lt"/>
                  </a:rPr>
                  <a:t>	</a:t>
                </a:r>
                <a14:m>
                  <m:oMath xmlns:m="http://schemas.openxmlformats.org/officeDocument/2006/math">
                    <m:rad>
                      <m:radPr>
                        <m:degHide m:val="on"/>
                        <m:ctrlPr>
                          <a:rPr lang="en-US" i="1" smtClean="0">
                            <a:latin typeface="Cambria Math"/>
                          </a:rPr>
                        </m:ctrlPr>
                      </m:radPr>
                      <m:deg/>
                      <m:e>
                        <m:r>
                          <a:rPr lang="en-US" b="0" i="1" smtClean="0">
                            <a:latin typeface="Cambria Math"/>
                          </a:rPr>
                          <m:t>0.0005</m:t>
                        </m:r>
                      </m:e>
                    </m:rad>
                  </m:oMath>
                </a14:m>
                <a:r>
                  <a:rPr lang="en-US" dirty="0" smtClean="0">
                    <a:latin typeface="+mj-lt"/>
                  </a:rPr>
                  <a:t> = 0.0224</a:t>
                </a:r>
              </a:p>
            </p:txBody>
          </p:sp>
        </mc:Choice>
        <mc:Fallback xmlns="">
          <p:sp>
            <p:nvSpPr>
              <p:cNvPr id="38919" name="TextBox 9"/>
              <p:cNvSpPr txBox="1">
                <a:spLocks noRot="1" noChangeAspect="1" noMove="1" noResize="1" noEditPoints="1" noAdjustHandles="1" noChangeArrowheads="1" noChangeShapeType="1" noTextEdit="1"/>
              </p:cNvSpPr>
              <p:nvPr/>
            </p:nvSpPr>
            <p:spPr bwMode="auto">
              <a:xfrm>
                <a:off x="450850" y="1882775"/>
                <a:ext cx="8337550" cy="4360809"/>
              </a:xfrm>
              <a:prstGeom prst="rect">
                <a:avLst/>
              </a:prstGeom>
              <a:blipFill rotWithShape="1">
                <a:blip r:embed="rId2"/>
                <a:stretch>
                  <a:fillRect l="-1170" t="-1119" r="-1243" b="-19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30726" name="Picture 2" descr="http://ebooks.bfwpub.com/tps4e/figures/6_14_bi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8175" y="3103563"/>
            <a:ext cx="3262313"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Vertical Text Placeholder 2"/>
          <p:cNvSpPr>
            <a:spLocks noGrp="1"/>
          </p:cNvSpPr>
          <p:nvPr>
            <p:ph type="body" orient="vert" idx="1"/>
          </p:nvPr>
        </p:nvSpPr>
        <p:spPr>
          <a:xfrm rot="16200000">
            <a:off x="3722688" y="-2741612"/>
            <a:ext cx="1522412" cy="7726362"/>
          </a:xfrm>
        </p:spPr>
        <p:txBody>
          <a:bodyPr rtlCol="0">
            <a:normAutofit fontScale="85000" lnSpcReduction="10000"/>
          </a:bodyPr>
          <a:lstStyle/>
          <a:p>
            <a:pPr marL="0" indent="0" algn="ctr" eaLnBrk="1" fontAlgn="auto" hangingPunct="1">
              <a:spcAft>
                <a:spcPts val="0"/>
              </a:spcAft>
              <a:buFont typeface="Arial" pitchFamily="34" charset="0"/>
              <a:buNone/>
              <a:defRPr/>
            </a:pPr>
            <a:r>
              <a:rPr lang="en-US" sz="4500" b="1" dirty="0" smtClean="0">
                <a:solidFill>
                  <a:srgbClr val="0070C0"/>
                </a:solidFill>
              </a:rPr>
              <a:t>Combining Normal Random Variables: </a:t>
            </a:r>
            <a:r>
              <a:rPr lang="en-US" sz="4500" b="1" dirty="0" smtClean="0">
                <a:solidFill>
                  <a:srgbClr val="FFC000"/>
                </a:solidFill>
              </a:rPr>
              <a:t>Calculating Probabilities</a:t>
            </a:r>
            <a:endParaRPr lang="en-US" sz="4500" dirty="0" smtClean="0">
              <a:solidFill>
                <a:srgbClr val="FFC000"/>
              </a:solidFill>
            </a:endParaRPr>
          </a:p>
        </p:txBody>
      </p:sp>
      <mc:AlternateContent xmlns:mc="http://schemas.openxmlformats.org/markup-compatibility/2006" xmlns:a14="http://schemas.microsoft.com/office/drawing/2010/main">
        <mc:Choice Requires="a14">
          <p:sp>
            <p:nvSpPr>
              <p:cNvPr id="38919" name="TextBox 9"/>
              <p:cNvSpPr txBox="1">
                <a:spLocks noChangeArrowheads="1"/>
              </p:cNvSpPr>
              <p:nvPr/>
            </p:nvSpPr>
            <p:spPr bwMode="auto">
              <a:xfrm>
                <a:off x="463550" y="1664410"/>
                <a:ext cx="8339138" cy="4864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b="1" dirty="0" smtClean="0">
                    <a:solidFill>
                      <a:schemeClr val="accent2">
                        <a:lumMod val="75000"/>
                      </a:schemeClr>
                    </a:solidFill>
                    <a:latin typeface="+mj-lt"/>
                  </a:rPr>
                  <a:t>DO, cont.:</a:t>
                </a:r>
              </a:p>
              <a:p>
                <a:pPr eaLnBrk="1" hangingPunct="1">
                  <a:defRPr/>
                </a:pPr>
                <a:endParaRPr lang="en-US" sz="1200" b="1" dirty="0">
                  <a:solidFill>
                    <a:schemeClr val="accent2">
                      <a:lumMod val="75000"/>
                    </a:schemeClr>
                  </a:solidFill>
                  <a:latin typeface="+mj-lt"/>
                </a:endParaRPr>
              </a:p>
              <a:p>
                <a:pPr eaLnBrk="1" hangingPunct="1">
                  <a:defRPr/>
                </a:pPr>
                <a:r>
                  <a:rPr lang="en-US" dirty="0" smtClean="0">
                    <a:latin typeface="+mj-lt"/>
                  </a:rPr>
                  <a:t>4. Calculate z-scores:</a:t>
                </a:r>
              </a:p>
              <a:p>
                <a:pPr eaLnBrk="1" hangingPunct="1">
                  <a:defRPr/>
                </a:pPr>
                <a:r>
                  <a:rPr lang="en-US" dirty="0" smtClean="0">
                    <a:latin typeface="+mj-lt"/>
                  </a:rPr>
                  <a:t>z = </a:t>
                </a:r>
                <a14:m>
                  <m:oMath xmlns:m="http://schemas.openxmlformats.org/officeDocument/2006/math">
                    <m:f>
                      <m:fPr>
                        <m:ctrlPr>
                          <a:rPr lang="en-US" i="1" smtClean="0">
                            <a:latin typeface="Cambria Math"/>
                          </a:rPr>
                        </m:ctrlPr>
                      </m:fPr>
                      <m:num>
                        <m:r>
                          <a:rPr lang="en-US" b="0" i="1" smtClean="0">
                            <a:latin typeface="Cambria Math"/>
                          </a:rPr>
                          <m:t>0 −0.02</m:t>
                        </m:r>
                      </m:num>
                      <m:den>
                        <m:r>
                          <a:rPr lang="en-US" b="0" i="1" smtClean="0">
                            <a:latin typeface="Cambria Math"/>
                          </a:rPr>
                          <m:t>0.0224</m:t>
                        </m:r>
                      </m:den>
                    </m:f>
                  </m:oMath>
                </a14:m>
                <a:r>
                  <a:rPr lang="en-US" dirty="0" smtClean="0">
                    <a:latin typeface="+mj-lt"/>
                  </a:rPr>
                  <a:t> = -0.89 	and	 </a:t>
                </a:r>
                <a14:m>
                  <m:oMath xmlns:m="http://schemas.openxmlformats.org/officeDocument/2006/math">
                    <m:f>
                      <m:fPr>
                        <m:ctrlPr>
                          <a:rPr lang="en-US" i="1" smtClean="0">
                            <a:latin typeface="Cambria Math"/>
                          </a:rPr>
                        </m:ctrlPr>
                      </m:fPr>
                      <m:num>
                        <m:r>
                          <a:rPr lang="en-US" b="0" i="1" smtClean="0">
                            <a:latin typeface="Cambria Math"/>
                          </a:rPr>
                          <m:t>0.06−0.02</m:t>
                        </m:r>
                      </m:num>
                      <m:den>
                        <m:r>
                          <a:rPr lang="en-US" b="0" i="1" smtClean="0">
                            <a:latin typeface="Cambria Math"/>
                          </a:rPr>
                          <m:t>0.0224</m:t>
                        </m:r>
                      </m:den>
                    </m:f>
                  </m:oMath>
                </a14:m>
                <a:r>
                  <a:rPr lang="en-US" dirty="0" smtClean="0">
                    <a:latin typeface="+mj-lt"/>
                  </a:rPr>
                  <a:t> = 1.79</a:t>
                </a:r>
                <a:endParaRPr lang="en-US" b="1" dirty="0">
                  <a:latin typeface="+mj-lt"/>
                </a:endParaRPr>
              </a:p>
              <a:p>
                <a:pPr eaLnBrk="1" hangingPunct="1">
                  <a:defRPr/>
                </a:pPr>
                <a:endParaRPr lang="en-US" dirty="0" smtClean="0">
                  <a:latin typeface="+mj-lt"/>
                </a:endParaRPr>
              </a:p>
              <a:p>
                <a:pPr eaLnBrk="1" hangingPunct="1">
                  <a:defRPr/>
                </a:pPr>
                <a:r>
                  <a:rPr lang="en-US" dirty="0" smtClean="0">
                    <a:latin typeface="+mj-lt"/>
                  </a:rPr>
                  <a:t>5. Find p-values:</a:t>
                </a:r>
              </a:p>
              <a:p>
                <a:pPr eaLnBrk="1" hangingPunct="1">
                  <a:defRPr/>
                </a:pPr>
                <a:r>
                  <a:rPr lang="en-US" b="1" dirty="0">
                    <a:latin typeface="+mj-lt"/>
                  </a:rPr>
                  <a:t>	</a:t>
                </a:r>
                <a:r>
                  <a:rPr lang="en-US" dirty="0" err="1" smtClean="0">
                    <a:latin typeface="+mj-lt"/>
                  </a:rPr>
                  <a:t>pvalues</a:t>
                </a:r>
                <a:r>
                  <a:rPr lang="en-US" dirty="0">
                    <a:latin typeface="+mj-lt"/>
                  </a:rPr>
                  <a:t> </a:t>
                </a:r>
                <a:r>
                  <a:rPr lang="en-US" dirty="0" smtClean="0">
                    <a:latin typeface="+mj-lt"/>
                  </a:rPr>
                  <a:t>(z = -0.89) = 0.1867    and (z = 1.79) = 0.9633</a:t>
                </a:r>
              </a:p>
              <a:p>
                <a:pPr eaLnBrk="1" hangingPunct="1">
                  <a:defRPr/>
                </a:pPr>
                <a:endParaRPr lang="en-US" dirty="0" smtClean="0">
                  <a:latin typeface="+mj-lt"/>
                </a:endParaRPr>
              </a:p>
              <a:p>
                <a:pPr eaLnBrk="1" hangingPunct="1">
                  <a:defRPr/>
                </a:pPr>
                <a:r>
                  <a:rPr lang="en-US" dirty="0">
                    <a:latin typeface="+mj-lt"/>
                  </a:rPr>
                  <a:t>6. Final calculations:</a:t>
                </a:r>
              </a:p>
              <a:p>
                <a:pPr eaLnBrk="1" hangingPunct="1">
                  <a:defRPr/>
                </a:pPr>
                <a:r>
                  <a:rPr lang="en-US" dirty="0">
                    <a:latin typeface="+mj-lt"/>
                  </a:rPr>
                  <a:t>	0.9633 − 0.1867 = 0.7766.</a:t>
                </a:r>
              </a:p>
              <a:p>
                <a:pPr eaLnBrk="1" hangingPunct="1">
                  <a:defRPr/>
                </a:pPr>
                <a:r>
                  <a:rPr lang="en-US" dirty="0">
                    <a:solidFill>
                      <a:schemeClr val="accent2">
                        <a:lumMod val="75000"/>
                      </a:schemeClr>
                    </a:solidFill>
                    <a:latin typeface="+mj-lt"/>
                  </a:rPr>
                  <a:t> </a:t>
                </a:r>
                <a:endParaRPr lang="en-US" dirty="0">
                  <a:latin typeface="+mj-lt"/>
                </a:endParaRPr>
              </a:p>
              <a:p>
                <a:pPr eaLnBrk="1" hangingPunct="1">
                  <a:defRPr/>
                </a:pPr>
                <a:r>
                  <a:rPr lang="en-US" b="1" dirty="0" smtClean="0">
                    <a:latin typeface="+mj-lt"/>
                  </a:rPr>
                  <a:t>OR</a:t>
                </a:r>
                <a:r>
                  <a:rPr lang="en-US" dirty="0" smtClean="0">
                    <a:latin typeface="+mj-lt"/>
                  </a:rPr>
                  <a:t> </a:t>
                </a:r>
                <a:r>
                  <a:rPr lang="en-US" dirty="0" err="1" smtClean="0">
                    <a:latin typeface="+mj-lt"/>
                  </a:rPr>
                  <a:t>normcdf</a:t>
                </a:r>
                <a:r>
                  <a:rPr lang="en-US" dirty="0" smtClean="0">
                    <a:latin typeface="+mj-lt"/>
                  </a:rPr>
                  <a:t>(0, 0.06, 0.02, 0.0224)= </a:t>
                </a:r>
              </a:p>
              <a:p>
                <a:pPr eaLnBrk="1" hangingPunct="1">
                  <a:defRPr/>
                </a:pPr>
                <a:endParaRPr lang="en-US" dirty="0">
                  <a:latin typeface="+mj-lt"/>
                </a:endParaRPr>
              </a:p>
            </p:txBody>
          </p:sp>
        </mc:Choice>
        <mc:Fallback xmlns="">
          <p:sp>
            <p:nvSpPr>
              <p:cNvPr id="38919" name="TextBox 9"/>
              <p:cNvSpPr txBox="1">
                <a:spLocks noRot="1" noChangeAspect="1" noMove="1" noResize="1" noEditPoints="1" noAdjustHandles="1" noChangeArrowheads="1" noChangeShapeType="1" noTextEdit="1"/>
              </p:cNvSpPr>
              <p:nvPr/>
            </p:nvSpPr>
            <p:spPr bwMode="auto">
              <a:xfrm>
                <a:off x="463550" y="1664410"/>
                <a:ext cx="8339138" cy="4864280"/>
              </a:xfrm>
              <a:prstGeom prst="rect">
                <a:avLst/>
              </a:prstGeom>
              <a:blipFill rotWithShape="1">
                <a:blip r:embed="rId2"/>
                <a:stretch>
                  <a:fillRect l="-1096" t="-100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685800" y="2087563"/>
            <a:ext cx="7772400" cy="1470025"/>
          </a:xfrm>
        </p:spPr>
        <p:txBody>
          <a:bodyPr/>
          <a:lstStyle/>
          <a:p>
            <a:r>
              <a:rPr lang="en-US" altLang="en-US" sz="8500" b="1" smtClean="0">
                <a:solidFill>
                  <a:srgbClr val="00B050"/>
                </a:solidFill>
              </a:rPr>
              <a:t>Linear Transformations on Random Variables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Vertical Text Placeholder 2"/>
          <p:cNvSpPr>
            <a:spLocks noGrp="1"/>
          </p:cNvSpPr>
          <p:nvPr>
            <p:ph type="body" orient="vert" idx="1"/>
          </p:nvPr>
        </p:nvSpPr>
        <p:spPr>
          <a:xfrm rot="16200000">
            <a:off x="3722688" y="-2741612"/>
            <a:ext cx="1522412" cy="7726362"/>
          </a:xfrm>
        </p:spPr>
        <p:txBody>
          <a:bodyPr rtlCol="0">
            <a:normAutofit fontScale="85000" lnSpcReduction="10000"/>
          </a:bodyPr>
          <a:lstStyle/>
          <a:p>
            <a:pPr marL="0" indent="0" algn="ctr" eaLnBrk="1" fontAlgn="auto" hangingPunct="1">
              <a:spcAft>
                <a:spcPts val="0"/>
              </a:spcAft>
              <a:buFont typeface="Arial" pitchFamily="34" charset="0"/>
              <a:buNone/>
              <a:defRPr/>
            </a:pPr>
            <a:r>
              <a:rPr lang="en-US" sz="4500" b="1" dirty="0" smtClean="0">
                <a:solidFill>
                  <a:srgbClr val="0070C0"/>
                </a:solidFill>
              </a:rPr>
              <a:t>Combining Normal Random Variables: </a:t>
            </a:r>
            <a:r>
              <a:rPr lang="en-US" sz="4500" b="1" dirty="0" smtClean="0">
                <a:solidFill>
                  <a:srgbClr val="FFC000"/>
                </a:solidFill>
              </a:rPr>
              <a:t>Calculating Probabilities</a:t>
            </a:r>
            <a:endParaRPr lang="en-US" sz="4500" dirty="0" smtClean="0">
              <a:solidFill>
                <a:srgbClr val="FFC000"/>
              </a:solidFill>
            </a:endParaRPr>
          </a:p>
        </p:txBody>
      </p:sp>
      <p:sp>
        <p:nvSpPr>
          <p:cNvPr id="38919" name="TextBox 9"/>
          <p:cNvSpPr txBox="1">
            <a:spLocks noChangeArrowheads="1"/>
          </p:cNvSpPr>
          <p:nvPr/>
        </p:nvSpPr>
        <p:spPr bwMode="auto">
          <a:xfrm>
            <a:off x="463550" y="1882775"/>
            <a:ext cx="8339138"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b="1" dirty="0" smtClean="0">
                <a:solidFill>
                  <a:schemeClr val="accent2">
                    <a:lumMod val="75000"/>
                  </a:schemeClr>
                </a:solidFill>
                <a:latin typeface="+mj-lt"/>
              </a:rPr>
              <a:t>CONCLUDE:</a:t>
            </a:r>
          </a:p>
          <a:p>
            <a:pPr eaLnBrk="1" hangingPunct="1">
              <a:defRPr/>
            </a:pPr>
            <a:endParaRPr lang="en-US" sz="1200" b="1" dirty="0">
              <a:solidFill>
                <a:schemeClr val="accent2">
                  <a:lumMod val="75000"/>
                </a:schemeClr>
              </a:solidFill>
              <a:latin typeface="+mj-lt"/>
            </a:endParaRPr>
          </a:p>
          <a:p>
            <a:pPr eaLnBrk="1" hangingPunct="1">
              <a:defRPr/>
            </a:pPr>
            <a:r>
              <a:rPr lang="en-US" dirty="0" smtClean="0">
                <a:latin typeface="+mj-lt"/>
              </a:rPr>
              <a:t>We predict that the lids will fit properly 77.66% of the time. This means the lids will not fit properly more than 22% of the time. That is annoying! </a:t>
            </a:r>
          </a:p>
          <a:p>
            <a:pPr eaLnBrk="1" hangingPunct="1">
              <a:defRPr/>
            </a:pPr>
            <a:r>
              <a:rPr lang="en-US" dirty="0" smtClean="0">
                <a:solidFill>
                  <a:schemeClr val="accent2">
                    <a:lumMod val="75000"/>
                  </a:schemeClr>
                </a:solidFill>
                <a:latin typeface="+mj-lt"/>
              </a:rPr>
              <a:t> </a:t>
            </a:r>
            <a:endParaRPr lang="en-US" dirty="0" smtClean="0">
              <a:latin typeface="+mj-lt"/>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Vertical Text Placeholder 2"/>
          <p:cNvSpPr>
            <a:spLocks noGrp="1"/>
          </p:cNvSpPr>
          <p:nvPr>
            <p:ph type="body" orient="vert" idx="1"/>
          </p:nvPr>
        </p:nvSpPr>
        <p:spPr>
          <a:xfrm rot="16200000">
            <a:off x="3722688" y="-2741612"/>
            <a:ext cx="1522412" cy="7726362"/>
          </a:xfrm>
        </p:spPr>
        <p:txBody>
          <a:bodyPr rtlCol="0">
            <a:normAutofit fontScale="85000" lnSpcReduction="10000"/>
          </a:bodyPr>
          <a:lstStyle/>
          <a:p>
            <a:pPr marL="0" indent="0" algn="ctr" eaLnBrk="1" fontAlgn="auto" hangingPunct="1">
              <a:spcAft>
                <a:spcPts val="0"/>
              </a:spcAft>
              <a:buFont typeface="Arial" pitchFamily="34" charset="0"/>
              <a:buNone/>
              <a:defRPr/>
            </a:pPr>
            <a:r>
              <a:rPr lang="en-US" sz="4500" b="1" dirty="0" smtClean="0">
                <a:solidFill>
                  <a:srgbClr val="0070C0"/>
                </a:solidFill>
              </a:rPr>
              <a:t>Combining Normal Random Variables: </a:t>
            </a:r>
            <a:r>
              <a:rPr lang="en-US" sz="4500" b="1" dirty="0" smtClean="0">
                <a:solidFill>
                  <a:srgbClr val="FF0000"/>
                </a:solidFill>
              </a:rPr>
              <a:t>Calculating Probabilities</a:t>
            </a:r>
            <a:endParaRPr lang="en-US" sz="4500" dirty="0" smtClean="0">
              <a:solidFill>
                <a:srgbClr val="FF0000"/>
              </a:solidFill>
            </a:endParaRPr>
          </a:p>
        </p:txBody>
      </p:sp>
      <p:sp>
        <p:nvSpPr>
          <p:cNvPr id="38919" name="TextBox 9"/>
          <p:cNvSpPr txBox="1">
            <a:spLocks noChangeArrowheads="1"/>
          </p:cNvSpPr>
          <p:nvPr/>
        </p:nvSpPr>
        <p:spPr bwMode="auto">
          <a:xfrm>
            <a:off x="463550" y="1882775"/>
            <a:ext cx="8339138"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defRPr/>
            </a:pPr>
            <a:r>
              <a:rPr lang="en-US" sz="2500" dirty="0" smtClean="0">
                <a:latin typeface="+mj-lt"/>
              </a:rPr>
              <a:t>Mrs. Daniel </a:t>
            </a:r>
            <a:r>
              <a:rPr lang="en-US" sz="2500" dirty="0">
                <a:latin typeface="+mj-lt"/>
              </a:rPr>
              <a:t>and </a:t>
            </a:r>
            <a:r>
              <a:rPr lang="en-US" sz="2500" dirty="0" smtClean="0">
                <a:latin typeface="+mj-lt"/>
              </a:rPr>
              <a:t>Mrs. Cooper </a:t>
            </a:r>
            <a:r>
              <a:rPr lang="en-US" sz="2500" dirty="0">
                <a:latin typeface="+mj-lt"/>
              </a:rPr>
              <a:t>bowl every Tuesday night. Over the past few years, </a:t>
            </a:r>
            <a:r>
              <a:rPr lang="en-US" sz="2500" dirty="0" smtClean="0">
                <a:latin typeface="+mj-lt"/>
              </a:rPr>
              <a:t>Mrs. Daniel’s scores </a:t>
            </a:r>
            <a:r>
              <a:rPr lang="en-US" sz="2500" dirty="0">
                <a:latin typeface="+mj-lt"/>
              </a:rPr>
              <a:t>have been approximately Normally distributed with a mean of 212 and a </a:t>
            </a:r>
            <a:r>
              <a:rPr lang="en-US" sz="2500" dirty="0" smtClean="0">
                <a:latin typeface="+mj-lt"/>
              </a:rPr>
              <a:t>standard deviation </a:t>
            </a:r>
            <a:r>
              <a:rPr lang="en-US" sz="2500" dirty="0">
                <a:latin typeface="+mj-lt"/>
              </a:rPr>
              <a:t>of 31. During the same period, </a:t>
            </a:r>
            <a:r>
              <a:rPr lang="en-US" sz="2500" dirty="0" smtClean="0">
                <a:latin typeface="+mj-lt"/>
              </a:rPr>
              <a:t>Mrs. Cooper’s scores </a:t>
            </a:r>
            <a:r>
              <a:rPr lang="en-US" sz="2500" dirty="0">
                <a:latin typeface="+mj-lt"/>
              </a:rPr>
              <a:t>have also </a:t>
            </a:r>
            <a:r>
              <a:rPr lang="en-US" sz="2500" dirty="0" smtClean="0">
                <a:latin typeface="+mj-lt"/>
              </a:rPr>
              <a:t>been approximately Normally </a:t>
            </a:r>
            <a:r>
              <a:rPr lang="en-US" sz="2500" dirty="0">
                <a:latin typeface="+mj-lt"/>
              </a:rPr>
              <a:t>distributed with a mean of 230 and a standard deviation of 40. Assuming </a:t>
            </a:r>
            <a:r>
              <a:rPr lang="en-US" sz="2500" dirty="0" smtClean="0">
                <a:latin typeface="+mj-lt"/>
              </a:rPr>
              <a:t>their scores are independent</a:t>
            </a:r>
            <a:r>
              <a:rPr lang="en-US" sz="2500" dirty="0">
                <a:latin typeface="+mj-lt"/>
              </a:rPr>
              <a:t>, what is the probability that </a:t>
            </a:r>
            <a:r>
              <a:rPr lang="en-US" sz="2500" dirty="0" smtClean="0">
                <a:latin typeface="+mj-lt"/>
              </a:rPr>
              <a:t>Mrs. Daniel scores </a:t>
            </a:r>
            <a:r>
              <a:rPr lang="en-US" sz="2500" dirty="0">
                <a:latin typeface="+mj-lt"/>
              </a:rPr>
              <a:t>higher than </a:t>
            </a:r>
            <a:r>
              <a:rPr lang="en-US" sz="2500" dirty="0" smtClean="0">
                <a:latin typeface="+mj-lt"/>
              </a:rPr>
              <a:t>Mrs. Cooper on a randomly-selected </a:t>
            </a:r>
            <a:r>
              <a:rPr lang="en-US" sz="2500" dirty="0">
                <a:latin typeface="+mj-lt"/>
              </a:rPr>
              <a:t>Tuesday night?</a:t>
            </a:r>
            <a:r>
              <a:rPr lang="en-US" sz="2500" dirty="0" smtClean="0">
                <a:solidFill>
                  <a:schemeClr val="accent2">
                    <a:lumMod val="75000"/>
                  </a:schemeClr>
                </a:solidFill>
                <a:latin typeface="+mj-lt"/>
              </a:rPr>
              <a:t> </a:t>
            </a:r>
            <a:endParaRPr lang="en-US" sz="2500" dirty="0" smtClean="0">
              <a:latin typeface="+mj-lt"/>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Vertical Text Placeholder 2"/>
          <p:cNvSpPr>
            <a:spLocks noGrp="1"/>
          </p:cNvSpPr>
          <p:nvPr>
            <p:ph type="body" orient="vert" idx="1"/>
          </p:nvPr>
        </p:nvSpPr>
        <p:spPr>
          <a:xfrm rot="16200000">
            <a:off x="3722688" y="-2741612"/>
            <a:ext cx="1522412" cy="7726362"/>
          </a:xfrm>
        </p:spPr>
        <p:txBody>
          <a:bodyPr rtlCol="0">
            <a:normAutofit fontScale="85000" lnSpcReduction="10000"/>
          </a:bodyPr>
          <a:lstStyle/>
          <a:p>
            <a:pPr marL="0" indent="0" algn="ctr" eaLnBrk="1" fontAlgn="auto" hangingPunct="1">
              <a:spcAft>
                <a:spcPts val="0"/>
              </a:spcAft>
              <a:buFont typeface="Arial" pitchFamily="34" charset="0"/>
              <a:buNone/>
              <a:defRPr/>
            </a:pPr>
            <a:r>
              <a:rPr lang="en-US" sz="4500" b="1" dirty="0" smtClean="0">
                <a:solidFill>
                  <a:srgbClr val="0070C0"/>
                </a:solidFill>
              </a:rPr>
              <a:t>Combining Normal Random Variables: </a:t>
            </a:r>
            <a:r>
              <a:rPr lang="en-US" sz="4500" b="1" dirty="0" smtClean="0">
                <a:solidFill>
                  <a:srgbClr val="FF0000"/>
                </a:solidFill>
              </a:rPr>
              <a:t>Calculating Probabilities</a:t>
            </a:r>
            <a:endParaRPr lang="en-US" sz="4500" dirty="0" smtClean="0">
              <a:solidFill>
                <a:srgbClr val="FF0000"/>
              </a:solidFill>
            </a:endParaRPr>
          </a:p>
        </p:txBody>
      </p:sp>
      <p:sp>
        <p:nvSpPr>
          <p:cNvPr id="38919" name="TextBox 9"/>
          <p:cNvSpPr txBox="1">
            <a:spLocks noRot="1" noChangeAspect="1" noMove="1" noResize="1" noEditPoints="1" noAdjustHandles="1" noChangeArrowheads="1" noChangeShapeType="1" noTextEdit="1"/>
          </p:cNvSpPr>
          <p:nvPr/>
        </p:nvSpPr>
        <p:spPr bwMode="auto">
          <a:xfrm>
            <a:off x="450850" y="1882775"/>
            <a:ext cx="8337550" cy="3991477"/>
          </a:xfrm>
          <a:prstGeom prst="rect">
            <a:avLst/>
          </a:prstGeom>
          <a:blipFill rotWithShape="1">
            <a:blip r:embed="rId2"/>
            <a:stretch>
              <a:fillRect l="-1170" t="-1221" r="-182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noFill/>
              </a:rPr>
              <a:t> </a:t>
            </a:r>
          </a:p>
        </p:txBody>
      </p:sp>
      <p:pic>
        <p:nvPicPr>
          <p:cNvPr id="34820" name="Picture 2" descr="http://ebooks.bfwpub.com/tps4e/figures/6_14_bi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8175" y="3103563"/>
            <a:ext cx="3262313"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Vertical Text Placeholder 2"/>
          <p:cNvSpPr>
            <a:spLocks noGrp="1"/>
          </p:cNvSpPr>
          <p:nvPr>
            <p:ph type="body" orient="vert" idx="1"/>
          </p:nvPr>
        </p:nvSpPr>
        <p:spPr>
          <a:xfrm rot="16200000">
            <a:off x="3722688" y="-2741612"/>
            <a:ext cx="1522412" cy="7726362"/>
          </a:xfrm>
        </p:spPr>
        <p:txBody>
          <a:bodyPr rtlCol="0">
            <a:normAutofit fontScale="85000" lnSpcReduction="10000"/>
          </a:bodyPr>
          <a:lstStyle/>
          <a:p>
            <a:pPr marL="0" indent="0" algn="ctr" eaLnBrk="1" fontAlgn="auto" hangingPunct="1">
              <a:spcAft>
                <a:spcPts val="0"/>
              </a:spcAft>
              <a:buFont typeface="Arial" pitchFamily="34" charset="0"/>
              <a:buNone/>
              <a:defRPr/>
            </a:pPr>
            <a:r>
              <a:rPr lang="en-US" sz="4500" b="1" dirty="0" smtClean="0">
                <a:solidFill>
                  <a:srgbClr val="0070C0"/>
                </a:solidFill>
              </a:rPr>
              <a:t>Combining Normal Random Variables: </a:t>
            </a:r>
            <a:r>
              <a:rPr lang="en-US" sz="4500" b="1" dirty="0" smtClean="0">
                <a:solidFill>
                  <a:srgbClr val="FF0000"/>
                </a:solidFill>
              </a:rPr>
              <a:t>Calculating Probabilities</a:t>
            </a:r>
            <a:endParaRPr lang="en-US" sz="4500" dirty="0" smtClean="0">
              <a:solidFill>
                <a:srgbClr val="FF0000"/>
              </a:solidFill>
            </a:endParaRPr>
          </a:p>
        </p:txBody>
      </p:sp>
      <p:sp>
        <p:nvSpPr>
          <p:cNvPr id="38919" name="TextBox 9"/>
          <p:cNvSpPr txBox="1">
            <a:spLocks noRot="1" noChangeAspect="1" noMove="1" noResize="1" noEditPoints="1" noAdjustHandles="1" noChangeArrowheads="1" noChangeShapeType="1" noTextEdit="1"/>
          </p:cNvSpPr>
          <p:nvPr/>
        </p:nvSpPr>
        <p:spPr bwMode="auto">
          <a:xfrm>
            <a:off x="463550" y="1773592"/>
            <a:ext cx="8339138" cy="3386953"/>
          </a:xfrm>
          <a:prstGeom prst="rect">
            <a:avLst/>
          </a:prstGeom>
          <a:blipFill rotWithShape="1">
            <a:blip r:embed="rId2"/>
            <a:stretch>
              <a:fillRect l="-1096" t="-1439"/>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noFill/>
              </a:rPr>
              <a:t> </a:t>
            </a:r>
          </a:p>
        </p:txBody>
      </p:sp>
      <p:sp>
        <p:nvSpPr>
          <p:cNvPr id="4" name="TextBox 9"/>
          <p:cNvSpPr txBox="1">
            <a:spLocks noChangeArrowheads="1"/>
          </p:cNvSpPr>
          <p:nvPr/>
        </p:nvSpPr>
        <p:spPr bwMode="auto">
          <a:xfrm>
            <a:off x="463550" y="4912578"/>
            <a:ext cx="833913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b="1" dirty="0" smtClean="0">
                <a:solidFill>
                  <a:schemeClr val="accent2">
                    <a:lumMod val="75000"/>
                  </a:schemeClr>
                </a:solidFill>
                <a:latin typeface="+mj-lt"/>
              </a:rPr>
              <a:t>CONCLUDE:</a:t>
            </a:r>
          </a:p>
          <a:p>
            <a:pPr eaLnBrk="1" hangingPunct="1">
              <a:defRPr/>
            </a:pPr>
            <a:endParaRPr lang="en-US" sz="1200" b="1" dirty="0">
              <a:solidFill>
                <a:schemeClr val="accent2">
                  <a:lumMod val="75000"/>
                </a:schemeClr>
              </a:solidFill>
              <a:latin typeface="+mj-lt"/>
            </a:endParaRPr>
          </a:p>
          <a:p>
            <a:pPr eaLnBrk="1" hangingPunct="1">
              <a:defRPr/>
            </a:pPr>
            <a:r>
              <a:rPr lang="en-US" dirty="0" smtClean="0">
                <a:latin typeface="+mj-lt"/>
              </a:rPr>
              <a:t>There is a 35.94% chance that Mrs. Daniel will score higher than Mrs. Cooper on any given night. </a:t>
            </a:r>
          </a:p>
          <a:p>
            <a:pPr eaLnBrk="1" hangingPunct="1">
              <a:defRPr/>
            </a:pPr>
            <a:r>
              <a:rPr lang="en-US" dirty="0" smtClean="0">
                <a:solidFill>
                  <a:schemeClr val="accent2">
                    <a:lumMod val="75000"/>
                  </a:schemeClr>
                </a:solidFill>
                <a:latin typeface="+mj-lt"/>
              </a:rPr>
              <a:t> </a:t>
            </a:r>
            <a:endParaRPr lang="en-US" dirty="0" smtClean="0">
              <a:latin typeface="+mj-lt"/>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299"/>
            <a:ext cx="8229600" cy="1143000"/>
          </a:xfrm>
        </p:spPr>
        <p:txBody>
          <a:bodyPr/>
          <a:lstStyle/>
          <a:p>
            <a:r>
              <a:rPr lang="en-US" sz="5500" b="1" dirty="0" smtClean="0">
                <a:solidFill>
                  <a:srgbClr val="7030A0"/>
                </a:solidFill>
              </a:rPr>
              <a:t>Mixed Practice: ACT Scores</a:t>
            </a:r>
            <a:endParaRPr lang="en-US" sz="5500" b="1" dirty="0">
              <a:solidFill>
                <a:srgbClr val="7030A0"/>
              </a:solidFill>
            </a:endParaRPr>
          </a:p>
        </p:txBody>
      </p:sp>
      <p:sp>
        <p:nvSpPr>
          <p:cNvPr id="3" name="Content Placeholder 2"/>
          <p:cNvSpPr>
            <a:spLocks noGrp="1"/>
          </p:cNvSpPr>
          <p:nvPr>
            <p:ph idx="1"/>
          </p:nvPr>
        </p:nvSpPr>
        <p:spPr>
          <a:xfrm>
            <a:off x="457200" y="1228299"/>
            <a:ext cx="8229600" cy="4525963"/>
          </a:xfrm>
        </p:spPr>
        <p:txBody>
          <a:bodyPr/>
          <a:lstStyle/>
          <a:p>
            <a:pPr marL="0" indent="0">
              <a:buNone/>
            </a:pPr>
            <a:r>
              <a:rPr lang="en-US" sz="2800" dirty="0" smtClean="0"/>
              <a:t>Leona and Fred are friendly competitors in high school. Both are about to take the ACT college entrance examination. They agree that if one of them scores 5 or more points better than the other, the loser will buy the winner a pizza. Suppose that in fact Fred and Leona have equal ability, so that each score varies Normally with mean 24 and standard deviation 2. (The variation is due to luck in guessing and the accident of the specific questions being familiar to the student.) The two scores are independent. What is the probability that the scores differ by 5 or more points in either direction?</a:t>
            </a:r>
            <a:endParaRPr lang="en-US" sz="2800" dirty="0"/>
          </a:p>
        </p:txBody>
      </p:sp>
    </p:spTree>
    <p:extLst>
      <p:ext uri="{BB962C8B-B14F-4D97-AF65-F5344CB8AC3E}">
        <p14:creationId xmlns:p14="http://schemas.microsoft.com/office/powerpoint/2010/main" val="39506279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500" b="1" dirty="0" smtClean="0">
                <a:solidFill>
                  <a:srgbClr val="7030A0"/>
                </a:solidFill>
              </a:rPr>
              <a:t>ACT Scores</a:t>
            </a:r>
            <a:endParaRPr lang="en-US" sz="5500" b="1" dirty="0">
              <a:solidFill>
                <a:srgbClr val="7030A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New mean: 0</a:t>
                </a:r>
              </a:p>
              <a:p>
                <a:pPr marL="0" indent="0">
                  <a:buNone/>
                </a:pPr>
                <a:r>
                  <a:rPr lang="en-US" dirty="0" smtClean="0"/>
                  <a:t>New standard deviation: 2.8284</a:t>
                </a:r>
              </a:p>
              <a:p>
                <a:pPr marL="0" indent="0">
                  <a:buNone/>
                </a:pPr>
                <a:r>
                  <a:rPr lang="en-US" dirty="0" smtClean="0"/>
                  <a:t>Normal </a:t>
                </a:r>
                <a:r>
                  <a:rPr lang="en-US" dirty="0" err="1" smtClean="0"/>
                  <a:t>cdf</a:t>
                </a:r>
                <a:r>
                  <a:rPr lang="en-US" dirty="0" smtClean="0"/>
                  <a:t> (-</a:t>
                </a:r>
                <a14:m>
                  <m:oMath xmlns:m="http://schemas.openxmlformats.org/officeDocument/2006/math">
                    <m:r>
                      <a:rPr lang="en-US" i="1" smtClean="0">
                        <a:latin typeface="Cambria Math"/>
                        <a:ea typeface="Cambria Math"/>
                      </a:rPr>
                      <m:t>∞</m:t>
                    </m:r>
                  </m:oMath>
                </a14:m>
                <a:r>
                  <a:rPr lang="en-US" dirty="0" smtClean="0"/>
                  <a:t>, -5, 0, 2.8284) = 0.0385</a:t>
                </a:r>
              </a:p>
              <a:p>
                <a:pPr marL="0" indent="0">
                  <a:buNone/>
                </a:pPr>
                <a:r>
                  <a:rPr lang="en-US" dirty="0" smtClean="0"/>
                  <a:t>+ </a:t>
                </a:r>
                <a:r>
                  <a:rPr lang="en-US" dirty="0" err="1" smtClean="0"/>
                  <a:t>normcdf</a:t>
                </a:r>
                <a:r>
                  <a:rPr lang="en-US" dirty="0" smtClean="0"/>
                  <a:t>(5, </a:t>
                </a:r>
                <a14:m>
                  <m:oMath xmlns:m="http://schemas.openxmlformats.org/officeDocument/2006/math">
                    <m:r>
                      <a:rPr lang="en-US" i="1" smtClean="0">
                        <a:latin typeface="Cambria Math"/>
                        <a:ea typeface="Cambria Math"/>
                      </a:rPr>
                      <m:t>∞</m:t>
                    </m:r>
                    <m:r>
                      <a:rPr lang="en-US" b="0" i="1" smtClean="0">
                        <a:latin typeface="Cambria Math"/>
                        <a:ea typeface="Cambria Math"/>
                      </a:rPr>
                      <m:t>,</m:t>
                    </m:r>
                  </m:oMath>
                </a14:m>
                <a:r>
                  <a:rPr lang="en-US" dirty="0" smtClean="0"/>
                  <a:t> 0, 2.8284) = 0.0385</a:t>
                </a:r>
              </a:p>
              <a:p>
                <a:pPr marL="0" indent="0">
                  <a:buNone/>
                </a:pPr>
                <a:r>
                  <a:rPr lang="en-US" dirty="0" smtClean="0"/>
                  <a:t>= 0.0385 + 0.0385 = 0.0771</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852" t="-1752"/>
                </a:stretch>
              </a:blipFill>
            </p:spPr>
            <p:txBody>
              <a:bodyPr/>
              <a:lstStyle/>
              <a:p>
                <a:r>
                  <a:rPr lang="en-US">
                    <a:noFill/>
                  </a:rPr>
                  <a:t> </a:t>
                </a:r>
              </a:p>
            </p:txBody>
          </p:sp>
        </mc:Fallback>
      </mc:AlternateContent>
    </p:spTree>
    <p:extLst>
      <p:ext uri="{BB962C8B-B14F-4D97-AF65-F5344CB8AC3E}">
        <p14:creationId xmlns:p14="http://schemas.microsoft.com/office/powerpoint/2010/main" val="31236562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1994"/>
            <a:ext cx="8229600" cy="4525963"/>
          </a:xfrm>
        </p:spPr>
        <p:txBody>
          <a:bodyPr/>
          <a:lstStyle/>
          <a:p>
            <a:pPr marL="0" indent="0">
              <a:buNone/>
            </a:pPr>
            <a:r>
              <a:rPr lang="en-US" dirty="0"/>
              <a:t>Mr. Daniel is traveling for his business. He has a new 0.85-ounce tube of toothpaste that’s supposed to last him the whole trip. The amount of toothpaste Mr. Daniel squeezes out of the tube each time he brushes varies according to a Normal distribution with mean 0.13 ounces and standard deviation 0.02 ounces. If Mr. Daniel brushes his teeth six times during the trip, what’s the probability that he’ll be cranky because he ran out of toothpaste?</a:t>
            </a:r>
          </a:p>
        </p:txBody>
      </p:sp>
      <p:sp>
        <p:nvSpPr>
          <p:cNvPr id="4" name="Title 1"/>
          <p:cNvSpPr>
            <a:spLocks noGrp="1"/>
          </p:cNvSpPr>
          <p:nvPr>
            <p:ph type="title"/>
          </p:nvPr>
        </p:nvSpPr>
        <p:spPr/>
        <p:txBody>
          <a:bodyPr/>
          <a:lstStyle/>
          <a:p>
            <a:r>
              <a:rPr lang="en-US" sz="5500" b="1" dirty="0" smtClean="0">
                <a:solidFill>
                  <a:srgbClr val="7030A0"/>
                </a:solidFill>
              </a:rPr>
              <a:t>Mixed Practice: Toothpaste</a:t>
            </a:r>
            <a:endParaRPr lang="en-US" sz="5500" b="1" dirty="0">
              <a:solidFill>
                <a:srgbClr val="7030A0"/>
              </a:solidFill>
            </a:endParaRPr>
          </a:p>
        </p:txBody>
      </p:sp>
    </p:spTree>
    <p:extLst>
      <p:ext uri="{BB962C8B-B14F-4D97-AF65-F5344CB8AC3E}">
        <p14:creationId xmlns:p14="http://schemas.microsoft.com/office/powerpoint/2010/main" val="39472475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500" b="1" dirty="0" smtClean="0">
                <a:solidFill>
                  <a:srgbClr val="7030A0"/>
                </a:solidFill>
              </a:rPr>
              <a:t>Toothpaste</a:t>
            </a:r>
            <a:endParaRPr lang="en-US" sz="5500" b="1" dirty="0">
              <a:solidFill>
                <a:srgbClr val="7030A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New mean: 0.78</a:t>
                </a:r>
              </a:p>
              <a:p>
                <a:pPr marL="0" indent="0">
                  <a:buNone/>
                </a:pPr>
                <a:r>
                  <a:rPr lang="en-US" dirty="0" smtClean="0"/>
                  <a:t>New standard deviation: 0.049</a:t>
                </a:r>
              </a:p>
              <a:p>
                <a:pPr marL="0" indent="0">
                  <a:buNone/>
                </a:pPr>
                <a:r>
                  <a:rPr lang="en-US" dirty="0" err="1" smtClean="0"/>
                  <a:t>Normcdf</a:t>
                </a:r>
                <a:r>
                  <a:rPr lang="en-US" dirty="0" smtClean="0"/>
                  <a:t> (0.85, </a:t>
                </a:r>
                <a14:m>
                  <m:oMath xmlns:m="http://schemas.openxmlformats.org/officeDocument/2006/math">
                    <m:r>
                      <a:rPr lang="en-US" i="1" smtClean="0">
                        <a:latin typeface="Cambria Math"/>
                        <a:ea typeface="Cambria Math"/>
                      </a:rPr>
                      <m:t>∞</m:t>
                    </m:r>
                  </m:oMath>
                </a14:m>
                <a:r>
                  <a:rPr lang="en-US" smtClean="0"/>
                  <a:t>, 0.78</a:t>
                </a:r>
                <a:r>
                  <a:rPr lang="en-US" dirty="0" smtClean="0"/>
                  <a:t>, 0.049) </a:t>
                </a:r>
                <a:r>
                  <a:rPr lang="en-US" smtClean="0"/>
                  <a:t>= 0.076564</a:t>
                </a:r>
                <a:endParaRPr lang="en-US" dirty="0" smtClean="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852" t="-1752"/>
                </a:stretch>
              </a:blipFill>
            </p:spPr>
            <p:txBody>
              <a:bodyPr/>
              <a:lstStyle/>
              <a:p>
                <a:r>
                  <a:rPr lang="en-US">
                    <a:noFill/>
                  </a:rPr>
                  <a:t> </a:t>
                </a:r>
              </a:p>
            </p:txBody>
          </p:sp>
        </mc:Fallback>
      </mc:AlternateContent>
    </p:spTree>
    <p:extLst>
      <p:ext uri="{BB962C8B-B14F-4D97-AF65-F5344CB8AC3E}">
        <p14:creationId xmlns:p14="http://schemas.microsoft.com/office/powerpoint/2010/main" val="1370687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Vertical Text Placeholder 2"/>
          <p:cNvSpPr>
            <a:spLocks noGrp="1"/>
          </p:cNvSpPr>
          <p:nvPr>
            <p:ph type="body" orient="vert" idx="1"/>
          </p:nvPr>
        </p:nvSpPr>
        <p:spPr>
          <a:xfrm rot="16200000">
            <a:off x="3552825" y="-2754312"/>
            <a:ext cx="2039937" cy="8269288"/>
          </a:xfrm>
        </p:spPr>
        <p:txBody>
          <a:bodyPr/>
          <a:lstStyle/>
          <a:p>
            <a:pPr marL="0" indent="0" algn="ctr" eaLnBrk="1" hangingPunct="1">
              <a:buFont typeface="Arial" charset="0"/>
              <a:buNone/>
            </a:pPr>
            <a:r>
              <a:rPr lang="en-US" altLang="en-US" sz="4500" b="1" smtClean="0">
                <a:solidFill>
                  <a:srgbClr val="7030A0"/>
                </a:solidFill>
              </a:rPr>
              <a:t>Review:</a:t>
            </a:r>
            <a:r>
              <a:rPr lang="en-US" altLang="en-US" sz="4500" b="1" smtClean="0">
                <a:solidFill>
                  <a:srgbClr val="000000"/>
                </a:solidFill>
              </a:rPr>
              <a:t> Linear Transformations</a:t>
            </a:r>
            <a:endParaRPr lang="en-US" altLang="en-US" sz="4500" smtClean="0">
              <a:solidFill>
                <a:srgbClr val="000000"/>
              </a:solidFill>
            </a:endParaRPr>
          </a:p>
        </p:txBody>
      </p:sp>
      <p:sp>
        <p:nvSpPr>
          <p:cNvPr id="17" name="TextBox 16"/>
          <p:cNvSpPr txBox="1"/>
          <p:nvPr/>
        </p:nvSpPr>
        <p:spPr>
          <a:xfrm>
            <a:off x="438150" y="1130300"/>
            <a:ext cx="8269288" cy="5324475"/>
          </a:xfrm>
          <a:prstGeom prst="rect">
            <a:avLst/>
          </a:prstGeom>
          <a:ln>
            <a:noFill/>
          </a:ln>
        </p:spPr>
        <p:style>
          <a:lnRef idx="2">
            <a:schemeClr val="accent6"/>
          </a:lnRef>
          <a:fillRef idx="1">
            <a:schemeClr val="lt1"/>
          </a:fillRef>
          <a:effectRef idx="0">
            <a:schemeClr val="accent6"/>
          </a:effectRef>
          <a:fontRef idx="minor">
            <a:schemeClr val="dk1"/>
          </a:fontRef>
        </p:style>
        <p:txBody>
          <a:bodyPr>
            <a:spAutoFit/>
          </a:bodyPr>
          <a:lstStyle/>
          <a:p>
            <a:pPr>
              <a:defRPr/>
            </a:pPr>
            <a:r>
              <a:rPr lang="en-US" sz="2500" dirty="0">
                <a:solidFill>
                  <a:srgbClr val="000000"/>
                </a:solidFill>
              </a:rPr>
              <a:t>In Chapter 2, we studied the effects of linear transformations on the shape, center, and spread of a distribution of data.  Remember:</a:t>
            </a:r>
          </a:p>
          <a:p>
            <a:pPr>
              <a:defRPr/>
            </a:pPr>
            <a:endParaRPr lang="en-US" sz="1500" dirty="0">
              <a:solidFill>
                <a:srgbClr val="000000"/>
              </a:solidFill>
            </a:endParaRPr>
          </a:p>
          <a:p>
            <a:pPr marL="342900" indent="-342900">
              <a:buFontTx/>
              <a:buAutoNum type="arabicPeriod"/>
              <a:defRPr/>
            </a:pPr>
            <a:r>
              <a:rPr lang="en-US" sz="2500" b="1" i="1" dirty="0">
                <a:solidFill>
                  <a:srgbClr val="000000"/>
                </a:solidFill>
              </a:rPr>
              <a:t>Adding (or subtracting) a constant, a, to each observation:</a:t>
            </a:r>
          </a:p>
          <a:p>
            <a:pPr marL="800100" lvl="1" indent="-342900">
              <a:buFont typeface="Arial"/>
              <a:buChar char="•"/>
              <a:defRPr/>
            </a:pPr>
            <a:r>
              <a:rPr lang="en-US" sz="2500" dirty="0">
                <a:solidFill>
                  <a:srgbClr val="000000"/>
                </a:solidFill>
              </a:rPr>
              <a:t>Adds </a:t>
            </a:r>
            <a:r>
              <a:rPr lang="en-US" sz="2500" i="1" dirty="0">
                <a:solidFill>
                  <a:srgbClr val="000000"/>
                </a:solidFill>
              </a:rPr>
              <a:t>a</a:t>
            </a:r>
            <a:r>
              <a:rPr lang="en-US" sz="2500" dirty="0">
                <a:solidFill>
                  <a:srgbClr val="000000"/>
                </a:solidFill>
              </a:rPr>
              <a:t> to measures of center and location.</a:t>
            </a:r>
          </a:p>
          <a:p>
            <a:pPr marL="800100" lvl="1" indent="-342900">
              <a:buFont typeface="Arial"/>
              <a:buChar char="•"/>
              <a:defRPr/>
            </a:pPr>
            <a:r>
              <a:rPr lang="en-US" sz="2500" dirty="0">
                <a:solidFill>
                  <a:srgbClr val="000000"/>
                </a:solidFill>
              </a:rPr>
              <a:t>Does not change the shape or measures of spread.</a:t>
            </a:r>
          </a:p>
          <a:p>
            <a:pPr marL="800100" lvl="1" indent="-342900">
              <a:buFontTx/>
              <a:buAutoNum type="arabicPeriod"/>
              <a:defRPr/>
            </a:pPr>
            <a:endParaRPr lang="en-US" sz="2500" dirty="0">
              <a:solidFill>
                <a:srgbClr val="000000"/>
              </a:solidFill>
            </a:endParaRPr>
          </a:p>
          <a:p>
            <a:pPr marL="342900" indent="-342900">
              <a:buFontTx/>
              <a:buAutoNum type="arabicPeriod"/>
              <a:defRPr/>
            </a:pPr>
            <a:r>
              <a:rPr lang="en-US" sz="2500" b="1" i="1" dirty="0">
                <a:solidFill>
                  <a:srgbClr val="000000"/>
                </a:solidFill>
              </a:rPr>
              <a:t>Multiplying (or dividing) each observation by a constant, </a:t>
            </a:r>
            <a:r>
              <a:rPr lang="en-US" sz="2500" b="1" i="1" dirty="0" err="1">
                <a:solidFill>
                  <a:srgbClr val="000000"/>
                </a:solidFill>
              </a:rPr>
              <a:t>b</a:t>
            </a:r>
            <a:r>
              <a:rPr lang="en-US" sz="2500" b="1" i="1" dirty="0">
                <a:solidFill>
                  <a:srgbClr val="000000"/>
                </a:solidFill>
              </a:rPr>
              <a:t>:</a:t>
            </a:r>
          </a:p>
          <a:p>
            <a:pPr marL="800100" lvl="1" indent="-342900">
              <a:buFont typeface="Arial"/>
              <a:buChar char="•"/>
              <a:defRPr/>
            </a:pPr>
            <a:r>
              <a:rPr lang="en-US" sz="2500" dirty="0">
                <a:solidFill>
                  <a:srgbClr val="000000"/>
                </a:solidFill>
              </a:rPr>
              <a:t>Multiplies (divides) measures of center and location by </a:t>
            </a:r>
            <a:r>
              <a:rPr lang="en-US" sz="2500" i="1" dirty="0" err="1">
                <a:solidFill>
                  <a:srgbClr val="000000"/>
                </a:solidFill>
              </a:rPr>
              <a:t>b</a:t>
            </a:r>
            <a:r>
              <a:rPr lang="en-US" sz="2500" dirty="0">
                <a:solidFill>
                  <a:srgbClr val="000000"/>
                </a:solidFill>
              </a:rPr>
              <a:t>.</a:t>
            </a:r>
          </a:p>
          <a:p>
            <a:pPr marL="800100" lvl="1" indent="-342900">
              <a:buFont typeface="Arial"/>
              <a:buChar char="•"/>
              <a:defRPr/>
            </a:pPr>
            <a:r>
              <a:rPr lang="en-US" sz="2500" dirty="0">
                <a:solidFill>
                  <a:srgbClr val="000000"/>
                </a:solidFill>
              </a:rPr>
              <a:t>Multiplies (divides) measures of spread by |</a:t>
            </a:r>
            <a:r>
              <a:rPr lang="en-US" sz="2500" dirty="0" err="1">
                <a:solidFill>
                  <a:srgbClr val="000000"/>
                </a:solidFill>
              </a:rPr>
              <a:t>b</a:t>
            </a:r>
            <a:r>
              <a:rPr lang="en-US" sz="2500" dirty="0">
                <a:solidFill>
                  <a:srgbClr val="000000"/>
                </a:solidFill>
              </a:rPr>
              <a:t>|.</a:t>
            </a:r>
          </a:p>
          <a:p>
            <a:pPr marL="800100" lvl="1" indent="-342900">
              <a:buFont typeface="Arial"/>
              <a:buChar char="•"/>
              <a:defRPr/>
            </a:pPr>
            <a:r>
              <a:rPr lang="en-US" sz="2500" dirty="0">
                <a:solidFill>
                  <a:srgbClr val="000000"/>
                </a:solidFill>
              </a:rPr>
              <a:t>Does not change the shape of the distribution.</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Vertical Text Placeholder 2"/>
          <p:cNvSpPr>
            <a:spLocks noGrp="1"/>
          </p:cNvSpPr>
          <p:nvPr>
            <p:ph type="body" orient="vert" idx="1"/>
          </p:nvPr>
        </p:nvSpPr>
        <p:spPr>
          <a:xfrm rot="16200000">
            <a:off x="3471863" y="-2490787"/>
            <a:ext cx="2179637" cy="7881937"/>
          </a:xfrm>
        </p:spPr>
        <p:txBody>
          <a:bodyPr/>
          <a:lstStyle/>
          <a:p>
            <a:pPr marL="0" indent="0" algn="ctr" eaLnBrk="1" hangingPunct="1">
              <a:buFont typeface="Arial" charset="0"/>
              <a:buNone/>
            </a:pPr>
            <a:r>
              <a:rPr lang="en-US" altLang="en-US" sz="4500" b="1" smtClean="0">
                <a:solidFill>
                  <a:srgbClr val="00B050"/>
                </a:solidFill>
              </a:rPr>
              <a:t>Linear Transformations on Random Variables</a:t>
            </a:r>
            <a:endParaRPr lang="en-US" altLang="en-US" sz="4500" smtClean="0">
              <a:solidFill>
                <a:srgbClr val="00B050"/>
              </a:solidFill>
            </a:endParaRPr>
          </a:p>
        </p:txBody>
      </p:sp>
      <p:sp>
        <p:nvSpPr>
          <p:cNvPr id="9" name="TextBox 8"/>
          <p:cNvSpPr txBox="1"/>
          <p:nvPr/>
        </p:nvSpPr>
        <p:spPr bwMode="auto">
          <a:xfrm>
            <a:off x="658813" y="1990725"/>
            <a:ext cx="7843837" cy="3246438"/>
          </a:xfrm>
          <a:prstGeom prst="rect">
            <a:avLst/>
          </a:prstGeom>
          <a:ln>
            <a:noFill/>
          </a:ln>
        </p:spPr>
        <p:style>
          <a:lnRef idx="2">
            <a:schemeClr val="accent6"/>
          </a:lnRef>
          <a:fillRef idx="1">
            <a:schemeClr val="lt1"/>
          </a:fillRef>
          <a:effectRef idx="0">
            <a:schemeClr val="accent6"/>
          </a:effectRef>
          <a:fontRef idx="minor">
            <a:schemeClr val="dk1"/>
          </a:fontRef>
        </p:style>
        <p:txBody>
          <a:bodyPr>
            <a:spAutoFit/>
          </a:bodyPr>
          <a:lstStyle>
            <a:lvl1pPr marL="342900" indent="-342900"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Aft>
                <a:spcPts val="1200"/>
              </a:spcAft>
              <a:defRPr/>
            </a:pPr>
            <a:r>
              <a:rPr lang="en-US" sz="2500" b="1" dirty="0" smtClean="0">
                <a:solidFill>
                  <a:srgbClr val="000000"/>
                </a:solidFill>
                <a:latin typeface="+mj-lt"/>
              </a:rPr>
              <a:t>Multiplying (or dividing) each value of a random variable by a number </a:t>
            </a:r>
            <a:r>
              <a:rPr lang="en-US" sz="2500" b="1" i="1" dirty="0" smtClean="0">
                <a:solidFill>
                  <a:srgbClr val="000000"/>
                </a:solidFill>
                <a:latin typeface="+mj-lt"/>
              </a:rPr>
              <a:t>b</a:t>
            </a:r>
            <a:r>
              <a:rPr lang="en-US" sz="2500" b="1" dirty="0" smtClean="0">
                <a:solidFill>
                  <a:srgbClr val="000000"/>
                </a:solidFill>
                <a:latin typeface="+mj-lt"/>
              </a:rPr>
              <a:t>:</a:t>
            </a:r>
          </a:p>
          <a:p>
            <a:pPr eaLnBrk="1" hangingPunct="1">
              <a:spcAft>
                <a:spcPts val="1200"/>
              </a:spcAft>
              <a:buFont typeface="Arial" charset="0"/>
              <a:buChar char="•"/>
              <a:defRPr/>
            </a:pPr>
            <a:r>
              <a:rPr lang="en-US" sz="2500" dirty="0" smtClean="0">
                <a:solidFill>
                  <a:srgbClr val="000000"/>
                </a:solidFill>
                <a:latin typeface="+mj-lt"/>
              </a:rPr>
              <a:t>Multiplies (divides) measures of center and location (mean, median, quartiles, percentiles) by </a:t>
            </a:r>
            <a:r>
              <a:rPr lang="en-US" sz="2500" i="1" dirty="0" smtClean="0">
                <a:solidFill>
                  <a:srgbClr val="000000"/>
                </a:solidFill>
                <a:latin typeface="+mj-lt"/>
              </a:rPr>
              <a:t>b.</a:t>
            </a:r>
          </a:p>
          <a:p>
            <a:pPr eaLnBrk="1" hangingPunct="1">
              <a:spcAft>
                <a:spcPts val="1200"/>
              </a:spcAft>
              <a:buFont typeface="Arial" charset="0"/>
              <a:buChar char="•"/>
              <a:defRPr/>
            </a:pPr>
            <a:r>
              <a:rPr lang="en-US" sz="2500" dirty="0" smtClean="0">
                <a:solidFill>
                  <a:srgbClr val="000000"/>
                </a:solidFill>
                <a:latin typeface="+mj-lt"/>
              </a:rPr>
              <a:t>Multiplies (divides) measures of spread (range, </a:t>
            </a:r>
            <a:r>
              <a:rPr lang="en-US" sz="2500" i="1" dirty="0" smtClean="0">
                <a:solidFill>
                  <a:srgbClr val="000000"/>
                </a:solidFill>
                <a:latin typeface="+mj-lt"/>
              </a:rPr>
              <a:t>IQR</a:t>
            </a:r>
            <a:r>
              <a:rPr lang="en-US" sz="2500" dirty="0" smtClean="0">
                <a:solidFill>
                  <a:srgbClr val="000000"/>
                </a:solidFill>
                <a:latin typeface="+mj-lt"/>
              </a:rPr>
              <a:t>, standard deviation) by |</a:t>
            </a:r>
            <a:r>
              <a:rPr lang="en-US" sz="2500" i="1" dirty="0" smtClean="0">
                <a:solidFill>
                  <a:srgbClr val="000000"/>
                </a:solidFill>
                <a:latin typeface="+mj-lt"/>
              </a:rPr>
              <a:t>b</a:t>
            </a:r>
            <a:r>
              <a:rPr lang="en-US" sz="2500" dirty="0" smtClean="0">
                <a:solidFill>
                  <a:srgbClr val="000000"/>
                </a:solidFill>
                <a:latin typeface="+mj-lt"/>
              </a:rPr>
              <a:t>|.</a:t>
            </a:r>
          </a:p>
          <a:p>
            <a:pPr eaLnBrk="1" hangingPunct="1">
              <a:spcAft>
                <a:spcPts val="1200"/>
              </a:spcAft>
              <a:buFont typeface="Arial" charset="0"/>
              <a:buChar char="•"/>
              <a:defRPr/>
            </a:pPr>
            <a:r>
              <a:rPr lang="en-US" sz="2500" dirty="0" smtClean="0">
                <a:solidFill>
                  <a:srgbClr val="000000"/>
                </a:solidFill>
                <a:latin typeface="+mj-lt"/>
              </a:rPr>
              <a:t>Does not change the shape of the distribution.</a:t>
            </a:r>
          </a:p>
        </p:txBody>
      </p:sp>
      <p:sp>
        <p:nvSpPr>
          <p:cNvPr id="28680" name="TextBox 5"/>
          <p:cNvSpPr txBox="1">
            <a:spLocks noChangeArrowheads="1"/>
          </p:cNvSpPr>
          <p:nvPr/>
        </p:nvSpPr>
        <p:spPr bwMode="auto">
          <a:xfrm>
            <a:off x="658813" y="5497513"/>
            <a:ext cx="7843837"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r>
              <a:rPr lang="en-US" sz="2500" b="1" dirty="0" smtClean="0">
                <a:latin typeface="+mj-lt"/>
              </a:rPr>
              <a:t>Note</a:t>
            </a:r>
            <a:r>
              <a:rPr lang="en-US" sz="2500" dirty="0" smtClean="0">
                <a:latin typeface="+mj-lt"/>
              </a:rPr>
              <a:t>: Multiplying a random variable by a constant </a:t>
            </a:r>
            <a:r>
              <a:rPr lang="en-US" sz="2500" i="1" dirty="0" smtClean="0">
                <a:latin typeface="+mj-lt"/>
              </a:rPr>
              <a:t>b</a:t>
            </a:r>
            <a:r>
              <a:rPr lang="en-US" sz="2500" dirty="0" smtClean="0">
                <a:latin typeface="+mj-lt"/>
              </a:rPr>
              <a:t> multiplies the variance by </a:t>
            </a:r>
            <a:r>
              <a:rPr lang="en-US" sz="2500" i="1" dirty="0" smtClean="0">
                <a:latin typeface="+mj-lt"/>
              </a:rPr>
              <a:t>b</a:t>
            </a:r>
            <a:r>
              <a:rPr lang="en-US" sz="2500" baseline="30000" dirty="0" smtClean="0">
                <a:latin typeface="+mj-lt"/>
              </a:rPr>
              <a:t>2</a:t>
            </a:r>
            <a:r>
              <a:rPr lang="en-US" sz="2500" dirty="0" smtClean="0">
                <a:latin typeface="+mj-lt"/>
              </a:rPr>
              <a:t>.</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Vertical Text Placeholder 2"/>
          <p:cNvSpPr>
            <a:spLocks noGrp="1"/>
          </p:cNvSpPr>
          <p:nvPr>
            <p:ph type="body" orient="vert" idx="1"/>
          </p:nvPr>
        </p:nvSpPr>
        <p:spPr>
          <a:xfrm rot="16200000">
            <a:off x="3424238" y="-2443162"/>
            <a:ext cx="2179637" cy="7786687"/>
          </a:xfrm>
        </p:spPr>
        <p:txBody>
          <a:bodyPr rtlCol="0">
            <a:normAutofit fontScale="92500" lnSpcReduction="10000"/>
          </a:bodyPr>
          <a:lstStyle/>
          <a:p>
            <a:pPr marL="0" indent="0" algn="ctr" eaLnBrk="1" fontAlgn="auto" hangingPunct="1">
              <a:spcAft>
                <a:spcPts val="0"/>
              </a:spcAft>
              <a:buFont typeface="Arial" pitchFamily="34" charset="0"/>
              <a:buNone/>
              <a:defRPr/>
            </a:pPr>
            <a:r>
              <a:rPr lang="en-US" sz="3800" b="1" dirty="0" smtClean="0">
                <a:solidFill>
                  <a:srgbClr val="00B050"/>
                </a:solidFill>
              </a:rPr>
              <a:t>Linear Transformations</a:t>
            </a:r>
            <a:endParaRPr lang="en-US" sz="3800" dirty="0" smtClean="0">
              <a:solidFill>
                <a:srgbClr val="00B050"/>
              </a:solidFill>
            </a:endParaRPr>
          </a:p>
          <a:p>
            <a:pPr marL="0" indent="0" eaLnBrk="1" fontAlgn="auto" hangingPunct="1">
              <a:spcAft>
                <a:spcPts val="0"/>
              </a:spcAft>
              <a:buFont typeface="Arial" pitchFamily="34" charset="0"/>
              <a:buNone/>
              <a:defRPr/>
            </a:pPr>
            <a:r>
              <a:rPr lang="en-US" sz="2500" dirty="0" smtClean="0">
                <a:solidFill>
                  <a:srgbClr val="000000"/>
                </a:solidFill>
              </a:rPr>
              <a:t>Pete’s Jeep Tours offers a popular half-day trip in a tourist area. There must be at least 2 passengers for the trip to run, and the vehicle will hold up to 6 passengers. Define </a:t>
            </a:r>
            <a:r>
              <a:rPr lang="en-US" sz="2500" i="1" dirty="0" smtClean="0">
                <a:solidFill>
                  <a:srgbClr val="000000"/>
                </a:solidFill>
              </a:rPr>
              <a:t>X</a:t>
            </a:r>
            <a:r>
              <a:rPr lang="en-US" sz="2500" dirty="0" smtClean="0">
                <a:solidFill>
                  <a:srgbClr val="000000"/>
                </a:solidFill>
              </a:rPr>
              <a:t> as the number of passengers on a randomly selected day.</a:t>
            </a:r>
          </a:p>
        </p:txBody>
      </p:sp>
      <p:graphicFrame>
        <p:nvGraphicFramePr>
          <p:cNvPr id="7" name="Table 6"/>
          <p:cNvGraphicFramePr>
            <a:graphicFrameLocks noGrp="1"/>
          </p:cNvGraphicFramePr>
          <p:nvPr/>
        </p:nvGraphicFramePr>
        <p:xfrm>
          <a:off x="444500" y="2446338"/>
          <a:ext cx="5397500" cy="742950"/>
        </p:xfrm>
        <a:graphic>
          <a:graphicData uri="http://schemas.openxmlformats.org/drawingml/2006/table">
            <a:tbl>
              <a:tblPr/>
              <a:tblGrid>
                <a:gridCol w="1803400"/>
                <a:gridCol w="719138"/>
                <a:gridCol w="719137"/>
                <a:gridCol w="717550"/>
                <a:gridCol w="719138"/>
                <a:gridCol w="719137"/>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ea typeface="ＭＳ Ｐゴシック" charset="-128"/>
                        </a:rPr>
                        <a:t>Passengers </a:t>
                      </a:r>
                      <a:r>
                        <a:rPr kumimoji="0" lang="en-US" sz="1800" b="1" i="1" u="none" strike="noStrike" cap="none" normalizeH="0" baseline="0" dirty="0" smtClean="0">
                          <a:ln>
                            <a:noFill/>
                          </a:ln>
                          <a:solidFill>
                            <a:srgbClr val="000000"/>
                          </a:solidFill>
                          <a:effectLst/>
                          <a:latin typeface="Arial" charset="0"/>
                          <a:ea typeface="ＭＳ Ｐゴシック" charset="-128"/>
                        </a:rPr>
                        <a:t>x</a:t>
                      </a:r>
                      <a:r>
                        <a:rPr kumimoji="0" lang="en-US" sz="1800" b="1" i="1" u="none" strike="noStrike" cap="none" normalizeH="0" baseline="-25000" dirty="0" smtClean="0">
                          <a:ln>
                            <a:noFill/>
                          </a:ln>
                          <a:solidFill>
                            <a:srgbClr val="000000"/>
                          </a:solidFill>
                          <a:effectLst/>
                          <a:latin typeface="Arial" charset="0"/>
                          <a:ea typeface="ＭＳ Ｐゴシック" charset="-128"/>
                        </a:rPr>
                        <a:t>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charset="-128"/>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128"/>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charset="-128"/>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charset="-128"/>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charset="-128"/>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ＭＳ Ｐゴシック" charset="-128"/>
                        </a:rPr>
                        <a:t>Probability </a:t>
                      </a:r>
                      <a:r>
                        <a:rPr kumimoji="0" lang="en-US" sz="1800" b="1" i="1" u="none" strike="noStrike" cap="none" normalizeH="0" baseline="0" smtClean="0">
                          <a:ln>
                            <a:noFill/>
                          </a:ln>
                          <a:solidFill>
                            <a:srgbClr val="000000"/>
                          </a:solidFill>
                          <a:effectLst/>
                          <a:latin typeface="Arial" charset="0"/>
                          <a:ea typeface="ＭＳ Ｐゴシック" charset="-128"/>
                        </a:rPr>
                        <a:t>p</a:t>
                      </a:r>
                      <a:r>
                        <a:rPr kumimoji="0" lang="en-US" sz="1800" b="1" i="1" u="none" strike="noStrike" cap="none" normalizeH="0" baseline="-25000" smtClean="0">
                          <a:ln>
                            <a:noFill/>
                          </a:ln>
                          <a:solidFill>
                            <a:srgbClr val="000000"/>
                          </a:solidFill>
                          <a:effectLst/>
                          <a:latin typeface="Arial" charset="0"/>
                          <a:ea typeface="ＭＳ Ｐゴシック" charset="-128"/>
                        </a:rPr>
                        <a:t>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charset="-128"/>
                        </a:rPr>
                        <a:t>0.15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charset="-128"/>
                        </a:rPr>
                        <a:t>0.25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charset="-128"/>
                        </a:rPr>
                        <a:t>0.35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charset="-128"/>
                        </a:rPr>
                        <a:t>0.20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128"/>
                        </a:rPr>
                        <a:t>0.05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r>
            </a:tbl>
          </a:graphicData>
        </a:graphic>
      </p:graphicFrame>
      <p:sp>
        <p:nvSpPr>
          <p:cNvPr id="11" name="TextBox 10"/>
          <p:cNvSpPr txBox="1">
            <a:spLocks noChangeArrowheads="1"/>
          </p:cNvSpPr>
          <p:nvPr/>
        </p:nvSpPr>
        <p:spPr bwMode="auto">
          <a:xfrm>
            <a:off x="342900" y="3863975"/>
            <a:ext cx="3614738"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sz="2500" b="1" dirty="0" smtClean="0">
                <a:latin typeface="+mj-lt"/>
              </a:rPr>
              <a:t>The mean of </a:t>
            </a:r>
            <a:r>
              <a:rPr lang="en-US" sz="2500" b="1" i="1" dirty="0" smtClean="0">
                <a:latin typeface="+mj-lt"/>
              </a:rPr>
              <a:t>X</a:t>
            </a:r>
            <a:r>
              <a:rPr lang="en-US" sz="2500" b="1" dirty="0" smtClean="0">
                <a:latin typeface="+mj-lt"/>
              </a:rPr>
              <a:t> is 3.75 and the standard deviation is 1.090.</a:t>
            </a:r>
          </a:p>
        </p:txBody>
      </p:sp>
      <p:pic>
        <p:nvPicPr>
          <p:cNvPr id="16" name="Picture 15" descr="F6.0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8775" y="3325813"/>
            <a:ext cx="4975225" cy="329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Vertical Text Placeholder 2"/>
          <p:cNvSpPr>
            <a:spLocks noGrp="1"/>
          </p:cNvSpPr>
          <p:nvPr>
            <p:ph type="body" orient="vert" idx="1"/>
          </p:nvPr>
        </p:nvSpPr>
        <p:spPr>
          <a:xfrm rot="16200000">
            <a:off x="3218657" y="-2237581"/>
            <a:ext cx="2179637" cy="7375525"/>
          </a:xfrm>
        </p:spPr>
        <p:txBody>
          <a:bodyPr rtlCol="0">
            <a:normAutofit lnSpcReduction="10000"/>
          </a:bodyPr>
          <a:lstStyle/>
          <a:p>
            <a:pPr marL="0" indent="0" algn="ctr" eaLnBrk="1" fontAlgn="auto" hangingPunct="1">
              <a:spcAft>
                <a:spcPts val="0"/>
              </a:spcAft>
              <a:buFont typeface="Arial" pitchFamily="34" charset="0"/>
              <a:buNone/>
              <a:defRPr/>
            </a:pPr>
            <a:r>
              <a:rPr lang="en-US" sz="4500" b="1" dirty="0" smtClean="0">
                <a:solidFill>
                  <a:srgbClr val="00B050"/>
                </a:solidFill>
              </a:rPr>
              <a:t>Linear Transformations</a:t>
            </a:r>
            <a:endParaRPr lang="en-US" sz="4500" dirty="0" smtClean="0">
              <a:solidFill>
                <a:srgbClr val="00B050"/>
              </a:solidFill>
            </a:endParaRPr>
          </a:p>
          <a:p>
            <a:pPr marL="0" indent="0" eaLnBrk="1" fontAlgn="auto" hangingPunct="1">
              <a:spcAft>
                <a:spcPts val="0"/>
              </a:spcAft>
              <a:buFont typeface="Arial" pitchFamily="34" charset="0"/>
              <a:buNone/>
              <a:defRPr/>
            </a:pPr>
            <a:r>
              <a:rPr lang="en-US" sz="2700" dirty="0" smtClean="0"/>
              <a:t>Pete charges $150 per passenger.  The random variable </a:t>
            </a:r>
            <a:r>
              <a:rPr lang="en-US" sz="2700" i="1" dirty="0" smtClean="0"/>
              <a:t>C</a:t>
            </a:r>
            <a:r>
              <a:rPr lang="en-US" sz="2700" dirty="0" smtClean="0"/>
              <a:t> describes the amount Pete collects on a randomly selected day.</a:t>
            </a:r>
          </a:p>
          <a:p>
            <a:pPr marL="0" indent="0" eaLnBrk="1" fontAlgn="auto" hangingPunct="1">
              <a:spcAft>
                <a:spcPts val="0"/>
              </a:spcAft>
              <a:buFont typeface="Arial" pitchFamily="34" charset="0"/>
              <a:buNone/>
              <a:defRPr/>
            </a:pPr>
            <a:endParaRPr lang="en-US" dirty="0" smtClean="0">
              <a:solidFill>
                <a:srgbClr val="000000"/>
              </a:solidFill>
            </a:endParaRPr>
          </a:p>
        </p:txBody>
      </p:sp>
      <p:graphicFrame>
        <p:nvGraphicFramePr>
          <p:cNvPr id="13" name="Table 12"/>
          <p:cNvGraphicFramePr>
            <a:graphicFrameLocks noGrp="1"/>
          </p:cNvGraphicFramePr>
          <p:nvPr/>
        </p:nvGraphicFramePr>
        <p:xfrm>
          <a:off x="620713" y="2540000"/>
          <a:ext cx="5397500" cy="742950"/>
        </p:xfrm>
        <a:graphic>
          <a:graphicData uri="http://schemas.openxmlformats.org/drawingml/2006/table">
            <a:tbl>
              <a:tblPr/>
              <a:tblGrid>
                <a:gridCol w="1803400"/>
                <a:gridCol w="719138"/>
                <a:gridCol w="719137"/>
                <a:gridCol w="717550"/>
                <a:gridCol w="719138"/>
                <a:gridCol w="719137"/>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ea typeface="ＭＳ Ｐゴシック" charset="-128"/>
                        </a:rPr>
                        <a:t>Collected </a:t>
                      </a:r>
                      <a:r>
                        <a:rPr kumimoji="0" lang="en-US" sz="1800" b="1" i="1" u="none" strike="noStrike" cap="none" normalizeH="0" baseline="0" dirty="0" smtClean="0">
                          <a:ln>
                            <a:noFill/>
                          </a:ln>
                          <a:solidFill>
                            <a:srgbClr val="000000"/>
                          </a:solidFill>
                          <a:effectLst/>
                          <a:latin typeface="Arial" charset="0"/>
                          <a:ea typeface="ＭＳ Ｐゴシック" charset="-128"/>
                        </a:rPr>
                        <a:t>c</a:t>
                      </a:r>
                      <a:r>
                        <a:rPr kumimoji="0" lang="en-US" sz="1800" b="1" i="1" u="none" strike="noStrike" cap="none" normalizeH="0" baseline="-25000" dirty="0" smtClean="0">
                          <a:ln>
                            <a:noFill/>
                          </a:ln>
                          <a:solidFill>
                            <a:srgbClr val="000000"/>
                          </a:solidFill>
                          <a:effectLst/>
                          <a:latin typeface="Arial" charset="0"/>
                          <a:ea typeface="ＭＳ Ｐゴシック" charset="-128"/>
                        </a:rPr>
                        <a:t>i</a:t>
                      </a:r>
                    </a:p>
                  </a:txBody>
                  <a:tcPr horzOverflow="overflow">
                    <a:lnL w="12700" cap="flat" cmpd="sng" algn="ctr">
                      <a:solidFill>
                        <a:srgbClr val="EC5534"/>
                      </a:solidFill>
                      <a:prstDash val="solid"/>
                      <a:round/>
                      <a:headEnd type="none" w="med" len="med"/>
                      <a:tailEnd type="none" w="med" len="med"/>
                    </a:lnL>
                    <a:lnR>
                      <a:noFill/>
                    </a:lnR>
                    <a:lnT w="12700" cap="flat" cmpd="sng" algn="ctr">
                      <a:solidFill>
                        <a:srgbClr val="EC5534"/>
                      </a:solidFill>
                      <a:prstDash val="solid"/>
                      <a:round/>
                      <a:headEnd type="none" w="med" len="med"/>
                      <a:tailEnd type="none" w="med" len="med"/>
                    </a:lnT>
                    <a:lnB w="12700" cap="flat" cmpd="sng" algn="ctr">
                      <a:solidFill>
                        <a:srgbClr val="EC5534"/>
                      </a:solidFill>
                      <a:prstDash val="solid"/>
                      <a:round/>
                      <a:headEnd type="none" w="med" len="med"/>
                      <a:tailEnd type="none" w="med" len="med"/>
                    </a:lnB>
                    <a:lnTlToBr>
                      <a:noFill/>
                    </a:lnTlToBr>
                    <a:lnBlToTr>
                      <a:noFill/>
                    </a:lnBlToTr>
                    <a:solidFill>
                      <a:srgbClr val="ED5A3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charset="-128"/>
                        </a:rPr>
                        <a:t>300</a:t>
                      </a:r>
                    </a:p>
                  </a:txBody>
                  <a:tcPr horzOverflow="overflow">
                    <a:lnL>
                      <a:noFill/>
                    </a:lnL>
                    <a:lnR>
                      <a:noFill/>
                    </a:lnR>
                    <a:lnT w="12700" cap="flat" cmpd="sng" algn="ctr">
                      <a:solidFill>
                        <a:srgbClr val="EC5534"/>
                      </a:solidFill>
                      <a:prstDash val="solid"/>
                      <a:round/>
                      <a:headEnd type="none" w="med" len="med"/>
                      <a:tailEnd type="none" w="med" len="med"/>
                    </a:lnT>
                    <a:lnB w="12700" cap="flat" cmpd="sng" algn="ctr">
                      <a:solidFill>
                        <a:srgbClr val="EC5534"/>
                      </a:solidFill>
                      <a:prstDash val="solid"/>
                      <a:round/>
                      <a:headEnd type="none" w="med" len="med"/>
                      <a:tailEnd type="none" w="med" len="med"/>
                    </a:lnB>
                    <a:lnTlToBr>
                      <a:noFill/>
                    </a:lnTlToBr>
                    <a:lnBlToTr>
                      <a:noFill/>
                    </a:lnBlToTr>
                    <a:solidFill>
                      <a:srgbClr val="ED5A3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charset="-128"/>
                        </a:rPr>
                        <a:t>450</a:t>
                      </a:r>
                    </a:p>
                  </a:txBody>
                  <a:tcPr horzOverflow="overflow">
                    <a:lnL>
                      <a:noFill/>
                    </a:lnL>
                    <a:lnR>
                      <a:noFill/>
                    </a:lnR>
                    <a:lnT w="12700" cap="flat" cmpd="sng" algn="ctr">
                      <a:solidFill>
                        <a:srgbClr val="EC5534"/>
                      </a:solidFill>
                      <a:prstDash val="solid"/>
                      <a:round/>
                      <a:headEnd type="none" w="med" len="med"/>
                      <a:tailEnd type="none" w="med" len="med"/>
                    </a:lnT>
                    <a:lnB w="12700" cap="flat" cmpd="sng" algn="ctr">
                      <a:solidFill>
                        <a:srgbClr val="EC5534"/>
                      </a:solidFill>
                      <a:prstDash val="solid"/>
                      <a:round/>
                      <a:headEnd type="none" w="med" len="med"/>
                      <a:tailEnd type="none" w="med" len="med"/>
                    </a:lnB>
                    <a:lnTlToBr>
                      <a:noFill/>
                    </a:lnTlToBr>
                    <a:lnBlToTr>
                      <a:noFill/>
                    </a:lnBlToTr>
                    <a:solidFill>
                      <a:srgbClr val="ED5A3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charset="-128"/>
                        </a:rPr>
                        <a:t>600</a:t>
                      </a:r>
                    </a:p>
                  </a:txBody>
                  <a:tcPr horzOverflow="overflow">
                    <a:lnL>
                      <a:noFill/>
                    </a:lnL>
                    <a:lnR>
                      <a:noFill/>
                    </a:lnR>
                    <a:lnT w="12700" cap="flat" cmpd="sng" algn="ctr">
                      <a:solidFill>
                        <a:srgbClr val="EC5534"/>
                      </a:solidFill>
                      <a:prstDash val="solid"/>
                      <a:round/>
                      <a:headEnd type="none" w="med" len="med"/>
                      <a:tailEnd type="none" w="med" len="med"/>
                    </a:lnT>
                    <a:lnB w="12700" cap="flat" cmpd="sng" algn="ctr">
                      <a:solidFill>
                        <a:srgbClr val="EC5534"/>
                      </a:solidFill>
                      <a:prstDash val="solid"/>
                      <a:round/>
                      <a:headEnd type="none" w="med" len="med"/>
                      <a:tailEnd type="none" w="med" len="med"/>
                    </a:lnB>
                    <a:lnTlToBr>
                      <a:noFill/>
                    </a:lnTlToBr>
                    <a:lnBlToTr>
                      <a:noFill/>
                    </a:lnBlToTr>
                    <a:solidFill>
                      <a:srgbClr val="ED5A3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charset="-128"/>
                        </a:rPr>
                        <a:t>750</a:t>
                      </a:r>
                    </a:p>
                  </a:txBody>
                  <a:tcPr horzOverflow="overflow">
                    <a:lnL>
                      <a:noFill/>
                    </a:lnL>
                    <a:lnR>
                      <a:noFill/>
                    </a:lnR>
                    <a:lnT w="12700" cap="flat" cmpd="sng" algn="ctr">
                      <a:solidFill>
                        <a:srgbClr val="EC5534"/>
                      </a:solidFill>
                      <a:prstDash val="solid"/>
                      <a:round/>
                      <a:headEnd type="none" w="med" len="med"/>
                      <a:tailEnd type="none" w="med" len="med"/>
                    </a:lnT>
                    <a:lnB w="12700" cap="flat" cmpd="sng" algn="ctr">
                      <a:solidFill>
                        <a:srgbClr val="EC5534"/>
                      </a:solidFill>
                      <a:prstDash val="solid"/>
                      <a:round/>
                      <a:headEnd type="none" w="med" len="med"/>
                      <a:tailEnd type="none" w="med" len="med"/>
                    </a:lnB>
                    <a:lnTlToBr>
                      <a:noFill/>
                    </a:lnTlToBr>
                    <a:lnBlToTr>
                      <a:noFill/>
                    </a:lnBlToTr>
                    <a:solidFill>
                      <a:srgbClr val="ED5A3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charset="-128"/>
                        </a:rPr>
                        <a:t>900</a:t>
                      </a:r>
                    </a:p>
                  </a:txBody>
                  <a:tcPr horzOverflow="overflow">
                    <a:lnL>
                      <a:noFill/>
                    </a:lnL>
                    <a:lnR w="12700" cap="flat" cmpd="sng" algn="ctr">
                      <a:solidFill>
                        <a:srgbClr val="EC5534"/>
                      </a:solidFill>
                      <a:prstDash val="solid"/>
                      <a:round/>
                      <a:headEnd type="none" w="med" len="med"/>
                      <a:tailEnd type="none" w="med" len="med"/>
                    </a:lnR>
                    <a:lnT w="12700" cap="flat" cmpd="sng" algn="ctr">
                      <a:solidFill>
                        <a:srgbClr val="EC5534"/>
                      </a:solidFill>
                      <a:prstDash val="solid"/>
                      <a:round/>
                      <a:headEnd type="none" w="med" len="med"/>
                      <a:tailEnd type="none" w="med" len="med"/>
                    </a:lnT>
                    <a:lnB w="12700" cap="flat" cmpd="sng" algn="ctr">
                      <a:solidFill>
                        <a:srgbClr val="EC5534"/>
                      </a:solidFill>
                      <a:prstDash val="solid"/>
                      <a:round/>
                      <a:headEnd type="none" w="med" len="med"/>
                      <a:tailEnd type="none" w="med" len="med"/>
                    </a:lnB>
                    <a:lnTlToBr>
                      <a:noFill/>
                    </a:lnTlToBr>
                    <a:lnBlToTr>
                      <a:noFill/>
                    </a:lnBlToTr>
                    <a:solidFill>
                      <a:srgbClr val="ED5A3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ＭＳ Ｐゴシック" charset="-128"/>
                        </a:rPr>
                        <a:t>Probability </a:t>
                      </a:r>
                      <a:r>
                        <a:rPr kumimoji="0" lang="en-US" sz="1800" b="1" i="1" u="none" strike="noStrike" cap="none" normalizeH="0" baseline="0" smtClean="0">
                          <a:ln>
                            <a:noFill/>
                          </a:ln>
                          <a:solidFill>
                            <a:srgbClr val="000000"/>
                          </a:solidFill>
                          <a:effectLst/>
                          <a:latin typeface="Arial" charset="0"/>
                          <a:ea typeface="ＭＳ Ｐゴシック" charset="-128"/>
                        </a:rPr>
                        <a:t>p</a:t>
                      </a:r>
                      <a:r>
                        <a:rPr kumimoji="0" lang="en-US" sz="1800" b="1" i="1" u="none" strike="noStrike" cap="none" normalizeH="0" baseline="-25000" smtClean="0">
                          <a:ln>
                            <a:noFill/>
                          </a:ln>
                          <a:solidFill>
                            <a:srgbClr val="000000"/>
                          </a:solidFill>
                          <a:effectLst/>
                          <a:latin typeface="Arial" charset="0"/>
                          <a:ea typeface="ＭＳ Ｐゴシック" charset="-128"/>
                        </a:rPr>
                        <a:t>i</a:t>
                      </a:r>
                    </a:p>
                  </a:txBody>
                  <a:tcPr horzOverflow="overflow">
                    <a:lnL w="12700" cap="flat" cmpd="sng" algn="ctr">
                      <a:solidFill>
                        <a:srgbClr val="EC5534"/>
                      </a:solidFill>
                      <a:prstDash val="solid"/>
                      <a:round/>
                      <a:headEnd type="none" w="med" len="med"/>
                      <a:tailEnd type="none" w="med" len="med"/>
                    </a:lnL>
                    <a:lnR>
                      <a:noFill/>
                    </a:lnR>
                    <a:lnT w="12700" cap="flat" cmpd="sng" algn="ctr">
                      <a:solidFill>
                        <a:srgbClr val="EC5534"/>
                      </a:solidFill>
                      <a:prstDash val="solid"/>
                      <a:round/>
                      <a:headEnd type="none" w="med" len="med"/>
                      <a:tailEnd type="none" w="med" len="med"/>
                    </a:lnT>
                    <a:lnB w="12700" cap="flat" cmpd="sng" algn="ctr">
                      <a:solidFill>
                        <a:srgbClr val="EC553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charset="-128"/>
                        </a:rPr>
                        <a:t>0.15</a:t>
                      </a:r>
                    </a:p>
                  </a:txBody>
                  <a:tcPr horzOverflow="overflow">
                    <a:lnL>
                      <a:noFill/>
                    </a:lnL>
                    <a:lnR>
                      <a:noFill/>
                    </a:lnR>
                    <a:lnT w="12700" cap="flat" cmpd="sng" algn="ctr">
                      <a:solidFill>
                        <a:srgbClr val="EC5534"/>
                      </a:solidFill>
                      <a:prstDash val="solid"/>
                      <a:round/>
                      <a:headEnd type="none" w="med" len="med"/>
                      <a:tailEnd type="none" w="med" len="med"/>
                    </a:lnT>
                    <a:lnB w="12700" cap="flat" cmpd="sng" algn="ctr">
                      <a:solidFill>
                        <a:srgbClr val="EC553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128"/>
                        </a:rPr>
                        <a:t>0.25</a:t>
                      </a:r>
                    </a:p>
                  </a:txBody>
                  <a:tcPr horzOverflow="overflow">
                    <a:lnL>
                      <a:noFill/>
                    </a:lnL>
                    <a:lnR>
                      <a:noFill/>
                    </a:lnR>
                    <a:lnT w="12700" cap="flat" cmpd="sng" algn="ctr">
                      <a:solidFill>
                        <a:srgbClr val="EC5534"/>
                      </a:solidFill>
                      <a:prstDash val="solid"/>
                      <a:round/>
                      <a:headEnd type="none" w="med" len="med"/>
                      <a:tailEnd type="none" w="med" len="med"/>
                    </a:lnT>
                    <a:lnB w="12700" cap="flat" cmpd="sng" algn="ctr">
                      <a:solidFill>
                        <a:srgbClr val="EC553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charset="-128"/>
                        </a:rPr>
                        <a:t>0.35</a:t>
                      </a:r>
                    </a:p>
                  </a:txBody>
                  <a:tcPr horzOverflow="overflow">
                    <a:lnL>
                      <a:noFill/>
                    </a:lnL>
                    <a:lnR>
                      <a:noFill/>
                    </a:lnR>
                    <a:lnT w="12700" cap="flat" cmpd="sng" algn="ctr">
                      <a:solidFill>
                        <a:srgbClr val="EC5534"/>
                      </a:solidFill>
                      <a:prstDash val="solid"/>
                      <a:round/>
                      <a:headEnd type="none" w="med" len="med"/>
                      <a:tailEnd type="none" w="med" len="med"/>
                    </a:lnT>
                    <a:lnB w="12700" cap="flat" cmpd="sng" algn="ctr">
                      <a:solidFill>
                        <a:srgbClr val="EC553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charset="-128"/>
                        </a:rPr>
                        <a:t>0.20</a:t>
                      </a:r>
                    </a:p>
                  </a:txBody>
                  <a:tcPr horzOverflow="overflow">
                    <a:lnL>
                      <a:noFill/>
                    </a:lnL>
                    <a:lnR>
                      <a:noFill/>
                    </a:lnR>
                    <a:lnT w="12700" cap="flat" cmpd="sng" algn="ctr">
                      <a:solidFill>
                        <a:srgbClr val="EC5534"/>
                      </a:solidFill>
                      <a:prstDash val="solid"/>
                      <a:round/>
                      <a:headEnd type="none" w="med" len="med"/>
                      <a:tailEnd type="none" w="med" len="med"/>
                    </a:lnT>
                    <a:lnB w="12700" cap="flat" cmpd="sng" algn="ctr">
                      <a:solidFill>
                        <a:srgbClr val="EC553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128"/>
                        </a:rPr>
                        <a:t>0.05</a:t>
                      </a:r>
                    </a:p>
                  </a:txBody>
                  <a:tcPr horzOverflow="overflow">
                    <a:lnL>
                      <a:noFill/>
                    </a:lnL>
                    <a:lnR w="12700" cap="flat" cmpd="sng" algn="ctr">
                      <a:solidFill>
                        <a:srgbClr val="EC5534"/>
                      </a:solidFill>
                      <a:prstDash val="solid"/>
                      <a:round/>
                      <a:headEnd type="none" w="med" len="med"/>
                      <a:tailEnd type="none" w="med" len="med"/>
                    </a:lnR>
                    <a:lnT w="12700" cap="flat" cmpd="sng" algn="ctr">
                      <a:solidFill>
                        <a:srgbClr val="EC5534"/>
                      </a:solidFill>
                      <a:prstDash val="solid"/>
                      <a:round/>
                      <a:headEnd type="none" w="med" len="med"/>
                      <a:tailEnd type="none" w="med" len="med"/>
                    </a:lnT>
                    <a:lnB w="12700" cap="flat" cmpd="sng" algn="ctr">
                      <a:solidFill>
                        <a:srgbClr val="EC5534"/>
                      </a:solidFill>
                      <a:prstDash val="solid"/>
                      <a:round/>
                      <a:headEnd type="none" w="med" len="med"/>
                      <a:tailEnd type="none" w="med" len="med"/>
                    </a:lnB>
                    <a:lnTlToBr>
                      <a:noFill/>
                    </a:lnTlToBr>
                    <a:lnBlToTr>
                      <a:noFill/>
                    </a:lnBlToTr>
                    <a:noFill/>
                  </a:tcPr>
                </a:tc>
              </a:tr>
            </a:tbl>
          </a:graphicData>
        </a:graphic>
      </p:graphicFrame>
      <p:sp>
        <p:nvSpPr>
          <p:cNvPr id="14" name="TextBox 13"/>
          <p:cNvSpPr txBox="1">
            <a:spLocks noChangeArrowheads="1"/>
          </p:cNvSpPr>
          <p:nvPr/>
        </p:nvSpPr>
        <p:spPr bwMode="auto">
          <a:xfrm>
            <a:off x="620713" y="3582988"/>
            <a:ext cx="32956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sz="2500" b="1" dirty="0" smtClean="0">
                <a:latin typeface="+mj-lt"/>
              </a:rPr>
              <a:t>The mean of </a:t>
            </a:r>
            <a:r>
              <a:rPr lang="en-US" sz="2500" b="1" i="1" dirty="0" smtClean="0">
                <a:latin typeface="+mj-lt"/>
              </a:rPr>
              <a:t>C</a:t>
            </a:r>
            <a:r>
              <a:rPr lang="en-US" sz="2500" b="1" dirty="0" smtClean="0">
                <a:latin typeface="+mj-lt"/>
              </a:rPr>
              <a:t> is $562.50 and the standard deviation is $163.50.</a:t>
            </a:r>
          </a:p>
        </p:txBody>
      </p:sp>
      <p:pic>
        <p:nvPicPr>
          <p:cNvPr id="15" name="Picture 14" descr="F6.0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65563" y="3416300"/>
            <a:ext cx="4722812"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Text Placeholder 4"/>
          <p:cNvSpPr txBox="1">
            <a:spLocks noGrp="1" noChangeArrowheads="1"/>
          </p:cNvSpPr>
          <p:nvPr>
            <p:ph type="body" orient="vert" idx="1"/>
          </p:nvPr>
        </p:nvSpPr>
        <p:spPr>
          <a:xfrm rot="16200000">
            <a:off x="3779838" y="-2327275"/>
            <a:ext cx="954087" cy="6634163"/>
          </a:xfrm>
          <a:extLst/>
        </p:spPr>
        <p:txBody>
          <a:bodyPr rtlCol="0">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marL="0" indent="0" eaLnBrk="1" fontAlgn="auto" hangingPunct="1">
              <a:spcAft>
                <a:spcPts val="0"/>
              </a:spcAft>
              <a:buFont typeface="Arial" pitchFamily="34" charset="0"/>
              <a:buNone/>
              <a:defRPr/>
            </a:pPr>
            <a:r>
              <a:rPr lang="en-US" sz="2500" b="1" dirty="0" smtClean="0">
                <a:latin typeface="+mj-lt"/>
              </a:rPr>
              <a:t>Compare the shape, center and spread of each distribution.</a:t>
            </a:r>
          </a:p>
        </p:txBody>
      </p:sp>
      <p:pic>
        <p:nvPicPr>
          <p:cNvPr id="92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5125" y="3865563"/>
            <a:ext cx="4724400" cy="27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00" y="1466850"/>
            <a:ext cx="4057650" cy="268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Vertical Text Placeholder 2"/>
          <p:cNvSpPr>
            <a:spLocks noGrp="1"/>
          </p:cNvSpPr>
          <p:nvPr>
            <p:ph type="body" orient="vert" idx="1"/>
          </p:nvPr>
        </p:nvSpPr>
        <p:spPr>
          <a:xfrm rot="16200000">
            <a:off x="3709194" y="-2766218"/>
            <a:ext cx="1590675" cy="7843837"/>
          </a:xfrm>
        </p:spPr>
        <p:txBody>
          <a:bodyPr/>
          <a:lstStyle/>
          <a:p>
            <a:pPr marL="0" indent="0" algn="ctr" eaLnBrk="1" hangingPunct="1">
              <a:buFont typeface="Arial" charset="0"/>
              <a:buNone/>
            </a:pPr>
            <a:r>
              <a:rPr lang="en-US" altLang="en-US" sz="4500" b="1" smtClean="0">
                <a:solidFill>
                  <a:srgbClr val="00B050"/>
                </a:solidFill>
              </a:rPr>
              <a:t>Linear Transformations on Random Variables</a:t>
            </a:r>
          </a:p>
        </p:txBody>
      </p:sp>
      <p:sp>
        <p:nvSpPr>
          <p:cNvPr id="9" name="TextBox 8"/>
          <p:cNvSpPr txBox="1"/>
          <p:nvPr/>
        </p:nvSpPr>
        <p:spPr bwMode="auto">
          <a:xfrm>
            <a:off x="458788" y="2076450"/>
            <a:ext cx="8045450" cy="3248025"/>
          </a:xfrm>
          <a:prstGeom prst="rect">
            <a:avLst/>
          </a:prstGeom>
          <a:ln>
            <a:noFill/>
          </a:ln>
        </p:spPr>
        <p:style>
          <a:lnRef idx="2">
            <a:schemeClr val="accent6"/>
          </a:lnRef>
          <a:fillRef idx="1">
            <a:schemeClr val="lt1"/>
          </a:fillRef>
          <a:effectRef idx="0">
            <a:schemeClr val="accent6"/>
          </a:effectRef>
          <a:fontRef idx="minor">
            <a:schemeClr val="dk1"/>
          </a:fontRef>
        </p:style>
        <p:txBody>
          <a:bodyPr>
            <a:spAutoFit/>
          </a:bodyPr>
          <a:lstStyle>
            <a:lvl1pPr marL="342900" indent="-342900"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Aft>
                <a:spcPts val="1200"/>
              </a:spcAft>
              <a:defRPr/>
            </a:pPr>
            <a:r>
              <a:rPr lang="en-US" sz="2500" b="1" dirty="0" smtClean="0">
                <a:solidFill>
                  <a:srgbClr val="000000"/>
                </a:solidFill>
                <a:latin typeface="+mj-lt"/>
              </a:rPr>
              <a:t>Adding the same number </a:t>
            </a:r>
            <a:r>
              <a:rPr lang="en-US" sz="2500" b="1" i="1" dirty="0" smtClean="0">
                <a:solidFill>
                  <a:srgbClr val="000000"/>
                </a:solidFill>
                <a:latin typeface="+mj-lt"/>
              </a:rPr>
              <a:t>a</a:t>
            </a:r>
            <a:r>
              <a:rPr lang="en-US" sz="2500" b="1" dirty="0" smtClean="0">
                <a:solidFill>
                  <a:srgbClr val="000000"/>
                </a:solidFill>
                <a:latin typeface="+mj-lt"/>
              </a:rPr>
              <a:t> (which could be negative) to each value of a random variable:</a:t>
            </a:r>
          </a:p>
          <a:p>
            <a:pPr eaLnBrk="1" hangingPunct="1">
              <a:spcAft>
                <a:spcPts val="1200"/>
              </a:spcAft>
              <a:buFont typeface="Arial" charset="0"/>
              <a:buChar char="•"/>
              <a:defRPr/>
            </a:pPr>
            <a:r>
              <a:rPr lang="en-US" sz="2500" dirty="0" smtClean="0">
                <a:solidFill>
                  <a:srgbClr val="000000"/>
                </a:solidFill>
                <a:latin typeface="+mj-lt"/>
              </a:rPr>
              <a:t>Adds </a:t>
            </a:r>
            <a:r>
              <a:rPr lang="en-US" sz="2500" i="1" dirty="0" smtClean="0">
                <a:solidFill>
                  <a:srgbClr val="000000"/>
                </a:solidFill>
                <a:latin typeface="+mj-lt"/>
              </a:rPr>
              <a:t>a</a:t>
            </a:r>
            <a:r>
              <a:rPr lang="en-US" sz="2500" dirty="0" smtClean="0">
                <a:solidFill>
                  <a:srgbClr val="000000"/>
                </a:solidFill>
                <a:latin typeface="+mj-lt"/>
              </a:rPr>
              <a:t> to measures of center and location (mean, median, quartiles, percentiles).</a:t>
            </a:r>
            <a:endParaRPr lang="en-US" sz="2500" i="1" dirty="0" smtClean="0">
              <a:solidFill>
                <a:srgbClr val="000000"/>
              </a:solidFill>
              <a:latin typeface="+mj-lt"/>
            </a:endParaRPr>
          </a:p>
          <a:p>
            <a:pPr eaLnBrk="1" hangingPunct="1">
              <a:spcAft>
                <a:spcPts val="1200"/>
              </a:spcAft>
              <a:buFont typeface="Arial" charset="0"/>
              <a:buChar char="•"/>
              <a:defRPr/>
            </a:pPr>
            <a:r>
              <a:rPr lang="en-US" sz="2500" dirty="0" smtClean="0">
                <a:solidFill>
                  <a:srgbClr val="000000"/>
                </a:solidFill>
                <a:latin typeface="+mj-lt"/>
              </a:rPr>
              <a:t>Does not change measures of spread (range, </a:t>
            </a:r>
            <a:r>
              <a:rPr lang="en-US" sz="2500" i="1" dirty="0" smtClean="0">
                <a:solidFill>
                  <a:srgbClr val="000000"/>
                </a:solidFill>
                <a:latin typeface="+mj-lt"/>
              </a:rPr>
              <a:t>IQR</a:t>
            </a:r>
            <a:r>
              <a:rPr lang="en-US" sz="2500" dirty="0" smtClean="0">
                <a:solidFill>
                  <a:srgbClr val="000000"/>
                </a:solidFill>
                <a:latin typeface="+mj-lt"/>
              </a:rPr>
              <a:t>, standard deviation).</a:t>
            </a:r>
          </a:p>
          <a:p>
            <a:pPr eaLnBrk="1" hangingPunct="1">
              <a:spcAft>
                <a:spcPts val="1200"/>
              </a:spcAft>
              <a:buFont typeface="Arial" charset="0"/>
              <a:buChar char="•"/>
              <a:defRPr/>
            </a:pPr>
            <a:r>
              <a:rPr lang="en-US" sz="2500" dirty="0" smtClean="0">
                <a:solidFill>
                  <a:srgbClr val="000000"/>
                </a:solidFill>
                <a:latin typeface="+mj-lt"/>
              </a:rPr>
              <a:t>Does not change the shape of the distribution.</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7551</TotalTime>
  <Words>2116</Words>
  <Application>Microsoft Office PowerPoint</Application>
  <PresentationFormat>On-screen Show (4:3)</PresentationFormat>
  <Paragraphs>282</Paragraphs>
  <Slides>37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Office Theme</vt:lpstr>
      <vt:lpstr>Equation</vt:lpstr>
      <vt:lpstr>6.2: Transforming and Combining Random Variables  </vt:lpstr>
      <vt:lpstr>PowerPoint Presentation</vt:lpstr>
      <vt:lpstr>Linear Transformations on Random Variables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Mixed Practice: ACT Scores</vt:lpstr>
      <vt:lpstr>ACT Scores</vt:lpstr>
      <vt:lpstr>Mixed Practice: Toothpaste</vt:lpstr>
      <vt:lpstr>Toothpaste</vt:lpstr>
    </vt:vector>
  </TitlesOfParts>
  <Company>Lakeville Area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Sandy Hinding</dc:creator>
  <cp:lastModifiedBy>Daniel, Stephanie</cp:lastModifiedBy>
  <cp:revision>311</cp:revision>
  <cp:lastPrinted>2013-10-24T14:22:07Z</cp:lastPrinted>
  <dcterms:created xsi:type="dcterms:W3CDTF">2010-11-08T18:53:14Z</dcterms:created>
  <dcterms:modified xsi:type="dcterms:W3CDTF">2016-06-09T16:16:12Z</dcterms:modified>
</cp:coreProperties>
</file>