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21" r:id="rId1"/>
  </p:sldMasterIdLst>
  <p:notesMasterIdLst>
    <p:notesMasterId r:id="rId22"/>
  </p:notesMasterIdLst>
  <p:handoutMasterIdLst>
    <p:handoutMasterId r:id="rId23"/>
  </p:handoutMasterIdLst>
  <p:sldIdLst>
    <p:sldId id="315" r:id="rId2"/>
    <p:sldId id="261" r:id="rId3"/>
    <p:sldId id="272" r:id="rId4"/>
    <p:sldId id="307" r:id="rId5"/>
    <p:sldId id="292" r:id="rId6"/>
    <p:sldId id="320" r:id="rId7"/>
    <p:sldId id="309" r:id="rId8"/>
    <p:sldId id="311" r:id="rId9"/>
    <p:sldId id="310" r:id="rId10"/>
    <p:sldId id="321" r:id="rId11"/>
    <p:sldId id="295" r:id="rId12"/>
    <p:sldId id="306" r:id="rId13"/>
    <p:sldId id="316" r:id="rId14"/>
    <p:sldId id="296" r:id="rId15"/>
    <p:sldId id="313" r:id="rId16"/>
    <p:sldId id="304" r:id="rId17"/>
    <p:sldId id="302" r:id="rId18"/>
    <p:sldId id="303" r:id="rId19"/>
    <p:sldId id="305" r:id="rId20"/>
    <p:sldId id="314" r:id="rId2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1656" y="-2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40030"/>
            <a:ext cx="3169920" cy="480060"/>
          </a:xfrm>
          <a:prstGeom prst="rect">
            <a:avLst/>
          </a:prstGeom>
        </p:spPr>
        <p:txBody>
          <a:bodyPr vert="horz" lIns="96661" tIns="48331" rIns="96661" bIns="48331" rtlCol="0"/>
          <a:lstStyle>
            <a:lvl1pPr algn="l">
              <a:defRPr sz="1300"/>
            </a:lvl1pPr>
          </a:lstStyle>
          <a:p>
            <a:r>
              <a:rPr lang="en-US" dirty="0" smtClean="0"/>
              <a:t>Chapter 7, Section 1</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A76E467-EA24-49BD-8E56-B83370067881}" type="slidenum">
              <a:rPr lang="en-US" smtClean="0"/>
              <a:t>‹#›</a:t>
            </a:fld>
            <a:endParaRPr lang="en-US"/>
          </a:p>
        </p:txBody>
      </p:sp>
    </p:spTree>
    <p:extLst>
      <p:ext uri="{BB962C8B-B14F-4D97-AF65-F5344CB8AC3E}">
        <p14:creationId xmlns:p14="http://schemas.microsoft.com/office/powerpoint/2010/main" val="234310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E19ADC10-2231-4576-9FE8-C503612E24FA}" type="datetime1">
              <a:rPr lang="en-US"/>
              <a:pPr>
                <a:defRPr/>
              </a:pPr>
              <a:t>7/14/2015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D196819A-0186-4549-B05F-42896CCFCD13}" type="slidenum">
              <a:rPr lang="en-US"/>
              <a:pPr>
                <a:defRPr/>
              </a:pPr>
              <a:t>‹#›</a:t>
            </a:fld>
            <a:endParaRPr lang="en-US"/>
          </a:p>
        </p:txBody>
      </p:sp>
    </p:spTree>
    <p:extLst>
      <p:ext uri="{BB962C8B-B14F-4D97-AF65-F5344CB8AC3E}">
        <p14:creationId xmlns:p14="http://schemas.microsoft.com/office/powerpoint/2010/main" val="20406155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DF518A-E92D-4C7A-AC76-37EB8FF0A116}"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47808C-6271-463B-8A06-944C5E761EE7}" type="slidenum">
              <a:rPr lang="en-US"/>
              <a:pPr>
                <a:defRPr/>
              </a:pPr>
              <a:t>‹#›</a:t>
            </a:fld>
            <a:endParaRPr lang="en-US"/>
          </a:p>
        </p:txBody>
      </p:sp>
    </p:spTree>
    <p:extLst>
      <p:ext uri="{BB962C8B-B14F-4D97-AF65-F5344CB8AC3E}">
        <p14:creationId xmlns:p14="http://schemas.microsoft.com/office/powerpoint/2010/main" val="346453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6580A9-3754-4D47-909C-A9E2A078C39C}"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F7765-2F35-4037-86A0-0BF80C82C632}" type="slidenum">
              <a:rPr lang="en-US"/>
              <a:pPr>
                <a:defRPr/>
              </a:pPr>
              <a:t>‹#›</a:t>
            </a:fld>
            <a:endParaRPr lang="en-US"/>
          </a:p>
        </p:txBody>
      </p:sp>
    </p:spTree>
    <p:extLst>
      <p:ext uri="{BB962C8B-B14F-4D97-AF65-F5344CB8AC3E}">
        <p14:creationId xmlns:p14="http://schemas.microsoft.com/office/powerpoint/2010/main" val="323986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62E935-83CD-4D06-A49A-4D4C43EA4034}"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62CD50-6E55-4E40-B807-47C8A3C187E0}" type="slidenum">
              <a:rPr lang="en-US"/>
              <a:pPr>
                <a:defRPr/>
              </a:pPr>
              <a:t>‹#›</a:t>
            </a:fld>
            <a:endParaRPr lang="en-US"/>
          </a:p>
        </p:txBody>
      </p:sp>
    </p:spTree>
    <p:extLst>
      <p:ext uri="{BB962C8B-B14F-4D97-AF65-F5344CB8AC3E}">
        <p14:creationId xmlns:p14="http://schemas.microsoft.com/office/powerpoint/2010/main" val="372213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632E40-409D-46F4-AAA6-E3870ADC459C}"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4BE0D-4002-4DC1-A32B-87D9197542B9}" type="slidenum">
              <a:rPr lang="en-US"/>
              <a:pPr>
                <a:defRPr/>
              </a:pPr>
              <a:t>‹#›</a:t>
            </a:fld>
            <a:endParaRPr lang="en-US"/>
          </a:p>
        </p:txBody>
      </p:sp>
    </p:spTree>
    <p:extLst>
      <p:ext uri="{BB962C8B-B14F-4D97-AF65-F5344CB8AC3E}">
        <p14:creationId xmlns:p14="http://schemas.microsoft.com/office/powerpoint/2010/main" val="184106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9B2B34-28D8-4798-84AD-FA540FE05E22}"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2B5F0F-74D2-4C6E-B45B-46D1FBEE53A0}" type="slidenum">
              <a:rPr lang="en-US"/>
              <a:pPr>
                <a:defRPr/>
              </a:pPr>
              <a:t>‹#›</a:t>
            </a:fld>
            <a:endParaRPr lang="en-US"/>
          </a:p>
        </p:txBody>
      </p:sp>
    </p:spTree>
    <p:extLst>
      <p:ext uri="{BB962C8B-B14F-4D97-AF65-F5344CB8AC3E}">
        <p14:creationId xmlns:p14="http://schemas.microsoft.com/office/powerpoint/2010/main" val="34257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046FD1-9A08-4C63-8CA4-0B5C88BD6FCC}"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CAACD-5A28-4FB2-B298-A8D5CC26AA06}" type="slidenum">
              <a:rPr lang="en-US"/>
              <a:pPr>
                <a:defRPr/>
              </a:pPr>
              <a:t>‹#›</a:t>
            </a:fld>
            <a:endParaRPr lang="en-US"/>
          </a:p>
        </p:txBody>
      </p:sp>
    </p:spTree>
    <p:extLst>
      <p:ext uri="{BB962C8B-B14F-4D97-AF65-F5344CB8AC3E}">
        <p14:creationId xmlns:p14="http://schemas.microsoft.com/office/powerpoint/2010/main" val="379217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7CA664-C542-4A19-B4E0-FFB1BA93FF16}" type="datetime1">
              <a:rPr lang="en-US"/>
              <a:pPr>
                <a:defRPr/>
              </a:pPr>
              <a:t>7/14/2015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19C9DE-8620-4E5B-BC26-02A1BACE7183}" type="slidenum">
              <a:rPr lang="en-US"/>
              <a:pPr>
                <a:defRPr/>
              </a:pPr>
              <a:t>‹#›</a:t>
            </a:fld>
            <a:endParaRPr lang="en-US"/>
          </a:p>
        </p:txBody>
      </p:sp>
    </p:spTree>
    <p:extLst>
      <p:ext uri="{BB962C8B-B14F-4D97-AF65-F5344CB8AC3E}">
        <p14:creationId xmlns:p14="http://schemas.microsoft.com/office/powerpoint/2010/main" val="422826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020BD1-EA3F-4D0C-9912-DD16BC36A9D2}" type="datetime1">
              <a:rPr lang="en-US"/>
              <a:pPr>
                <a:defRPr/>
              </a:pPr>
              <a:t>7/14/2015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3AFDD-3BE0-41B2-8DE5-226C2C546E59}" type="slidenum">
              <a:rPr lang="en-US"/>
              <a:pPr>
                <a:defRPr/>
              </a:pPr>
              <a:t>‹#›</a:t>
            </a:fld>
            <a:endParaRPr lang="en-US"/>
          </a:p>
        </p:txBody>
      </p:sp>
    </p:spTree>
    <p:extLst>
      <p:ext uri="{BB962C8B-B14F-4D97-AF65-F5344CB8AC3E}">
        <p14:creationId xmlns:p14="http://schemas.microsoft.com/office/powerpoint/2010/main" val="255423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6B9577-37B4-4251-9A5D-4CC5F20E8A17}" type="datetime1">
              <a:rPr lang="en-US"/>
              <a:pPr>
                <a:defRPr/>
              </a:pPr>
              <a:t>7/14/2015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E852A5-0E9D-4723-8DB3-C69CF14D07BE}" type="slidenum">
              <a:rPr lang="en-US"/>
              <a:pPr>
                <a:defRPr/>
              </a:pPr>
              <a:t>‹#›</a:t>
            </a:fld>
            <a:endParaRPr lang="en-US"/>
          </a:p>
        </p:txBody>
      </p:sp>
    </p:spTree>
    <p:extLst>
      <p:ext uri="{BB962C8B-B14F-4D97-AF65-F5344CB8AC3E}">
        <p14:creationId xmlns:p14="http://schemas.microsoft.com/office/powerpoint/2010/main" val="239263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639D52-0415-461F-9095-3F0161B6137D}"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38F7A1-F61A-4126-8E2E-E7E8057B9FD6}" type="slidenum">
              <a:rPr lang="en-US"/>
              <a:pPr>
                <a:defRPr/>
              </a:pPr>
              <a:t>‹#›</a:t>
            </a:fld>
            <a:endParaRPr lang="en-US"/>
          </a:p>
        </p:txBody>
      </p:sp>
    </p:spTree>
    <p:extLst>
      <p:ext uri="{BB962C8B-B14F-4D97-AF65-F5344CB8AC3E}">
        <p14:creationId xmlns:p14="http://schemas.microsoft.com/office/powerpoint/2010/main" val="53472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F7787F-77AA-4D5C-99C7-34283AB5DEB0}"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8977D5-0A3E-4595-BEDD-8DE3ED7F70C9}" type="slidenum">
              <a:rPr lang="en-US"/>
              <a:pPr>
                <a:defRPr/>
              </a:pPr>
              <a:t>‹#›</a:t>
            </a:fld>
            <a:endParaRPr lang="en-US"/>
          </a:p>
        </p:txBody>
      </p:sp>
    </p:spTree>
    <p:extLst>
      <p:ext uri="{BB962C8B-B14F-4D97-AF65-F5344CB8AC3E}">
        <p14:creationId xmlns:p14="http://schemas.microsoft.com/office/powerpoint/2010/main" val="274852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E333F0-8BE1-46B9-8B75-F760991E2B2A}" type="datetime1">
              <a:rPr lang="en-US"/>
              <a:pPr>
                <a:defRPr/>
              </a:pPr>
              <a:t>7/14/2015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D47192-F85E-493D-8679-07A9C43FF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1" charset="0"/>
        </a:defRPr>
      </a:lvl2pPr>
      <a:lvl3pPr algn="ctr" rtl="0" eaLnBrk="0" fontAlgn="base" hangingPunct="0">
        <a:spcBef>
          <a:spcPct val="0"/>
        </a:spcBef>
        <a:spcAft>
          <a:spcPct val="0"/>
        </a:spcAft>
        <a:defRPr sz="4400">
          <a:solidFill>
            <a:schemeClr val="tx1"/>
          </a:solidFill>
          <a:latin typeface="Calibri" pitchFamily="-111" charset="0"/>
        </a:defRPr>
      </a:lvl3pPr>
      <a:lvl4pPr algn="ctr" rtl="0" eaLnBrk="0" fontAlgn="base" hangingPunct="0">
        <a:spcBef>
          <a:spcPct val="0"/>
        </a:spcBef>
        <a:spcAft>
          <a:spcPct val="0"/>
        </a:spcAft>
        <a:defRPr sz="4400">
          <a:solidFill>
            <a:schemeClr val="tx1"/>
          </a:solidFill>
          <a:latin typeface="Calibri" pitchFamily="-111" charset="0"/>
        </a:defRPr>
      </a:lvl4pPr>
      <a:lvl5pPr algn="ctr" rtl="0" eaLnBrk="0" fontAlgn="base" hangingPunct="0">
        <a:spcBef>
          <a:spcPct val="0"/>
        </a:spcBef>
        <a:spcAft>
          <a:spcPct val="0"/>
        </a:spcAft>
        <a:defRPr sz="4400">
          <a:solidFill>
            <a:schemeClr val="tx1"/>
          </a:solidFill>
          <a:latin typeface="Calibri" pitchFamily="-111" charset="0"/>
        </a:defRPr>
      </a:lvl5pPr>
      <a:lvl6pPr marL="457200" algn="ctr" rtl="0" fontAlgn="base">
        <a:spcBef>
          <a:spcPct val="0"/>
        </a:spcBef>
        <a:spcAft>
          <a:spcPct val="0"/>
        </a:spcAft>
        <a:defRPr sz="4400">
          <a:solidFill>
            <a:schemeClr val="tx1"/>
          </a:solidFill>
          <a:latin typeface="Calibri" pitchFamily="-111" charset="0"/>
        </a:defRPr>
      </a:lvl6pPr>
      <a:lvl7pPr marL="914400" algn="ctr" rtl="0" fontAlgn="base">
        <a:spcBef>
          <a:spcPct val="0"/>
        </a:spcBef>
        <a:spcAft>
          <a:spcPct val="0"/>
        </a:spcAft>
        <a:defRPr sz="4400">
          <a:solidFill>
            <a:schemeClr val="tx1"/>
          </a:solidFill>
          <a:latin typeface="Calibri" pitchFamily="-111" charset="0"/>
        </a:defRPr>
      </a:lvl7pPr>
      <a:lvl8pPr marL="1371600" algn="ctr" rtl="0" fontAlgn="base">
        <a:spcBef>
          <a:spcPct val="0"/>
        </a:spcBef>
        <a:spcAft>
          <a:spcPct val="0"/>
        </a:spcAft>
        <a:defRPr sz="4400">
          <a:solidFill>
            <a:schemeClr val="tx1"/>
          </a:solidFill>
          <a:latin typeface="Calibri" pitchFamily="-111" charset="0"/>
        </a:defRPr>
      </a:lvl8pPr>
      <a:lvl9pPr marL="1828800" algn="ctr" rtl="0" fontAlgn="base">
        <a:spcBef>
          <a:spcPct val="0"/>
        </a:spcBef>
        <a:spcAft>
          <a:spcPct val="0"/>
        </a:spcAft>
        <a:defRPr sz="4400">
          <a:solidFill>
            <a:schemeClr val="tx1"/>
          </a:solidFill>
          <a:latin typeface="Calibri" pitchFamily="-111"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73138" y="961231"/>
            <a:ext cx="7258050" cy="1347787"/>
          </a:xfrm>
        </p:spPr>
        <p:txBody>
          <a:bodyPr/>
          <a:lstStyle/>
          <a:p>
            <a:pPr eaLnBrk="1" hangingPunct="1"/>
            <a:r>
              <a:rPr lang="en-US" altLang="en-US" sz="5000" b="1" dirty="0" smtClean="0"/>
              <a:t>7.1: What is a Sampling Distribution?!?!</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2695356"/>
            <a:ext cx="7258050"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ertical Title 1"/>
          <p:cNvSpPr>
            <a:spLocks noGrp="1"/>
          </p:cNvSpPr>
          <p:nvPr>
            <p:ph type="title" orient="vert"/>
          </p:nvPr>
        </p:nvSpPr>
        <p:spPr>
          <a:xfrm rot="16200000">
            <a:off x="3804444" y="-3347244"/>
            <a:ext cx="1241425" cy="7935913"/>
          </a:xfrm>
        </p:spPr>
        <p:txBody>
          <a:bodyPr/>
          <a:lstStyle/>
          <a:p>
            <a:pPr eaLnBrk="1" hangingPunct="1">
              <a:defRPr/>
            </a:pPr>
            <a:r>
              <a:rPr lang="en-US" b="1" dirty="0" smtClean="0">
                <a:solidFill>
                  <a:schemeClr val="accent2">
                    <a:lumMod val="75000"/>
                  </a:schemeClr>
                </a:solidFill>
              </a:rPr>
              <a:t>Parameter v. Statistic</a:t>
            </a:r>
          </a:p>
        </p:txBody>
      </p:sp>
      <mc:AlternateContent xmlns:mc="http://schemas.openxmlformats.org/markup-compatibility/2006" xmlns:a14="http://schemas.microsoft.com/office/drawing/2010/main">
        <mc:Choice Requires="a14">
          <p:sp>
            <p:nvSpPr>
              <p:cNvPr id="3" name="TextBox 2"/>
              <p:cNvSpPr txBox="1"/>
              <p:nvPr/>
            </p:nvSpPr>
            <p:spPr>
              <a:xfrm>
                <a:off x="554182" y="1241426"/>
                <a:ext cx="7838931" cy="3877985"/>
              </a:xfrm>
              <a:prstGeom prst="rect">
                <a:avLst/>
              </a:prstGeom>
              <a:noFill/>
            </p:spPr>
            <p:txBody>
              <a:bodyPr wrap="square" rtlCol="0">
                <a:spAutoFit/>
              </a:bodyPr>
              <a:lstStyle/>
              <a:p>
                <a:r>
                  <a:rPr lang="en-US" sz="3000" b="1" dirty="0" smtClean="0">
                    <a:latin typeface="+mj-lt"/>
                  </a:rPr>
                  <a:t>Population: </a:t>
                </a:r>
                <a:r>
                  <a:rPr lang="en-US" sz="3000" dirty="0" smtClean="0">
                    <a:latin typeface="+mj-lt"/>
                  </a:rPr>
                  <a:t>All 12-17 year olds in the US</a:t>
                </a:r>
              </a:p>
              <a:p>
                <a:endParaRPr lang="en-US" sz="3000" dirty="0" smtClean="0">
                  <a:latin typeface="+mj-lt"/>
                </a:endParaRPr>
              </a:p>
              <a:p>
                <a:r>
                  <a:rPr lang="en-US" sz="3000" b="1" dirty="0" smtClean="0">
                    <a:latin typeface="+mj-lt"/>
                  </a:rPr>
                  <a:t>Parameter: </a:t>
                </a:r>
                <a:r>
                  <a:rPr lang="en-US" sz="3000" dirty="0" smtClean="0">
                    <a:latin typeface="+mj-lt"/>
                  </a:rPr>
                  <a:t>Proportion with cell phones</a:t>
                </a:r>
              </a:p>
              <a:p>
                <a:endParaRPr lang="en-US" sz="3000" dirty="0" smtClean="0">
                  <a:latin typeface="+mj-lt"/>
                </a:endParaRPr>
              </a:p>
              <a:p>
                <a:r>
                  <a:rPr lang="en-US" sz="3000" b="1" dirty="0" smtClean="0">
                    <a:latin typeface="+mj-lt"/>
                  </a:rPr>
                  <a:t>Sample: </a:t>
                </a:r>
                <a:r>
                  <a:rPr lang="en-US" sz="3000" dirty="0" smtClean="0">
                    <a:latin typeface="+mj-lt"/>
                  </a:rPr>
                  <a:t>1102 12-17 year olds with cell phones</a:t>
                </a:r>
              </a:p>
              <a:p>
                <a:endParaRPr lang="en-US" sz="3000" b="1" dirty="0" smtClean="0">
                  <a:latin typeface="+mj-lt"/>
                </a:endParaRPr>
              </a:p>
              <a:p>
                <a:r>
                  <a:rPr lang="en-US" sz="3000" b="1" dirty="0" smtClean="0">
                    <a:latin typeface="+mj-lt"/>
                  </a:rPr>
                  <a:t>Statistic: </a:t>
                </a:r>
                <a14:m>
                  <m:oMath xmlns:m="http://schemas.openxmlformats.org/officeDocument/2006/math">
                    <m:acc>
                      <m:accPr>
                        <m:chr m:val="̂"/>
                        <m:ctrlPr>
                          <a:rPr lang="en-US" sz="3000" i="1" smtClean="0">
                            <a:latin typeface="Cambria Math"/>
                          </a:rPr>
                        </m:ctrlPr>
                      </m:accPr>
                      <m:e>
                        <m:r>
                          <a:rPr lang="en-US" sz="3000" b="0" i="1" smtClean="0">
                            <a:latin typeface="Cambria Math"/>
                          </a:rPr>
                          <m:t>𝑝</m:t>
                        </m:r>
                      </m:e>
                    </m:acc>
                  </m:oMath>
                </a14:m>
                <a:r>
                  <a:rPr lang="en-US" sz="3000" dirty="0" smtClean="0">
                    <a:latin typeface="+mj-lt"/>
                  </a:rPr>
                  <a:t> = 71</a:t>
                </a:r>
              </a:p>
              <a:p>
                <a:endParaRPr lang="en-US" dirty="0" smtClean="0"/>
              </a:p>
              <a:p>
                <a:r>
                  <a:rPr lang="en-US" dirty="0" smtClean="0"/>
                  <a:t>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54182" y="1241426"/>
                <a:ext cx="7838931" cy="3877985"/>
              </a:xfrm>
              <a:prstGeom prst="rect">
                <a:avLst/>
              </a:prstGeom>
              <a:blipFill rotWithShape="1">
                <a:blip r:embed="rId2"/>
                <a:stretch>
                  <a:fillRect l="-1866" t="-1887"/>
                </a:stretch>
              </a:blipFill>
            </p:spPr>
            <p:txBody>
              <a:bodyPr/>
              <a:lstStyle/>
              <a:p>
                <a:r>
                  <a:rPr lang="en-US">
                    <a:noFill/>
                  </a:rPr>
                  <a:t> </a:t>
                </a:r>
              </a:p>
            </p:txBody>
          </p:sp>
        </mc:Fallback>
      </mc:AlternateContent>
    </p:spTree>
    <p:extLst>
      <p:ext uri="{BB962C8B-B14F-4D97-AF65-F5344CB8AC3E}">
        <p14:creationId xmlns:p14="http://schemas.microsoft.com/office/powerpoint/2010/main" val="20642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ertical Text Placeholder 2"/>
          <p:cNvSpPr>
            <a:spLocks noGrp="1"/>
          </p:cNvSpPr>
          <p:nvPr>
            <p:ph type="body" orient="vert" idx="1"/>
          </p:nvPr>
        </p:nvSpPr>
        <p:spPr>
          <a:xfrm rot="16200000">
            <a:off x="3196431" y="-2442368"/>
            <a:ext cx="2408237" cy="8013700"/>
          </a:xfrm>
        </p:spPr>
        <p:txBody>
          <a:bodyPr/>
          <a:lstStyle/>
          <a:p>
            <a:pPr eaLnBrk="1" hangingPunct="1">
              <a:buFont typeface="Wingdings" pitchFamily="-111" charset="2"/>
              <a:buNone/>
              <a:defRPr/>
            </a:pPr>
            <a:r>
              <a:rPr lang="en-US" sz="4500" b="1" dirty="0" smtClean="0">
                <a:solidFill>
                  <a:schemeClr val="accent5">
                    <a:lumMod val="75000"/>
                  </a:schemeClr>
                </a:solidFill>
                <a:ea typeface="ＭＳ Ｐゴシック" pitchFamily="-111" charset="-128"/>
              </a:rPr>
              <a:t>Sampling Distribution</a:t>
            </a:r>
            <a:endParaRPr lang="en-US" sz="4500" dirty="0" smtClean="0">
              <a:solidFill>
                <a:schemeClr val="accent5">
                  <a:lumMod val="75000"/>
                </a:schemeClr>
              </a:solidFill>
              <a:ea typeface="ＭＳ Ｐゴシック" pitchFamily="-111" charset="-128"/>
            </a:endParaRPr>
          </a:p>
        </p:txBody>
      </p:sp>
      <p:sp>
        <p:nvSpPr>
          <p:cNvPr id="7" name="TextBox 6"/>
          <p:cNvSpPr txBox="1"/>
          <p:nvPr/>
        </p:nvSpPr>
        <p:spPr>
          <a:xfrm>
            <a:off x="608013" y="1414463"/>
            <a:ext cx="7943850" cy="12461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dirty="0" smtClean="0">
                <a:solidFill>
                  <a:srgbClr val="000000"/>
                </a:solidFill>
                <a:latin typeface="+mj-lt"/>
              </a:rPr>
              <a:t>The </a:t>
            </a:r>
            <a:r>
              <a:rPr lang="en-US" sz="2500" b="1" dirty="0" smtClean="0">
                <a:solidFill>
                  <a:srgbClr val="000000"/>
                </a:solidFill>
                <a:latin typeface="+mj-lt"/>
              </a:rPr>
              <a:t>sampling distribution </a:t>
            </a:r>
            <a:r>
              <a:rPr lang="en-US" sz="2500" dirty="0" smtClean="0">
                <a:solidFill>
                  <a:srgbClr val="000000"/>
                </a:solidFill>
                <a:latin typeface="+mj-lt"/>
              </a:rPr>
              <a:t>of a statistic is the distribution of values taken by the statistic in </a:t>
            </a:r>
            <a:r>
              <a:rPr lang="en-US" sz="2500" b="1" dirty="0" smtClean="0">
                <a:solidFill>
                  <a:srgbClr val="000000"/>
                </a:solidFill>
                <a:latin typeface="+mj-lt"/>
              </a:rPr>
              <a:t>al</a:t>
            </a:r>
            <a:r>
              <a:rPr lang="en-US" sz="2500" dirty="0" smtClean="0">
                <a:solidFill>
                  <a:srgbClr val="000000"/>
                </a:solidFill>
                <a:latin typeface="+mj-lt"/>
              </a:rPr>
              <a:t>l possible samples of the same size from the same population.</a:t>
            </a:r>
          </a:p>
        </p:txBody>
      </p:sp>
      <p:sp>
        <p:nvSpPr>
          <p:cNvPr id="13" name="TextBox 12"/>
          <p:cNvSpPr txBox="1">
            <a:spLocks noChangeArrowheads="1"/>
          </p:cNvSpPr>
          <p:nvPr/>
        </p:nvSpPr>
        <p:spPr bwMode="auto">
          <a:xfrm>
            <a:off x="608013" y="2914650"/>
            <a:ext cx="7899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defRPr/>
            </a:pPr>
            <a:r>
              <a:rPr lang="en-US" sz="2500" dirty="0" smtClean="0">
                <a:latin typeface="+mj-lt"/>
              </a:rPr>
              <a:t>In practice, it’s difficult to take all possible samples of size </a:t>
            </a:r>
            <a:r>
              <a:rPr lang="en-US" sz="2500" i="1" dirty="0" smtClean="0">
                <a:latin typeface="+mj-lt"/>
              </a:rPr>
              <a:t>n</a:t>
            </a:r>
            <a:r>
              <a:rPr lang="en-US" sz="2500" dirty="0" smtClean="0">
                <a:latin typeface="+mj-lt"/>
              </a:rPr>
              <a:t> to obtain the actual sampling distribution of a statistic. Instead, we can use simulation to imitate the process of taking many, many samples.</a:t>
            </a:r>
          </a:p>
          <a:p>
            <a:pPr eaLnBrk="1" hangingPunct="1">
              <a:defRPr/>
            </a:pPr>
            <a:endParaRPr lang="en-US" sz="2500" dirty="0" smtClean="0">
              <a:latin typeface="+mj-lt"/>
            </a:endParaRPr>
          </a:p>
          <a:p>
            <a:pPr eaLnBrk="1" hangingPunct="1">
              <a:defRPr/>
            </a:pPr>
            <a:r>
              <a:rPr lang="en-US" sz="2500" dirty="0" smtClean="0">
                <a:latin typeface="+mj-lt"/>
              </a:rPr>
              <a:t>One of the uses of probability theory in statistics is to obtain sampling distributions without simulation. We’ll get to the theory later.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60350"/>
            <a:ext cx="870585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158875"/>
            <a:ext cx="8072437"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269875"/>
            <a:ext cx="82359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ertical Text Placeholder 2"/>
          <p:cNvSpPr>
            <a:spLocks noGrp="1"/>
          </p:cNvSpPr>
          <p:nvPr>
            <p:ph type="body" orient="vert" idx="1"/>
          </p:nvPr>
        </p:nvSpPr>
        <p:spPr>
          <a:xfrm rot="16200000">
            <a:off x="1714501" y="-784225"/>
            <a:ext cx="5548312" cy="7837487"/>
          </a:xfrm>
        </p:spPr>
        <p:txBody>
          <a:bodyPr/>
          <a:lstStyle/>
          <a:p>
            <a:pPr algn="ctr" eaLnBrk="1" hangingPunct="1">
              <a:buFont typeface="Wingdings" pitchFamily="-111" charset="2"/>
              <a:buNone/>
              <a:defRPr/>
            </a:pPr>
            <a:r>
              <a:rPr lang="en-US" sz="4000" b="1" dirty="0" smtClean="0">
                <a:solidFill>
                  <a:schemeClr val="accent5">
                    <a:lumMod val="75000"/>
                  </a:schemeClr>
                </a:solidFill>
                <a:ea typeface="ＭＳ Ｐゴシック" pitchFamily="-111" charset="-128"/>
              </a:rPr>
              <a:t>Population Distributions vs. Sampling Distributions</a:t>
            </a:r>
          </a:p>
          <a:p>
            <a:pPr eaLnBrk="1" hangingPunct="1">
              <a:buFont typeface="Wingdings" pitchFamily="-111" charset="2"/>
              <a:buNone/>
              <a:defRPr/>
            </a:pPr>
            <a:endParaRPr lang="en-US" sz="2000" dirty="0" smtClean="0">
              <a:solidFill>
                <a:schemeClr val="accent5">
                  <a:lumMod val="75000"/>
                </a:schemeClr>
              </a:solidFill>
              <a:ea typeface="ＭＳ Ｐゴシック" pitchFamily="-111" charset="-128"/>
            </a:endParaRPr>
          </a:p>
          <a:p>
            <a:pPr eaLnBrk="1" hangingPunct="1">
              <a:buFont typeface="Wingdings" pitchFamily="-111" charset="2"/>
              <a:buNone/>
              <a:defRPr/>
            </a:pPr>
            <a:r>
              <a:rPr lang="en-US" sz="2400" dirty="0" smtClean="0">
                <a:solidFill>
                  <a:srgbClr val="000000"/>
                </a:solidFill>
                <a:ea typeface="ＭＳ Ｐゴシック" pitchFamily="-111" charset="-128"/>
              </a:rPr>
              <a:t>There are actually three distinct distributions involved when we sample repeatedly and measure a variable of interest.</a:t>
            </a:r>
          </a:p>
          <a:p>
            <a:pPr eaLnBrk="1" hangingPunct="1">
              <a:buFont typeface="Wingdings" pitchFamily="-111" charset="2"/>
              <a:buNone/>
              <a:defRPr/>
            </a:pPr>
            <a:r>
              <a:rPr lang="en-US" sz="2400" dirty="0" smtClean="0">
                <a:solidFill>
                  <a:srgbClr val="000000"/>
                </a:solidFill>
                <a:ea typeface="ＭＳ Ｐゴシック" pitchFamily="-111" charset="-128"/>
              </a:rPr>
              <a:t> </a:t>
            </a:r>
          </a:p>
          <a:p>
            <a:pPr eaLnBrk="1" hangingPunct="1">
              <a:buClr>
                <a:srgbClr val="E81F30"/>
              </a:buClr>
              <a:buFont typeface="Arial" charset="0"/>
              <a:buAutoNum type="arabicParenR"/>
              <a:defRPr/>
            </a:pPr>
            <a:r>
              <a:rPr lang="en-US" sz="2400" dirty="0" smtClean="0">
                <a:solidFill>
                  <a:srgbClr val="000000"/>
                </a:solidFill>
                <a:ea typeface="ＭＳ Ｐゴシック" pitchFamily="-111" charset="-128"/>
              </a:rPr>
              <a:t>The </a:t>
            </a:r>
            <a:r>
              <a:rPr lang="en-US" sz="2400" b="1" dirty="0" smtClean="0">
                <a:solidFill>
                  <a:srgbClr val="000000"/>
                </a:solidFill>
                <a:ea typeface="ＭＳ Ｐゴシック" pitchFamily="-111" charset="-128"/>
              </a:rPr>
              <a:t>population distribution </a:t>
            </a:r>
            <a:r>
              <a:rPr lang="en-US" sz="2400" dirty="0" smtClean="0">
                <a:solidFill>
                  <a:srgbClr val="000000"/>
                </a:solidFill>
                <a:ea typeface="ＭＳ Ｐゴシック" pitchFamily="-111" charset="-128"/>
              </a:rPr>
              <a:t>gives the values of the variable for all the individuals in the population.</a:t>
            </a:r>
          </a:p>
          <a:p>
            <a:pPr eaLnBrk="1" hangingPunct="1">
              <a:buClr>
                <a:srgbClr val="E81F30"/>
              </a:buClr>
              <a:buFont typeface="Arial" charset="0"/>
              <a:buAutoNum type="arabicParenR"/>
              <a:defRPr/>
            </a:pPr>
            <a:r>
              <a:rPr lang="en-US" sz="2400" dirty="0" smtClean="0">
                <a:solidFill>
                  <a:srgbClr val="000000"/>
                </a:solidFill>
                <a:ea typeface="ＭＳ Ｐゴシック" pitchFamily="-111" charset="-128"/>
              </a:rPr>
              <a:t>The </a:t>
            </a:r>
            <a:r>
              <a:rPr lang="en-US" sz="2400" b="1" dirty="0" smtClean="0">
                <a:solidFill>
                  <a:srgbClr val="000000"/>
                </a:solidFill>
                <a:ea typeface="ＭＳ Ｐゴシック" pitchFamily="-111" charset="-128"/>
              </a:rPr>
              <a:t>distribution of sample data </a:t>
            </a:r>
            <a:r>
              <a:rPr lang="en-US" sz="2400" dirty="0" smtClean="0">
                <a:solidFill>
                  <a:srgbClr val="000000"/>
                </a:solidFill>
                <a:ea typeface="ＭＳ Ｐゴシック" pitchFamily="-111" charset="-128"/>
              </a:rPr>
              <a:t>shows the values of the variable for all the individuals in the sample.</a:t>
            </a:r>
          </a:p>
          <a:p>
            <a:pPr eaLnBrk="1" hangingPunct="1">
              <a:buClr>
                <a:srgbClr val="E81F30"/>
              </a:buClr>
              <a:buFont typeface="Arial" charset="0"/>
              <a:buAutoNum type="arabicParenR"/>
              <a:defRPr/>
            </a:pPr>
            <a:r>
              <a:rPr lang="en-US" sz="2400" dirty="0" smtClean="0">
                <a:solidFill>
                  <a:srgbClr val="000000"/>
                </a:solidFill>
                <a:ea typeface="ＭＳ Ｐゴシック" pitchFamily="-111" charset="-128"/>
              </a:rPr>
              <a:t>The </a:t>
            </a:r>
            <a:r>
              <a:rPr lang="en-US" sz="2400" b="1" dirty="0" smtClean="0">
                <a:solidFill>
                  <a:srgbClr val="000000"/>
                </a:solidFill>
                <a:ea typeface="ＭＳ Ｐゴシック" pitchFamily="-111" charset="-128"/>
              </a:rPr>
              <a:t>sampling distribution</a:t>
            </a:r>
            <a:r>
              <a:rPr lang="en-US" sz="2400" dirty="0" smtClean="0">
                <a:solidFill>
                  <a:srgbClr val="000000"/>
                </a:solidFill>
                <a:ea typeface="ＭＳ Ｐゴシック" pitchFamily="-111" charset="-128"/>
              </a:rPr>
              <a:t> shows the statistic values from all the possible samples of the same size from the population. </a:t>
            </a:r>
            <a:endParaRPr lang="en-US" sz="4000" dirty="0" smtClean="0">
              <a:solidFill>
                <a:srgbClr val="000000"/>
              </a:solidFill>
              <a:ea typeface="ＭＳ Ｐゴシック" pitchFamily="-111"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Vertical Title 1"/>
          <p:cNvSpPr>
            <a:spLocks noGrp="1"/>
          </p:cNvSpPr>
          <p:nvPr>
            <p:ph type="title" orient="vert"/>
          </p:nvPr>
        </p:nvSpPr>
        <p:spPr>
          <a:xfrm rot="16200000">
            <a:off x="3994151" y="-2044700"/>
            <a:ext cx="1212850" cy="5851525"/>
          </a:xfrm>
        </p:spPr>
        <p:txBody>
          <a:bodyPr/>
          <a:lstStyle/>
          <a:p>
            <a:pPr eaLnBrk="1" hangingPunct="1">
              <a:defRPr/>
            </a:pPr>
            <a:r>
              <a:rPr lang="en-US" b="1" dirty="0" smtClean="0">
                <a:solidFill>
                  <a:schemeClr val="accent1">
                    <a:lumMod val="75000"/>
                  </a:schemeClr>
                </a:solidFill>
              </a:rPr>
              <a:t>Hours of Sleep Activity</a:t>
            </a:r>
          </a:p>
        </p:txBody>
      </p:sp>
      <p:sp>
        <p:nvSpPr>
          <p:cNvPr id="3" name="Vertical Text Placeholder 2"/>
          <p:cNvSpPr>
            <a:spLocks noGrp="1"/>
          </p:cNvSpPr>
          <p:nvPr>
            <p:ph type="body" orient="vert" idx="1"/>
          </p:nvPr>
        </p:nvSpPr>
        <p:spPr>
          <a:xfrm rot="16200000">
            <a:off x="2169320" y="-140494"/>
            <a:ext cx="4722812" cy="7978775"/>
          </a:xfrm>
        </p:spPr>
        <p:txBody>
          <a:bodyPr rtlCol="0">
            <a:normAutofit/>
          </a:bodyPr>
          <a:lstStyle/>
          <a:p>
            <a:pPr marL="0" indent="0" eaLnBrk="1" fontAlgn="auto" hangingPunct="1">
              <a:spcAft>
                <a:spcPts val="0"/>
              </a:spcAft>
              <a:buFont typeface="Arial" pitchFamily="34" charset="0"/>
              <a:buNone/>
              <a:defRPr/>
            </a:pPr>
            <a:r>
              <a:rPr lang="en-US" sz="2500" b="1" dirty="0" smtClean="0"/>
              <a:t>1</a:t>
            </a:r>
            <a:r>
              <a:rPr lang="en-US" sz="2500" dirty="0" smtClean="0"/>
              <a:t>. Write your name and the number of hours of sleep (e.g., 7 hours, 8.5 hours) on the paper provided.</a:t>
            </a:r>
          </a:p>
          <a:p>
            <a:pPr marL="0" indent="0" eaLnBrk="1" fontAlgn="auto" hangingPunct="1">
              <a:spcAft>
                <a:spcPts val="0"/>
              </a:spcAft>
              <a:buFont typeface="Arial" pitchFamily="34" charset="0"/>
              <a:buNone/>
              <a:defRPr/>
            </a:pPr>
            <a:r>
              <a:rPr lang="en-US" sz="2500" b="1" dirty="0" smtClean="0"/>
              <a:t>2. </a:t>
            </a:r>
            <a:r>
              <a:rPr lang="en-US" sz="2500" dirty="0" smtClean="0"/>
              <a:t> Select a SRS of 4 cards. Each person will do this.</a:t>
            </a:r>
          </a:p>
          <a:p>
            <a:pPr marL="0" indent="0" eaLnBrk="1" fontAlgn="auto" hangingPunct="1">
              <a:spcAft>
                <a:spcPts val="0"/>
              </a:spcAft>
              <a:buFont typeface="Arial" pitchFamily="34" charset="0"/>
              <a:buNone/>
              <a:defRPr/>
            </a:pPr>
            <a:r>
              <a:rPr lang="en-US" sz="2500" b="1" dirty="0" smtClean="0"/>
              <a:t>3. </a:t>
            </a:r>
            <a:r>
              <a:rPr lang="en-US" sz="2500" dirty="0" smtClean="0"/>
              <a:t>Using your values calculate the sample IQR of sleep hours and the sample maximum of sleep hours. Then, plot your values on the board.</a:t>
            </a:r>
          </a:p>
          <a:p>
            <a:pPr marL="0" indent="0" eaLnBrk="1" fontAlgn="auto" hangingPunct="1">
              <a:spcAft>
                <a:spcPts val="0"/>
              </a:spcAft>
              <a:buFont typeface="Arial" pitchFamily="34" charset="0"/>
              <a:buNone/>
              <a:defRPr/>
            </a:pPr>
            <a:r>
              <a:rPr lang="en-US" sz="2500" b="1" dirty="0" smtClean="0"/>
              <a:t>4</a:t>
            </a:r>
            <a:r>
              <a:rPr lang="en-US" sz="2500" dirty="0" smtClean="0"/>
              <a:t>. Based on these values and the approximate sampling distributions, do either of these statistics appear to be unbiased estimators?</a:t>
            </a:r>
          </a:p>
          <a:p>
            <a:pPr eaLnBrk="1" fontAlgn="auto" hangingPunct="1">
              <a:spcAft>
                <a:spcPts val="0"/>
              </a:spcAft>
              <a:buFont typeface="Arial" pitchFamily="34" charset="0"/>
              <a:buChar char="•"/>
              <a:defRPr/>
            </a:pPr>
            <a:endParaRPr lang="en-US" sz="27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ertical Text Placeholder 2"/>
          <p:cNvSpPr>
            <a:spLocks noGrp="1"/>
          </p:cNvSpPr>
          <p:nvPr>
            <p:ph type="body" orient="vert" idx="1"/>
          </p:nvPr>
        </p:nvSpPr>
        <p:spPr>
          <a:xfrm rot="16200000">
            <a:off x="3196431" y="-2647156"/>
            <a:ext cx="2408238" cy="8013700"/>
          </a:xfrm>
        </p:spPr>
        <p:txBody>
          <a:bodyPr/>
          <a:lstStyle/>
          <a:p>
            <a:pPr algn="ctr" eaLnBrk="1" hangingPunct="1">
              <a:buFont typeface="Wingdings" pitchFamily="-111" charset="2"/>
              <a:buNone/>
              <a:defRPr/>
            </a:pPr>
            <a:r>
              <a:rPr lang="en-US" sz="5500" b="1" dirty="0" smtClean="0">
                <a:solidFill>
                  <a:schemeClr val="accent1">
                    <a:lumMod val="75000"/>
                  </a:schemeClr>
                </a:solidFill>
                <a:ea typeface="ＭＳ Ｐゴシック" pitchFamily="-111" charset="-128"/>
              </a:rPr>
              <a:t>Bias &amp; Variability</a:t>
            </a:r>
            <a:endParaRPr lang="en-US" sz="5500" dirty="0" smtClean="0">
              <a:solidFill>
                <a:schemeClr val="accent1">
                  <a:lumMod val="75000"/>
                </a:schemeClr>
              </a:solidFill>
              <a:ea typeface="ＭＳ Ｐゴシック" pitchFamily="-111" charset="-128"/>
            </a:endParaRPr>
          </a:p>
        </p:txBody>
      </p:sp>
      <p:sp>
        <p:nvSpPr>
          <p:cNvPr id="18" name="Rectangle 17"/>
          <p:cNvSpPr/>
          <p:nvPr/>
        </p:nvSpPr>
        <p:spPr>
          <a:xfrm>
            <a:off x="4297363" y="1555750"/>
            <a:ext cx="4695825" cy="201612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2500" b="1" dirty="0">
                <a:solidFill>
                  <a:srgbClr val="000000"/>
                </a:solidFill>
                <a:ea typeface="ＭＳ Ｐゴシック" pitchFamily="-111" charset="-128"/>
              </a:rPr>
              <a:t>Bias </a:t>
            </a:r>
            <a:r>
              <a:rPr lang="en-US" sz="2500" dirty="0">
                <a:solidFill>
                  <a:srgbClr val="000000"/>
                </a:solidFill>
                <a:ea typeface="ＭＳ Ｐゴシック" pitchFamily="-111" charset="-128"/>
              </a:rPr>
              <a:t>means that our aim is off and we consistently miss the bull’s-eye in the same direction. Our sample values do not center on the population value.</a:t>
            </a:r>
          </a:p>
        </p:txBody>
      </p:sp>
      <p:sp>
        <p:nvSpPr>
          <p:cNvPr id="19" name="Rectangle 18"/>
          <p:cNvSpPr/>
          <p:nvPr/>
        </p:nvSpPr>
        <p:spPr>
          <a:xfrm>
            <a:off x="4295775" y="3948113"/>
            <a:ext cx="4697413" cy="201612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2500" dirty="0"/>
              <a:t>High </a:t>
            </a:r>
            <a:r>
              <a:rPr lang="en-US" sz="2500" b="1" dirty="0"/>
              <a:t>variability </a:t>
            </a:r>
            <a:r>
              <a:rPr lang="en-US" sz="2500" dirty="0"/>
              <a:t>means that repeated shots are widely scattered on the target. Repeated samples do not give very similar results.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0"/>
            <a:ext cx="4186238"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tical Text Placeholder 2"/>
          <p:cNvSpPr>
            <a:spLocks noGrp="1"/>
          </p:cNvSpPr>
          <p:nvPr>
            <p:ph type="body" orient="vert" idx="1"/>
          </p:nvPr>
        </p:nvSpPr>
        <p:spPr>
          <a:xfrm rot="16200000">
            <a:off x="3317875" y="-2320924"/>
            <a:ext cx="2408237" cy="7770812"/>
          </a:xfrm>
        </p:spPr>
        <p:txBody>
          <a:bodyPr/>
          <a:lstStyle/>
          <a:p>
            <a:pPr algn="ctr" eaLnBrk="1" hangingPunct="1">
              <a:buFont typeface="Wingdings" pitchFamily="-111" charset="2"/>
              <a:buNone/>
              <a:defRPr/>
            </a:pPr>
            <a:r>
              <a:rPr lang="en-US" sz="4000" b="1" dirty="0" smtClean="0">
                <a:solidFill>
                  <a:schemeClr val="accent1">
                    <a:lumMod val="75000"/>
                  </a:schemeClr>
                </a:solidFill>
                <a:ea typeface="ＭＳ Ｐゴシック" pitchFamily="-111" charset="-128"/>
              </a:rPr>
              <a:t>Describing Sampling Distributions: </a:t>
            </a:r>
            <a:r>
              <a:rPr lang="en-US" sz="4000" b="1" dirty="0" smtClean="0">
                <a:ea typeface="ＭＳ Ｐゴシック" pitchFamily="-111" charset="-128"/>
              </a:rPr>
              <a:t>Center</a:t>
            </a:r>
            <a:endParaRPr lang="en-US" sz="4000" dirty="0" smtClean="0">
              <a:ea typeface="ＭＳ Ｐゴシック" pitchFamily="-111" charset="-128"/>
            </a:endParaRPr>
          </a:p>
          <a:p>
            <a:pPr eaLnBrk="1" hangingPunct="1">
              <a:defRPr/>
            </a:pPr>
            <a:endParaRPr lang="en-US" sz="700" b="1" u="sng" dirty="0">
              <a:solidFill>
                <a:schemeClr val="accent1">
                  <a:lumMod val="75000"/>
                </a:schemeClr>
              </a:solidFill>
            </a:endParaRPr>
          </a:p>
          <a:p>
            <a:pPr marL="0" indent="0" eaLnBrk="1" hangingPunct="1">
              <a:buFont typeface="Arial" charset="0"/>
              <a:buNone/>
              <a:defRPr/>
            </a:pPr>
            <a:r>
              <a:rPr lang="en-US" sz="2800" dirty="0">
                <a:solidFill>
                  <a:srgbClr val="000000"/>
                </a:solidFill>
                <a:latin typeface="+mj-lt"/>
              </a:rPr>
              <a:t>A statistic used to estimate a parameter is an </a:t>
            </a:r>
            <a:r>
              <a:rPr lang="en-US" sz="2800" b="1" dirty="0">
                <a:solidFill>
                  <a:srgbClr val="000000"/>
                </a:solidFill>
                <a:latin typeface="+mj-lt"/>
              </a:rPr>
              <a:t>unbiased estimator (most accurate) </a:t>
            </a:r>
            <a:r>
              <a:rPr lang="en-US" sz="2800" dirty="0">
                <a:solidFill>
                  <a:srgbClr val="000000"/>
                </a:solidFill>
                <a:latin typeface="+mj-lt"/>
              </a:rPr>
              <a:t>if the mean of its sampling distribution is equal to the true value of the parameter being estimated.</a:t>
            </a:r>
          </a:p>
          <a:p>
            <a:pPr eaLnBrk="1" hangingPunct="1">
              <a:buFont typeface="Wingdings" pitchFamily="-111" charset="2"/>
              <a:buNone/>
              <a:defRPr/>
            </a:pPr>
            <a:endParaRPr lang="en-US" sz="2700" dirty="0" smtClean="0">
              <a:solidFill>
                <a:srgbClr val="000000"/>
              </a:solidFill>
              <a:ea typeface="ＭＳ Ｐゴシック" pitchFamily="-111" charset="-128"/>
            </a:endParaRPr>
          </a:p>
        </p:txBody>
      </p:sp>
      <p:pic>
        <p:nvPicPr>
          <p:cNvPr id="18435" name="Picture 5" descr="Screen shot 2010-11-04 at 2.20.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3608388"/>
            <a:ext cx="3262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rot="16200000">
            <a:off x="3276600" y="-2528887"/>
            <a:ext cx="2408238" cy="7853362"/>
          </a:xfrm>
        </p:spPr>
        <p:txBody>
          <a:bodyPr/>
          <a:lstStyle/>
          <a:p>
            <a:pPr algn="ctr" eaLnBrk="1" hangingPunct="1">
              <a:buFont typeface="Wingdings" pitchFamily="-111" charset="2"/>
              <a:buNone/>
              <a:defRPr/>
            </a:pPr>
            <a:r>
              <a:rPr lang="en-US" sz="4000" b="1" dirty="0" smtClean="0">
                <a:solidFill>
                  <a:schemeClr val="accent1">
                    <a:lumMod val="75000"/>
                  </a:schemeClr>
                </a:solidFill>
                <a:ea typeface="ＭＳ Ｐゴシック" pitchFamily="-111" charset="-128"/>
              </a:rPr>
              <a:t>Describing Sampling Distributions: </a:t>
            </a:r>
            <a:r>
              <a:rPr lang="en-US" sz="4000" b="1" dirty="0" smtClean="0">
                <a:solidFill>
                  <a:srgbClr val="000000"/>
                </a:solidFill>
                <a:ea typeface="ＭＳ Ｐゴシック" pitchFamily="-111" charset="-128"/>
              </a:rPr>
              <a:t>Spread</a:t>
            </a:r>
          </a:p>
          <a:p>
            <a:pPr eaLnBrk="1" hangingPunct="1">
              <a:buFont typeface="Wingdings" pitchFamily="-111" charset="2"/>
              <a:buNone/>
              <a:defRPr/>
            </a:pPr>
            <a:endParaRPr lang="en-US" sz="500" b="1" dirty="0">
              <a:solidFill>
                <a:srgbClr val="000000"/>
              </a:solidFill>
              <a:ea typeface="ＭＳ Ｐゴシック" pitchFamily="-111" charset="-128"/>
            </a:endParaRPr>
          </a:p>
          <a:p>
            <a:pPr marL="0" eaLnBrk="1" hangingPunct="1">
              <a:buFont typeface="Arial" charset="0"/>
              <a:buNone/>
              <a:defRPr/>
            </a:pPr>
            <a:r>
              <a:rPr lang="en-US" sz="2500" dirty="0">
                <a:solidFill>
                  <a:srgbClr val="000000"/>
                </a:solidFill>
              </a:rPr>
              <a:t>The </a:t>
            </a:r>
            <a:r>
              <a:rPr lang="en-US" sz="2500" b="1" dirty="0">
                <a:solidFill>
                  <a:srgbClr val="000000"/>
                </a:solidFill>
              </a:rPr>
              <a:t>variability of a statistic </a:t>
            </a:r>
            <a:r>
              <a:rPr lang="en-US" sz="2500" dirty="0">
                <a:solidFill>
                  <a:srgbClr val="000000"/>
                </a:solidFill>
              </a:rPr>
              <a:t>is described by the spread of its sampling distribution. This spread is determined primarily by the size of the random sample. Larger samples give smaller spread. The spread of the sampling distribution does not depend on the size of the population, as long as the population is at least 10 times larger than the sample.</a:t>
            </a:r>
          </a:p>
          <a:p>
            <a:pPr eaLnBrk="1" hangingPunct="1">
              <a:buFont typeface="Wingdings" pitchFamily="-111" charset="2"/>
              <a:buNone/>
              <a:defRPr/>
            </a:pPr>
            <a:endParaRPr lang="en-US" sz="3500" dirty="0" smtClean="0">
              <a:solidFill>
                <a:srgbClr val="000000"/>
              </a:solidFill>
              <a:ea typeface="ＭＳ Ｐゴシック" pitchFamily="-111" charset="-128"/>
            </a:endParaRPr>
          </a:p>
        </p:txBody>
      </p:sp>
      <p:grpSp>
        <p:nvGrpSpPr>
          <p:cNvPr id="19459" name="Group 16"/>
          <p:cNvGrpSpPr>
            <a:grpSpLocks/>
          </p:cNvGrpSpPr>
          <p:nvPr/>
        </p:nvGrpSpPr>
        <p:grpSpPr bwMode="auto">
          <a:xfrm>
            <a:off x="1030288" y="4102100"/>
            <a:ext cx="6935787" cy="2540000"/>
            <a:chOff x="1630581" y="2406120"/>
            <a:chExt cx="5227415" cy="1940102"/>
          </a:xfrm>
        </p:grpSpPr>
        <p:pic>
          <p:nvPicPr>
            <p:cNvPr id="19460" name="Picture 13" descr="Screen shot 2010-11-04 at 2.35.2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581" y="2406120"/>
              <a:ext cx="5142752" cy="194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4"/>
            <p:cNvSpPr txBox="1">
              <a:spLocks noChangeArrowheads="1"/>
            </p:cNvSpPr>
            <p:nvPr/>
          </p:nvSpPr>
          <p:spPr bwMode="auto">
            <a:xfrm>
              <a:off x="3372784" y="2406120"/>
              <a:ext cx="8873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tLang="en-US" i="1"/>
                <a:t>n</a:t>
              </a:r>
              <a:r>
                <a:rPr lang="en-US" altLang="en-US"/>
                <a:t>=100</a:t>
              </a:r>
              <a:endParaRPr lang="en-US" altLang="en-US" i="1"/>
            </a:p>
          </p:txBody>
        </p:sp>
        <p:sp>
          <p:nvSpPr>
            <p:cNvPr id="19462" name="TextBox 15"/>
            <p:cNvSpPr txBox="1">
              <a:spLocks noChangeArrowheads="1"/>
            </p:cNvSpPr>
            <p:nvPr/>
          </p:nvSpPr>
          <p:spPr bwMode="auto">
            <a:xfrm>
              <a:off x="5842233" y="2406120"/>
              <a:ext cx="1015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tLang="en-US" i="1"/>
                <a:t>n=1000</a:t>
              </a: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Vertical Text Placeholder 2"/>
          <p:cNvSpPr>
            <a:spLocks noGrp="1"/>
          </p:cNvSpPr>
          <p:nvPr>
            <p:ph type="body" orient="vert" idx="1"/>
          </p:nvPr>
        </p:nvSpPr>
        <p:spPr>
          <a:xfrm rot="16200000">
            <a:off x="3071019" y="-2567781"/>
            <a:ext cx="2659062" cy="8013700"/>
          </a:xfrm>
        </p:spPr>
        <p:txBody>
          <a:bodyPr/>
          <a:lstStyle/>
          <a:p>
            <a:pPr algn="ctr" eaLnBrk="1" hangingPunct="1">
              <a:buFont typeface="Wingdings" pitchFamily="-111" charset="2"/>
              <a:buNone/>
              <a:defRPr/>
            </a:pPr>
            <a:r>
              <a:rPr lang="en-US" sz="4000" b="1" dirty="0" smtClean="0">
                <a:solidFill>
                  <a:schemeClr val="accent1">
                    <a:lumMod val="75000"/>
                  </a:schemeClr>
                </a:solidFill>
                <a:ea typeface="ＭＳ Ｐゴシック" pitchFamily="-111" charset="-128"/>
              </a:rPr>
              <a:t>Describing Sampling Distributions: </a:t>
            </a:r>
            <a:r>
              <a:rPr lang="en-US" sz="4000" b="1" dirty="0" smtClean="0">
                <a:ea typeface="ＭＳ Ｐゴシック" pitchFamily="-111" charset="-128"/>
              </a:rPr>
              <a:t>Shape</a:t>
            </a:r>
            <a:endParaRPr lang="en-US" sz="4000" dirty="0" smtClean="0">
              <a:ea typeface="ＭＳ Ｐゴシック" pitchFamily="-111" charset="-128"/>
            </a:endParaRPr>
          </a:p>
        </p:txBody>
      </p:sp>
      <p:sp>
        <p:nvSpPr>
          <p:cNvPr id="34820" name="TextBox 12"/>
          <p:cNvSpPr txBox="1">
            <a:spLocks noChangeArrowheads="1"/>
          </p:cNvSpPr>
          <p:nvPr/>
        </p:nvSpPr>
        <p:spPr bwMode="auto">
          <a:xfrm>
            <a:off x="508000" y="1550988"/>
            <a:ext cx="80819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defRPr/>
            </a:pPr>
            <a:r>
              <a:rPr lang="en-US" sz="2500" dirty="0" smtClean="0">
                <a:latin typeface="+mj-lt"/>
              </a:rPr>
              <a:t>Sampling distributions can take on many shapes. The same statistic can have sampling distributions with different shapes depending on the population distribution and the sample size. </a:t>
            </a:r>
          </a:p>
        </p:txBody>
      </p:sp>
      <p:pic>
        <p:nvPicPr>
          <p:cNvPr id="20484" name="Picture 8" descr="Screen shot 2010-11-04 at 2.44.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3182938"/>
            <a:ext cx="49657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149850" y="3494088"/>
            <a:ext cx="3803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200" dirty="0">
                <a:latin typeface="+mj-lt"/>
              </a:rPr>
              <a:t>Sampling distributions for different statistics used to estimate the number of tanks in German during World War 2. The blue line represents the true number of tanks.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3263" y="265113"/>
            <a:ext cx="7681912" cy="1116012"/>
          </a:xfrm>
        </p:spPr>
        <p:txBody>
          <a:bodyPr/>
          <a:lstStyle/>
          <a:p>
            <a:pPr eaLnBrk="1" hangingPunct="1"/>
            <a:r>
              <a:rPr lang="en-US" altLang="en-US" sz="3500" b="1" smtClean="0">
                <a:solidFill>
                  <a:srgbClr val="E81F30"/>
                </a:solidFill>
                <a:ea typeface="ＭＳ Ｐゴシック" pitchFamily="-111" charset="-128"/>
              </a:rPr>
              <a:t>Section 7.1 </a:t>
            </a:r>
            <a:br>
              <a:rPr lang="en-US" altLang="en-US" sz="3500" b="1" smtClean="0">
                <a:solidFill>
                  <a:srgbClr val="E81F30"/>
                </a:solidFill>
                <a:ea typeface="ＭＳ Ｐゴシック" pitchFamily="-111" charset="-128"/>
              </a:rPr>
            </a:br>
            <a:r>
              <a:rPr lang="en-US" altLang="en-US" sz="3500" b="1" smtClean="0">
                <a:solidFill>
                  <a:srgbClr val="E81F30"/>
                </a:solidFill>
                <a:ea typeface="ＭＳ Ｐゴシック" pitchFamily="-111" charset="-128"/>
              </a:rPr>
              <a:t>What Is a Sampling Distribution?</a:t>
            </a:r>
          </a:p>
        </p:txBody>
      </p:sp>
      <p:sp>
        <p:nvSpPr>
          <p:cNvPr id="3075" name="Content Placeholder 2"/>
          <p:cNvSpPr>
            <a:spLocks noGrp="1"/>
          </p:cNvSpPr>
          <p:nvPr>
            <p:ph sz="half" idx="2"/>
          </p:nvPr>
        </p:nvSpPr>
        <p:spPr>
          <a:xfrm>
            <a:off x="496888" y="1600200"/>
            <a:ext cx="8128000" cy="4949825"/>
          </a:xfrm>
        </p:spPr>
        <p:txBody>
          <a:bodyPr/>
          <a:lstStyle/>
          <a:p>
            <a:pPr eaLnBrk="1" hangingPunct="1">
              <a:lnSpc>
                <a:spcPct val="90000"/>
              </a:lnSpc>
              <a:spcAft>
                <a:spcPts val="2400"/>
              </a:spcAft>
              <a:buFont typeface="Wingdings" pitchFamily="-111" charset="2"/>
              <a:buNone/>
            </a:pPr>
            <a:r>
              <a:rPr lang="en-US" altLang="en-US" sz="2500" smtClean="0">
                <a:solidFill>
                  <a:srgbClr val="000000"/>
                </a:solidFill>
                <a:ea typeface="ＭＳ Ｐゴシック" pitchFamily="-111" charset="-128"/>
              </a:rPr>
              <a:t>After this section, you should be able to…</a:t>
            </a:r>
          </a:p>
          <a:p>
            <a:pPr lvl="1" eaLnBrk="1" hangingPunct="1">
              <a:lnSpc>
                <a:spcPct val="90000"/>
              </a:lnSpc>
              <a:spcAft>
                <a:spcPts val="1200"/>
              </a:spcAft>
              <a:buClr>
                <a:srgbClr val="E81F30"/>
              </a:buClr>
              <a:buFont typeface="Wingdings" pitchFamily="-111" charset="2"/>
              <a:buChar char="ü"/>
            </a:pPr>
            <a:r>
              <a:rPr lang="en-US" altLang="en-US" sz="2500" smtClean="0">
                <a:solidFill>
                  <a:srgbClr val="000000"/>
                </a:solidFill>
                <a:ea typeface="ＭＳ Ｐゴシック" pitchFamily="-111" charset="-128"/>
              </a:rPr>
              <a:t>DISTINGUISH between a parameter and a statistic</a:t>
            </a:r>
          </a:p>
          <a:p>
            <a:pPr lvl="1" eaLnBrk="1" hangingPunct="1">
              <a:lnSpc>
                <a:spcPct val="90000"/>
              </a:lnSpc>
              <a:spcAft>
                <a:spcPts val="1200"/>
              </a:spcAft>
              <a:buClr>
                <a:srgbClr val="E81F30"/>
              </a:buClr>
              <a:buFont typeface="Wingdings" pitchFamily="-111" charset="2"/>
              <a:buChar char="ü"/>
            </a:pPr>
            <a:r>
              <a:rPr lang="en-US" altLang="en-US" sz="2500" smtClean="0">
                <a:solidFill>
                  <a:srgbClr val="000000"/>
                </a:solidFill>
                <a:ea typeface="ＭＳ Ｐゴシック" pitchFamily="-111" charset="-128"/>
              </a:rPr>
              <a:t>DEFINE sampling distribution</a:t>
            </a:r>
          </a:p>
          <a:p>
            <a:pPr lvl="1" eaLnBrk="1" hangingPunct="1">
              <a:lnSpc>
                <a:spcPct val="90000"/>
              </a:lnSpc>
              <a:spcAft>
                <a:spcPts val="1200"/>
              </a:spcAft>
              <a:buClr>
                <a:srgbClr val="E81F30"/>
              </a:buClr>
              <a:buFont typeface="Wingdings" pitchFamily="-111" charset="2"/>
              <a:buChar char="ü"/>
            </a:pPr>
            <a:r>
              <a:rPr lang="en-US" altLang="en-US" sz="2500" smtClean="0">
                <a:solidFill>
                  <a:srgbClr val="000000"/>
                </a:solidFill>
                <a:ea typeface="ＭＳ Ｐゴシック" pitchFamily="-111" charset="-128"/>
              </a:rPr>
              <a:t>DISTINGUISH between population distribution, sampling distribution, and the distribution of sample data</a:t>
            </a:r>
          </a:p>
          <a:p>
            <a:pPr lvl="1" eaLnBrk="1" hangingPunct="1">
              <a:lnSpc>
                <a:spcPct val="90000"/>
              </a:lnSpc>
              <a:spcAft>
                <a:spcPts val="1200"/>
              </a:spcAft>
              <a:buClr>
                <a:srgbClr val="E81F30"/>
              </a:buClr>
              <a:buFont typeface="Wingdings" pitchFamily="-111" charset="2"/>
              <a:buChar char="ü"/>
            </a:pPr>
            <a:r>
              <a:rPr lang="en-US" altLang="en-US" sz="2500" smtClean="0">
                <a:solidFill>
                  <a:srgbClr val="000000"/>
                </a:solidFill>
                <a:ea typeface="ＭＳ Ｐゴシック" pitchFamily="-111" charset="-128"/>
              </a:rPr>
              <a:t>DETERMINE whether a statistic is an unbiased estimator of a population parameter</a:t>
            </a:r>
          </a:p>
          <a:p>
            <a:pPr lvl="1" eaLnBrk="1" hangingPunct="1">
              <a:lnSpc>
                <a:spcPct val="90000"/>
              </a:lnSpc>
              <a:spcAft>
                <a:spcPts val="1200"/>
              </a:spcAft>
              <a:buClr>
                <a:srgbClr val="E81F30"/>
              </a:buClr>
              <a:buFont typeface="Wingdings" pitchFamily="-111" charset="2"/>
              <a:buChar char="ü"/>
            </a:pPr>
            <a:r>
              <a:rPr lang="en-US" altLang="en-US" sz="2500" smtClean="0">
                <a:solidFill>
                  <a:srgbClr val="000000"/>
                </a:solidFill>
                <a:ea typeface="ＭＳ Ｐゴシック" pitchFamily="-111" charset="-128"/>
              </a:rPr>
              <a:t>DESCRIBE the relationship between sample size and the variability of an estimator</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tical Text Placeholder 2"/>
          <p:cNvSpPr>
            <a:spLocks noGrp="1"/>
          </p:cNvSpPr>
          <p:nvPr>
            <p:ph type="body" orient="vert" idx="1"/>
          </p:nvPr>
        </p:nvSpPr>
        <p:spPr>
          <a:xfrm rot="16200000">
            <a:off x="2614612" y="2544763"/>
            <a:ext cx="3451225" cy="7670800"/>
          </a:xfrm>
        </p:spPr>
        <p:txBody>
          <a:bodyPr/>
          <a:lstStyle/>
          <a:p>
            <a:pPr marL="514350" indent="-514350" eaLnBrk="1" hangingPunct="1">
              <a:buFont typeface="Arial" charset="0"/>
              <a:buAutoNum type="alphaUcPeriod"/>
            </a:pPr>
            <a:r>
              <a:rPr lang="en-US" altLang="en-US" smtClean="0"/>
              <a:t>Which of these statistics appear to be biased estimators?</a:t>
            </a:r>
          </a:p>
          <a:p>
            <a:pPr marL="514350" indent="-514350" eaLnBrk="1" hangingPunct="1">
              <a:buFont typeface="Arial" charset="0"/>
              <a:buAutoNum type="alphaUcPeriod"/>
            </a:pPr>
            <a:r>
              <a:rPr lang="en-US" altLang="en-US" smtClean="0"/>
              <a:t>Of the unbiased estimators, which is the best? Explain. </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0"/>
            <a:ext cx="69723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ertical Text Placeholder 2"/>
          <p:cNvSpPr>
            <a:spLocks noGrp="1"/>
          </p:cNvSpPr>
          <p:nvPr>
            <p:ph type="body" orient="vert" idx="1"/>
          </p:nvPr>
        </p:nvSpPr>
        <p:spPr>
          <a:xfrm rot="16200000">
            <a:off x="3024982" y="-2205831"/>
            <a:ext cx="3017837" cy="8239125"/>
          </a:xfrm>
        </p:spPr>
        <p:txBody>
          <a:bodyPr/>
          <a:lstStyle/>
          <a:p>
            <a:pPr marL="0" eaLnBrk="1" hangingPunct="1">
              <a:buFont typeface="Wingdings" pitchFamily="-111" charset="2"/>
              <a:buNone/>
            </a:pPr>
            <a:r>
              <a:rPr lang="en-US" altLang="en-US" sz="2500" smtClean="0">
                <a:solidFill>
                  <a:srgbClr val="000000"/>
                </a:solidFill>
                <a:ea typeface="ＭＳ Ｐゴシック" pitchFamily="-111" charset="-128"/>
              </a:rPr>
              <a:t>The process of </a:t>
            </a:r>
            <a:r>
              <a:rPr lang="en-US" altLang="en-US" sz="2500" b="1" i="1" smtClean="0">
                <a:solidFill>
                  <a:srgbClr val="000000"/>
                </a:solidFill>
                <a:ea typeface="ＭＳ Ｐゴシック" pitchFamily="-111" charset="-128"/>
              </a:rPr>
              <a:t>statistical inference</a:t>
            </a:r>
            <a:r>
              <a:rPr lang="en-US" altLang="en-US" sz="2500" b="1" smtClean="0">
                <a:solidFill>
                  <a:srgbClr val="000000"/>
                </a:solidFill>
                <a:ea typeface="ＭＳ Ｐゴシック" pitchFamily="-111" charset="-128"/>
              </a:rPr>
              <a:t> </a:t>
            </a:r>
            <a:r>
              <a:rPr lang="en-US" altLang="en-US" sz="2500" smtClean="0">
                <a:solidFill>
                  <a:srgbClr val="000000"/>
                </a:solidFill>
                <a:ea typeface="ＭＳ Ｐゴシック" pitchFamily="-111" charset="-128"/>
              </a:rPr>
              <a:t>involves using information from a sample to draw conclusions about a wider population. Different random samples yield different statistics. </a:t>
            </a:r>
          </a:p>
          <a:p>
            <a:pPr marL="0" eaLnBrk="1" hangingPunct="1">
              <a:buFont typeface="Wingdings" pitchFamily="-111" charset="2"/>
              <a:buNone/>
            </a:pPr>
            <a:r>
              <a:rPr lang="en-US" altLang="en-US" sz="2500" smtClean="0">
                <a:solidFill>
                  <a:srgbClr val="000000"/>
                </a:solidFill>
                <a:ea typeface="ＭＳ Ｐゴシック" pitchFamily="-111" charset="-128"/>
              </a:rPr>
              <a:t>We need to be able to describe the </a:t>
            </a:r>
            <a:r>
              <a:rPr lang="en-US" altLang="en-US" sz="2500" b="1" i="1" smtClean="0">
                <a:solidFill>
                  <a:srgbClr val="000000"/>
                </a:solidFill>
                <a:ea typeface="ＭＳ Ｐゴシック" pitchFamily="-111" charset="-128"/>
              </a:rPr>
              <a:t>sampling distribution</a:t>
            </a:r>
            <a:r>
              <a:rPr lang="en-US" altLang="en-US" sz="2500" b="1" smtClean="0">
                <a:solidFill>
                  <a:srgbClr val="000000"/>
                </a:solidFill>
                <a:ea typeface="ＭＳ Ｐゴシック" pitchFamily="-111" charset="-128"/>
              </a:rPr>
              <a:t> </a:t>
            </a:r>
            <a:r>
              <a:rPr lang="en-US" altLang="en-US" sz="2500" smtClean="0">
                <a:solidFill>
                  <a:srgbClr val="000000"/>
                </a:solidFill>
                <a:ea typeface="ＭＳ Ｐゴシック" pitchFamily="-111" charset="-128"/>
              </a:rPr>
              <a:t>of possible statistic values in order to perform statistical inference. </a:t>
            </a:r>
            <a:r>
              <a:rPr lang="en-US" altLang="en-US" sz="2500" b="1" smtClean="0">
                <a:solidFill>
                  <a:srgbClr val="FF0000"/>
                </a:solidFill>
                <a:ea typeface="ＭＳ Ｐゴシック" pitchFamily="-111" charset="-128"/>
              </a:rPr>
              <a:t>We can think of a statistic as a random variable because it takes numerical values that describe the outcomes of the random sampling process.</a:t>
            </a:r>
            <a:endParaRPr lang="en-US" altLang="en-US" sz="2500" smtClean="0">
              <a:solidFill>
                <a:srgbClr val="000000"/>
              </a:solidFill>
              <a:ea typeface="ＭＳ Ｐゴシック" pitchFamily="-111" charset="-128"/>
            </a:endParaRPr>
          </a:p>
        </p:txBody>
      </p:sp>
      <p:sp>
        <p:nvSpPr>
          <p:cNvPr id="17" name="Rounded Rectangle 16"/>
          <p:cNvSpPr/>
          <p:nvPr/>
        </p:nvSpPr>
        <p:spPr>
          <a:xfrm>
            <a:off x="414338" y="4246563"/>
            <a:ext cx="3154362" cy="1719262"/>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000" b="1" dirty="0">
                <a:cs typeface="Arial"/>
              </a:rPr>
              <a:t>Population</a:t>
            </a:r>
          </a:p>
        </p:txBody>
      </p:sp>
      <p:sp>
        <p:nvSpPr>
          <p:cNvPr id="18" name="Oval 17"/>
          <p:cNvSpPr/>
          <p:nvPr/>
        </p:nvSpPr>
        <p:spPr>
          <a:xfrm>
            <a:off x="1460500" y="4686300"/>
            <a:ext cx="2108200" cy="850900"/>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lang="en-US" sz="2000" b="1" dirty="0">
                <a:cs typeface="Arial"/>
              </a:rPr>
              <a:t>Sample</a:t>
            </a:r>
          </a:p>
        </p:txBody>
      </p:sp>
      <p:sp>
        <p:nvSpPr>
          <p:cNvPr id="20" name="Curved Down Arrow 19"/>
          <p:cNvSpPr/>
          <p:nvPr/>
        </p:nvSpPr>
        <p:spPr>
          <a:xfrm rot="21385562">
            <a:off x="3155950" y="4032250"/>
            <a:ext cx="2573338" cy="8604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4102" name="TextBox 20"/>
          <p:cNvSpPr txBox="1">
            <a:spLocks noChangeArrowheads="1"/>
          </p:cNvSpPr>
          <p:nvPr/>
        </p:nvSpPr>
        <p:spPr bwMode="auto">
          <a:xfrm>
            <a:off x="4641850" y="4794250"/>
            <a:ext cx="308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tLang="en-US" sz="2000" b="1">
                <a:cs typeface="Arial" charset="0"/>
              </a:rPr>
              <a:t>Collect data </a:t>
            </a:r>
            <a:r>
              <a:rPr lang="en-US" altLang="en-US" sz="2000">
                <a:cs typeface="Arial" charset="0"/>
              </a:rPr>
              <a:t>from a representative </a:t>
            </a:r>
            <a:r>
              <a:rPr lang="en-US" altLang="en-US" sz="2000" b="1">
                <a:cs typeface="Arial" charset="0"/>
              </a:rPr>
              <a:t>Sample</a:t>
            </a:r>
            <a:r>
              <a:rPr lang="en-US" altLang="en-US" sz="2000">
                <a:cs typeface="Arial" charset="0"/>
              </a:rPr>
              <a:t>...</a:t>
            </a:r>
          </a:p>
        </p:txBody>
      </p:sp>
      <p:sp>
        <p:nvSpPr>
          <p:cNvPr id="4103" name="TextBox 22"/>
          <p:cNvSpPr txBox="1">
            <a:spLocks noChangeArrowheads="1"/>
          </p:cNvSpPr>
          <p:nvPr/>
        </p:nvSpPr>
        <p:spPr bwMode="auto">
          <a:xfrm>
            <a:off x="4222750" y="5965825"/>
            <a:ext cx="2925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tLang="en-US" sz="2000">
                <a:cs typeface="Arial" charset="0"/>
              </a:rPr>
              <a:t>Make an </a:t>
            </a:r>
            <a:r>
              <a:rPr lang="en-US" altLang="en-US" sz="2000" b="1">
                <a:cs typeface="Arial" charset="0"/>
              </a:rPr>
              <a:t>Inference </a:t>
            </a:r>
            <a:r>
              <a:rPr lang="en-US" altLang="en-US" sz="2000">
                <a:cs typeface="Arial" charset="0"/>
              </a:rPr>
              <a:t>about the </a:t>
            </a:r>
            <a:r>
              <a:rPr lang="en-US" altLang="en-US" sz="2000" b="1">
                <a:cs typeface="Arial" charset="0"/>
              </a:rPr>
              <a:t>Population</a:t>
            </a:r>
            <a:r>
              <a:rPr lang="en-US" altLang="en-US" sz="2000">
                <a:cs typeface="Arial" charset="0"/>
              </a:rPr>
              <a:t>.</a:t>
            </a:r>
          </a:p>
        </p:txBody>
      </p:sp>
      <p:sp>
        <p:nvSpPr>
          <p:cNvPr id="24" name="Curved Down Arrow 23"/>
          <p:cNvSpPr/>
          <p:nvPr/>
        </p:nvSpPr>
        <p:spPr>
          <a:xfrm rot="6610493">
            <a:off x="6850857" y="5476081"/>
            <a:ext cx="1714500" cy="858837"/>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26" name="Curved Down Arrow 25"/>
          <p:cNvSpPr/>
          <p:nvPr/>
        </p:nvSpPr>
        <p:spPr>
          <a:xfrm rot="12261255">
            <a:off x="725488" y="5670550"/>
            <a:ext cx="3365500" cy="690563"/>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37" t="45016" r="23058" b="14836"/>
          <a:stretch/>
        </p:blipFill>
        <p:spPr bwMode="auto">
          <a:xfrm>
            <a:off x="414338" y="3696274"/>
            <a:ext cx="8477414" cy="29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771525"/>
            <a:ext cx="8634413"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ertical Text Placeholder 2"/>
          <p:cNvSpPr>
            <a:spLocks noGrp="1"/>
          </p:cNvSpPr>
          <p:nvPr>
            <p:ph type="body" orient="vert" idx="1"/>
          </p:nvPr>
        </p:nvSpPr>
        <p:spPr>
          <a:xfrm rot="16200000">
            <a:off x="3333750" y="-2341562"/>
            <a:ext cx="2179637" cy="7583488"/>
          </a:xfrm>
        </p:spPr>
        <p:txBody>
          <a:bodyPr/>
          <a:lstStyle/>
          <a:p>
            <a:pPr algn="ctr" eaLnBrk="1" hangingPunct="1">
              <a:buFont typeface="Wingdings" pitchFamily="-111" charset="2"/>
              <a:buNone/>
              <a:defRPr/>
            </a:pPr>
            <a:r>
              <a:rPr lang="en-US" sz="4500" b="1" dirty="0" smtClean="0">
                <a:solidFill>
                  <a:schemeClr val="accent2">
                    <a:lumMod val="75000"/>
                  </a:schemeClr>
                </a:solidFill>
                <a:ea typeface="ＭＳ Ｐゴシック" pitchFamily="-111" charset="-128"/>
              </a:rPr>
              <a:t>Parameters and Statistics</a:t>
            </a:r>
            <a:endParaRPr lang="en-US" sz="4500" dirty="0" smtClean="0">
              <a:solidFill>
                <a:schemeClr val="accent2">
                  <a:lumMod val="75000"/>
                </a:schemeClr>
              </a:solidFill>
              <a:ea typeface="ＭＳ Ｐゴシック" pitchFamily="-111" charset="-128"/>
            </a:endParaRPr>
          </a:p>
        </p:txBody>
      </p:sp>
      <p:sp>
        <p:nvSpPr>
          <p:cNvPr id="6" name="TextBox 5"/>
          <p:cNvSpPr txBox="1"/>
          <p:nvPr/>
        </p:nvSpPr>
        <p:spPr>
          <a:xfrm>
            <a:off x="346075" y="1466850"/>
            <a:ext cx="8305800" cy="3354388"/>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500" dirty="0">
                <a:solidFill>
                  <a:srgbClr val="000000"/>
                </a:solidFill>
                <a:ea typeface="ＭＳ Ｐゴシック" pitchFamily="-111" charset="-128"/>
                <a:cs typeface="ＭＳ Ｐゴシック" pitchFamily="-111" charset="-128"/>
              </a:rPr>
              <a:t>A </a:t>
            </a:r>
            <a:r>
              <a:rPr lang="en-US" sz="2500" b="1" dirty="0">
                <a:solidFill>
                  <a:srgbClr val="000000"/>
                </a:solidFill>
                <a:ea typeface="ＭＳ Ｐゴシック" pitchFamily="-111" charset="-128"/>
                <a:cs typeface="ＭＳ Ｐゴシック" pitchFamily="-111" charset="-128"/>
              </a:rPr>
              <a:t>parameter </a:t>
            </a:r>
            <a:r>
              <a:rPr lang="en-US" sz="2500" dirty="0">
                <a:solidFill>
                  <a:srgbClr val="000000"/>
                </a:solidFill>
                <a:ea typeface="ＭＳ Ｐゴシック" pitchFamily="-111" charset="-128"/>
                <a:cs typeface="ＭＳ Ｐゴシック" pitchFamily="-111" charset="-128"/>
              </a:rPr>
              <a:t>is a number that describes some characteristic of the population. In statistical practice, the value of a parameter is usually not known because we cannot examine the entire population.</a:t>
            </a:r>
          </a:p>
          <a:p>
            <a:pPr>
              <a:defRPr/>
            </a:pPr>
            <a:endParaRPr lang="en-US" sz="1200" dirty="0">
              <a:solidFill>
                <a:srgbClr val="000000"/>
              </a:solidFill>
              <a:ea typeface="ＭＳ Ｐゴシック" pitchFamily="-111" charset="-128"/>
              <a:cs typeface="ＭＳ Ｐゴシック" pitchFamily="-111" charset="-128"/>
            </a:endParaRPr>
          </a:p>
          <a:p>
            <a:pPr>
              <a:defRPr/>
            </a:pPr>
            <a:r>
              <a:rPr lang="en-US" sz="2500" dirty="0">
                <a:solidFill>
                  <a:srgbClr val="000000"/>
                </a:solidFill>
                <a:ea typeface="ＭＳ Ｐゴシック" pitchFamily="-111" charset="-128"/>
                <a:cs typeface="ＭＳ Ｐゴシック" pitchFamily="-111" charset="-128"/>
              </a:rPr>
              <a:t>A </a:t>
            </a:r>
            <a:r>
              <a:rPr lang="en-US" sz="2500" b="1" dirty="0">
                <a:solidFill>
                  <a:srgbClr val="000000"/>
                </a:solidFill>
                <a:ea typeface="ＭＳ Ｐゴシック" pitchFamily="-111" charset="-128"/>
                <a:cs typeface="ＭＳ Ｐゴシック" pitchFamily="-111" charset="-128"/>
              </a:rPr>
              <a:t>statistic </a:t>
            </a:r>
            <a:r>
              <a:rPr lang="en-US" sz="2500" dirty="0">
                <a:solidFill>
                  <a:srgbClr val="000000"/>
                </a:solidFill>
                <a:ea typeface="ＭＳ Ｐゴシック" pitchFamily="-111" charset="-128"/>
                <a:cs typeface="ＭＳ Ｐゴシック" pitchFamily="-111" charset="-128"/>
              </a:rPr>
              <a:t>is a number that describes some characteristic of a sample. The value of a statistic can be computed directly from the sample data. We use a statistic to </a:t>
            </a:r>
            <a:r>
              <a:rPr lang="en-US" sz="2500" i="1" dirty="0">
                <a:solidFill>
                  <a:srgbClr val="000000"/>
                </a:solidFill>
                <a:ea typeface="ＭＳ Ｐゴシック" pitchFamily="-111" charset="-128"/>
                <a:cs typeface="ＭＳ Ｐゴシック" pitchFamily="-111" charset="-128"/>
              </a:rPr>
              <a:t>estimate</a:t>
            </a:r>
            <a:r>
              <a:rPr lang="en-US" sz="2500" dirty="0">
                <a:solidFill>
                  <a:srgbClr val="000000"/>
                </a:solidFill>
                <a:ea typeface="ＭＳ Ｐゴシック" pitchFamily="-111" charset="-128"/>
                <a:cs typeface="ＭＳ Ｐゴシック" pitchFamily="-111" charset="-128"/>
              </a:rPr>
              <a:t> an unknown parameter.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ext Placeholder 2"/>
          <p:cNvSpPr>
            <a:spLocks noGrp="1"/>
          </p:cNvSpPr>
          <p:nvPr>
            <p:ph type="body" orient="vert" idx="1"/>
          </p:nvPr>
        </p:nvSpPr>
        <p:spPr>
          <a:xfrm rot="16200000">
            <a:off x="3229769" y="-2237581"/>
            <a:ext cx="2179637" cy="7375525"/>
          </a:xfrm>
        </p:spPr>
        <p:txBody>
          <a:bodyPr/>
          <a:lstStyle/>
          <a:p>
            <a:pPr eaLnBrk="1" hangingPunct="1">
              <a:buFont typeface="Wingdings" pitchFamily="-111" charset="2"/>
              <a:buNone/>
            </a:pPr>
            <a:r>
              <a:rPr lang="en-US" altLang="en-US" sz="3500" b="1" smtClean="0">
                <a:solidFill>
                  <a:srgbClr val="000000"/>
                </a:solidFill>
                <a:ea typeface="ＭＳ Ｐゴシック" pitchFamily="-111" charset="-128"/>
              </a:rPr>
              <a:t>Symbols: Parameters and Statistics</a:t>
            </a:r>
          </a:p>
          <a:p>
            <a:pPr eaLnBrk="1" hangingPunct="1">
              <a:buFont typeface="Wingdings" pitchFamily="-111" charset="2"/>
              <a:buNone/>
            </a:pPr>
            <a:endParaRPr lang="en-US" altLang="en-US" sz="3500" b="1" smtClean="0">
              <a:solidFill>
                <a:srgbClr val="000000"/>
              </a:solidFill>
              <a:ea typeface="ＭＳ Ｐゴシック" pitchFamily="-111" charset="-128"/>
            </a:endParaRPr>
          </a:p>
          <a:p>
            <a:pPr eaLnBrk="1" hangingPunct="1">
              <a:buFont typeface="Wingdings" pitchFamily="-111" charset="2"/>
              <a:buNone/>
            </a:pPr>
            <a:endParaRPr lang="en-US" altLang="en-US" sz="3500" smtClean="0">
              <a:solidFill>
                <a:srgbClr val="000000"/>
              </a:solidFill>
              <a:ea typeface="ＭＳ Ｐゴシック" pitchFamily="-111" charset="-128"/>
            </a:endParaRPr>
          </a:p>
        </p:txBody>
      </p:sp>
      <p:graphicFrame>
        <p:nvGraphicFramePr>
          <p:cNvPr id="2" name="Table 1"/>
          <p:cNvGraphicFramePr>
            <a:graphicFrameLocks noGrp="1"/>
          </p:cNvGraphicFramePr>
          <p:nvPr/>
        </p:nvGraphicFramePr>
        <p:xfrm>
          <a:off x="554182" y="1397000"/>
          <a:ext cx="7994073" cy="2364270"/>
        </p:xfrm>
        <a:graphic>
          <a:graphicData uri="http://schemas.openxmlformats.org/drawingml/2006/table">
            <a:tbl>
              <a:tblPr firstRow="1" bandRow="1">
                <a:tableStyleId>{BC89EF96-8CEA-46FF-86C4-4CE0E7609802}</a:tableStyleId>
              </a:tblPr>
              <a:tblGrid>
                <a:gridCol w="2022763"/>
                <a:gridCol w="2182092"/>
                <a:gridCol w="1894609"/>
                <a:gridCol w="1894609"/>
              </a:tblGrid>
              <a:tr h="1130738">
                <a:tc>
                  <a:txBody>
                    <a:bodyPr/>
                    <a:lstStyle/>
                    <a:p>
                      <a:pPr algn="ctr"/>
                      <a:endParaRPr lang="en-US" sz="3000" b="1" dirty="0">
                        <a:latin typeface="+mj-lt"/>
                      </a:endParaRPr>
                    </a:p>
                  </a:txBody>
                  <a:tcPr/>
                </a:tc>
                <a:tc>
                  <a:txBody>
                    <a:bodyPr/>
                    <a:lstStyle/>
                    <a:p>
                      <a:pPr algn="ctr"/>
                      <a:r>
                        <a:rPr lang="en-US" sz="3000" dirty="0" smtClean="0"/>
                        <a:t>Proportions</a:t>
                      </a:r>
                      <a:endParaRPr lang="en-US" sz="3000" b="1" dirty="0">
                        <a:latin typeface="+mj-lt"/>
                      </a:endParaRPr>
                    </a:p>
                  </a:txBody>
                  <a:tcPr/>
                </a:tc>
                <a:tc>
                  <a:txBody>
                    <a:bodyPr/>
                    <a:lstStyle/>
                    <a:p>
                      <a:pPr algn="ctr"/>
                      <a:r>
                        <a:rPr lang="en-US" sz="3000" dirty="0" smtClean="0"/>
                        <a:t>Means</a:t>
                      </a:r>
                      <a:endParaRPr lang="en-US" sz="3000" b="1" dirty="0">
                        <a:latin typeface="+mj-lt"/>
                      </a:endParaRPr>
                    </a:p>
                  </a:txBody>
                  <a:tcPr/>
                </a:tc>
                <a:tc>
                  <a:txBody>
                    <a:bodyPr/>
                    <a:lstStyle/>
                    <a:p>
                      <a:pPr algn="ctr"/>
                      <a:r>
                        <a:rPr lang="en-US" sz="3000" b="1" dirty="0" smtClean="0">
                          <a:latin typeface="+mj-lt"/>
                        </a:rPr>
                        <a:t>Standard</a:t>
                      </a:r>
                      <a:r>
                        <a:rPr lang="en-US" sz="3000" b="1" baseline="0" dirty="0" smtClean="0">
                          <a:latin typeface="+mj-lt"/>
                        </a:rPr>
                        <a:t> Deviation</a:t>
                      </a:r>
                      <a:endParaRPr lang="en-US" sz="3000" b="1" dirty="0">
                        <a:latin typeface="+mj-lt"/>
                      </a:endParaRPr>
                    </a:p>
                  </a:txBody>
                  <a:tcPr/>
                </a:tc>
              </a:tr>
              <a:tr h="616766">
                <a:tc>
                  <a:txBody>
                    <a:bodyPr/>
                    <a:lstStyle/>
                    <a:p>
                      <a:pPr algn="ctr"/>
                      <a:r>
                        <a:rPr lang="en-US" sz="3000" dirty="0" smtClean="0"/>
                        <a:t>Statistic</a:t>
                      </a:r>
                      <a:endParaRPr lang="en-US" sz="3000" b="1" dirty="0">
                        <a:latin typeface="+mj-lt"/>
                      </a:endParaRPr>
                    </a:p>
                  </a:txBody>
                  <a:tcPr/>
                </a:tc>
                <a:tc>
                  <a:txBody>
                    <a:bodyPr/>
                    <a:lstStyle/>
                    <a:p>
                      <a:endParaRPr lang="en-US" dirty="0"/>
                    </a:p>
                  </a:txBody>
                  <a:tcPr>
                    <a:blipFill rotWithShape="1">
                      <a:blip r:embed="rId2"/>
                      <a:stretch>
                        <a:fillRect l="-93017" t="-196040" r="-173743" b="-120792"/>
                      </a:stretch>
                    </a:blipFill>
                  </a:tcPr>
                </a:tc>
                <a:tc>
                  <a:txBody>
                    <a:bodyPr/>
                    <a:lstStyle/>
                    <a:p>
                      <a:endParaRPr lang="en-US"/>
                    </a:p>
                  </a:txBody>
                  <a:tcPr>
                    <a:blipFill rotWithShape="1">
                      <a:blip r:embed="rId2"/>
                      <a:stretch>
                        <a:fillRect l="-222903" t="-196040" r="-100645" b="-120792"/>
                      </a:stretch>
                    </a:blipFill>
                  </a:tcPr>
                </a:tc>
                <a:tc>
                  <a:txBody>
                    <a:bodyPr/>
                    <a:lstStyle/>
                    <a:p>
                      <a:pPr algn="ctr"/>
                      <a:r>
                        <a:rPr lang="en-US" sz="3000" b="1" dirty="0" smtClean="0">
                          <a:latin typeface="+mj-lt"/>
                        </a:rPr>
                        <a:t>s</a:t>
                      </a:r>
                      <a:endParaRPr lang="en-US" sz="3000" b="1" dirty="0">
                        <a:latin typeface="+mj-lt"/>
                      </a:endParaRPr>
                    </a:p>
                  </a:txBody>
                  <a:tcPr/>
                </a:tc>
              </a:tr>
              <a:tr h="616766">
                <a:tc>
                  <a:txBody>
                    <a:bodyPr/>
                    <a:lstStyle/>
                    <a:p>
                      <a:pPr algn="ctr"/>
                      <a:r>
                        <a:rPr lang="en-US" sz="3000" dirty="0" smtClean="0"/>
                        <a:t>Parameter</a:t>
                      </a:r>
                      <a:endParaRPr lang="en-US" sz="3000" b="1" dirty="0">
                        <a:latin typeface="+mj-lt"/>
                      </a:endParaRPr>
                    </a:p>
                  </a:txBody>
                  <a:tcPr/>
                </a:tc>
                <a:tc>
                  <a:txBody>
                    <a:bodyPr/>
                    <a:lstStyle/>
                    <a:p>
                      <a:pPr algn="ctr"/>
                      <a:r>
                        <a:rPr lang="en-US" sz="3000" b="1" dirty="0" smtClean="0"/>
                        <a:t>p</a:t>
                      </a:r>
                      <a:endParaRPr lang="en-US" sz="3000" b="1" dirty="0">
                        <a:latin typeface="+mj-lt"/>
                      </a:endParaRPr>
                    </a:p>
                  </a:txBody>
                  <a:tcPr/>
                </a:tc>
                <a:tc>
                  <a:txBody>
                    <a:bodyPr/>
                    <a:lstStyle/>
                    <a:p>
                      <a:pPr algn="ctr"/>
                      <a:r>
                        <a:rPr lang="en-US" sz="3000" b="1" dirty="0" smtClean="0"/>
                        <a:t>µ</a:t>
                      </a:r>
                      <a:endParaRPr lang="en-US" sz="3000" b="1" dirty="0">
                        <a:latin typeface="+mj-lt"/>
                      </a:endParaRPr>
                    </a:p>
                  </a:txBody>
                  <a:tcPr/>
                </a:tc>
                <a:tc>
                  <a:txBody>
                    <a:bodyPr/>
                    <a:lstStyle/>
                    <a:p>
                      <a:endParaRPr lang="en-US" dirty="0"/>
                    </a:p>
                  </a:txBody>
                  <a:tcPr>
                    <a:blipFill rotWithShape="1">
                      <a:blip r:embed="rId2"/>
                      <a:stretch>
                        <a:fillRect l="-321865" t="-296040" r="-322" b="-20792"/>
                      </a:stretch>
                    </a:blip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itle 1"/>
          <p:cNvSpPr>
            <a:spLocks noGrp="1"/>
          </p:cNvSpPr>
          <p:nvPr>
            <p:ph type="title" orient="vert"/>
          </p:nvPr>
        </p:nvSpPr>
        <p:spPr>
          <a:xfrm rot="16200000">
            <a:off x="3930650" y="-3473450"/>
            <a:ext cx="1241425" cy="8188325"/>
          </a:xfrm>
        </p:spPr>
        <p:txBody>
          <a:bodyPr/>
          <a:lstStyle/>
          <a:p>
            <a:pPr eaLnBrk="1" hangingPunct="1">
              <a:defRPr/>
            </a:pPr>
            <a:r>
              <a:rPr lang="en-US" b="1" dirty="0" smtClean="0">
                <a:solidFill>
                  <a:schemeClr val="accent2">
                    <a:lumMod val="75000"/>
                  </a:schemeClr>
                </a:solidFill>
              </a:rPr>
              <a:t>Parameter v. Statistic</a:t>
            </a:r>
          </a:p>
        </p:txBody>
      </p:sp>
      <p:sp>
        <p:nvSpPr>
          <p:cNvPr id="8195" name="Vertical Text Placeholder 2"/>
          <p:cNvSpPr>
            <a:spLocks noGrp="1"/>
          </p:cNvSpPr>
          <p:nvPr>
            <p:ph type="body" orient="vert" idx="1"/>
          </p:nvPr>
        </p:nvSpPr>
        <p:spPr>
          <a:xfrm rot="16200000">
            <a:off x="2170907" y="-388144"/>
            <a:ext cx="4845050" cy="8104187"/>
          </a:xfrm>
        </p:spPr>
        <p:txBody>
          <a:bodyPr/>
          <a:lstStyle/>
          <a:p>
            <a:pPr marL="0" indent="0" eaLnBrk="1" hangingPunct="1">
              <a:buFont typeface="Arial" charset="0"/>
              <a:buNone/>
            </a:pPr>
            <a:r>
              <a:rPr lang="en-US" altLang="en-US" sz="2500" smtClean="0"/>
              <a:t>Identify the population, the parameter (of interest), the sample, and the statistic in each of the following settings.</a:t>
            </a:r>
          </a:p>
          <a:p>
            <a:pPr marL="0" indent="0" eaLnBrk="1" hangingPunct="1">
              <a:buFont typeface="Arial" charset="0"/>
              <a:buNone/>
            </a:pPr>
            <a:endParaRPr lang="en-US" altLang="en-US" smtClean="0"/>
          </a:p>
          <a:p>
            <a:pPr marL="0" indent="0" algn="ctr" eaLnBrk="1" hangingPunct="1">
              <a:buFont typeface="Arial" charset="0"/>
              <a:buNone/>
            </a:pPr>
            <a:r>
              <a:rPr lang="en-US" altLang="en-US" b="1" smtClean="0"/>
              <a:t>A pediatrician wants to know the 75th percentile for the distribution of heights of 10-year-old boys so she takes a sample of 50 patients and calculates Q3 = 56 inches.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Vertical Title 1"/>
          <p:cNvSpPr>
            <a:spLocks noGrp="1"/>
          </p:cNvSpPr>
          <p:nvPr>
            <p:ph type="title" orient="vert"/>
          </p:nvPr>
        </p:nvSpPr>
        <p:spPr>
          <a:xfrm rot="16200000">
            <a:off x="3804444" y="-3347244"/>
            <a:ext cx="1241425" cy="7935913"/>
          </a:xfrm>
        </p:spPr>
        <p:txBody>
          <a:bodyPr/>
          <a:lstStyle/>
          <a:p>
            <a:pPr eaLnBrk="1" hangingPunct="1">
              <a:defRPr/>
            </a:pPr>
            <a:r>
              <a:rPr lang="en-US" b="1" dirty="0" smtClean="0">
                <a:solidFill>
                  <a:schemeClr val="accent2">
                    <a:lumMod val="75000"/>
                  </a:schemeClr>
                </a:solidFill>
              </a:rPr>
              <a:t>Parameter v. Statistic</a:t>
            </a:r>
          </a:p>
        </p:txBody>
      </p:sp>
      <p:sp>
        <p:nvSpPr>
          <p:cNvPr id="9219" name="Vertical Text Placeholder 2"/>
          <p:cNvSpPr>
            <a:spLocks noGrp="1"/>
          </p:cNvSpPr>
          <p:nvPr>
            <p:ph type="body" orient="vert" idx="1"/>
          </p:nvPr>
        </p:nvSpPr>
        <p:spPr>
          <a:xfrm rot="16200000">
            <a:off x="1901826" y="4762"/>
            <a:ext cx="4845050" cy="7566025"/>
          </a:xfrm>
        </p:spPr>
        <p:txBody>
          <a:bodyPr/>
          <a:lstStyle/>
          <a:p>
            <a:pPr marL="0" indent="0" eaLnBrk="1" hangingPunct="1">
              <a:buFont typeface="Arial" charset="0"/>
              <a:buNone/>
            </a:pPr>
            <a:r>
              <a:rPr lang="en-US" altLang="en-US" b="1" smtClean="0"/>
              <a:t>Population</a:t>
            </a:r>
            <a:r>
              <a:rPr lang="en-US" altLang="en-US" smtClean="0"/>
              <a:t>: all 10-year-old boys</a:t>
            </a:r>
          </a:p>
          <a:p>
            <a:pPr marL="0" indent="0" eaLnBrk="1" hangingPunct="1">
              <a:buFont typeface="Arial" charset="0"/>
              <a:buNone/>
            </a:pPr>
            <a:r>
              <a:rPr lang="en-US" altLang="en-US" b="1" smtClean="0"/>
              <a:t>Parameter: </a:t>
            </a:r>
            <a:r>
              <a:rPr lang="en-US" altLang="en-US" smtClean="0"/>
              <a:t>75th percentile, or Q3</a:t>
            </a:r>
          </a:p>
          <a:p>
            <a:pPr marL="0" indent="0" eaLnBrk="1" hangingPunct="1">
              <a:buFont typeface="Arial" charset="0"/>
              <a:buNone/>
            </a:pPr>
            <a:r>
              <a:rPr lang="en-US" altLang="en-US" b="1" smtClean="0"/>
              <a:t>Sample: </a:t>
            </a:r>
            <a:r>
              <a:rPr lang="en-US" altLang="en-US" smtClean="0"/>
              <a:t>50 10-year-old boys included in the sample</a:t>
            </a:r>
          </a:p>
          <a:p>
            <a:pPr marL="0" indent="0" eaLnBrk="1" hangingPunct="1">
              <a:buFont typeface="Arial" charset="0"/>
              <a:buNone/>
            </a:pPr>
            <a:r>
              <a:rPr lang="en-US" altLang="en-US" b="1" smtClean="0"/>
              <a:t>Statistic: </a:t>
            </a:r>
            <a:r>
              <a:rPr lang="en-US" altLang="en-US" smtClean="0"/>
              <a:t>Q3 = 56 inches.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ertical Title 1"/>
          <p:cNvSpPr>
            <a:spLocks noGrp="1"/>
          </p:cNvSpPr>
          <p:nvPr>
            <p:ph type="title" orient="vert"/>
          </p:nvPr>
        </p:nvSpPr>
        <p:spPr>
          <a:xfrm rot="16200000">
            <a:off x="3804444" y="-3347244"/>
            <a:ext cx="1241425" cy="7935913"/>
          </a:xfrm>
        </p:spPr>
        <p:txBody>
          <a:bodyPr/>
          <a:lstStyle/>
          <a:p>
            <a:pPr eaLnBrk="1" hangingPunct="1">
              <a:defRPr/>
            </a:pPr>
            <a:r>
              <a:rPr lang="en-US" b="1" dirty="0" smtClean="0">
                <a:solidFill>
                  <a:schemeClr val="accent2">
                    <a:lumMod val="75000"/>
                  </a:schemeClr>
                </a:solidFill>
              </a:rPr>
              <a:t>Parameter v. Statistic</a:t>
            </a:r>
          </a:p>
        </p:txBody>
      </p:sp>
      <p:sp>
        <p:nvSpPr>
          <p:cNvPr id="10243" name="Vertical Text Placeholder 2"/>
          <p:cNvSpPr>
            <a:spLocks noGrp="1"/>
          </p:cNvSpPr>
          <p:nvPr>
            <p:ph type="body" orient="vert" idx="1"/>
          </p:nvPr>
        </p:nvSpPr>
        <p:spPr>
          <a:xfrm rot="16200000">
            <a:off x="1901826" y="4762"/>
            <a:ext cx="4845050" cy="7566025"/>
          </a:xfrm>
        </p:spPr>
        <p:txBody>
          <a:bodyPr/>
          <a:lstStyle/>
          <a:p>
            <a:pPr marL="0" indent="0" eaLnBrk="1" hangingPunct="1">
              <a:buFont typeface="Arial" charset="0"/>
              <a:buNone/>
            </a:pPr>
            <a:r>
              <a:rPr lang="en-US" altLang="en-US" sz="2500" smtClean="0"/>
              <a:t>Identify the population, the parameter, the sample, and the statistic in each of the following settings.</a:t>
            </a:r>
          </a:p>
          <a:p>
            <a:pPr marL="0" indent="0" eaLnBrk="1" hangingPunct="1">
              <a:buFont typeface="Arial" charset="0"/>
              <a:buNone/>
            </a:pPr>
            <a:endParaRPr lang="en-US" altLang="en-US" sz="2500" smtClean="0"/>
          </a:p>
          <a:p>
            <a:pPr marL="0" indent="0" algn="ctr" eaLnBrk="1" hangingPunct="1">
              <a:buFont typeface="Arial" charset="0"/>
              <a:buNone/>
            </a:pPr>
            <a:r>
              <a:rPr lang="en-US" altLang="en-US" b="1" smtClean="0"/>
              <a:t>A Pew Research Center poll asked 1102 12 to 17-year-olds in the United States if they have a cell phone.  Of the respondents, 71% said yes.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7075</TotalTime>
  <Words>945</Words>
  <Application>Microsoft Office PowerPoint</Application>
  <PresentationFormat>On-screen Show (4:3)</PresentationFormat>
  <Paragraphs>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7.1: What is a Sampling Distribution?!?!</vt:lpstr>
      <vt:lpstr>Section 7.1  What Is a Sampling Distribution?</vt:lpstr>
      <vt:lpstr>PowerPoint Presentation</vt:lpstr>
      <vt:lpstr>PowerPoint Presentation</vt:lpstr>
      <vt:lpstr>PowerPoint Presentation</vt:lpstr>
      <vt:lpstr>PowerPoint Presentation</vt:lpstr>
      <vt:lpstr>Parameter v. Statistic</vt:lpstr>
      <vt:lpstr>Parameter v. Statistic</vt:lpstr>
      <vt:lpstr>Parameter v. Statistic</vt:lpstr>
      <vt:lpstr>Parameter v. Statistic</vt:lpstr>
      <vt:lpstr>PowerPoint Presentation</vt:lpstr>
      <vt:lpstr>PowerPoint Presentation</vt:lpstr>
      <vt:lpstr>PowerPoint Presentation</vt:lpstr>
      <vt:lpstr>PowerPoint Presentation</vt:lpstr>
      <vt:lpstr>Hours of Sleep Activity</vt:lpstr>
      <vt:lpstr>PowerPoint Presentation</vt:lpstr>
      <vt:lpstr>PowerPoint Presentation</vt:lpstr>
      <vt:lpstr>PowerPoint Presentation</vt:lpstr>
      <vt:lpstr>PowerPoint Presentation</vt:lpstr>
      <vt:lpstr>PowerPoint Presentation</vt:lpstr>
    </vt:vector>
  </TitlesOfParts>
  <Company>Lakeville Area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Stephanie</cp:lastModifiedBy>
  <cp:revision>288</cp:revision>
  <cp:lastPrinted>2015-06-30T20:22:48Z</cp:lastPrinted>
  <dcterms:created xsi:type="dcterms:W3CDTF">2010-11-14T18:40:43Z</dcterms:created>
  <dcterms:modified xsi:type="dcterms:W3CDTF">2015-07-14T20:29:46Z</dcterms:modified>
</cp:coreProperties>
</file>