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081" r:id="rId1"/>
  </p:sldMasterIdLst>
  <p:notesMasterIdLst>
    <p:notesMasterId r:id="rId16"/>
  </p:notesMasterIdLst>
  <p:handoutMasterIdLst>
    <p:handoutMasterId r:id="rId17"/>
  </p:handoutMasterIdLst>
  <p:sldIdLst>
    <p:sldId id="321" r:id="rId2"/>
    <p:sldId id="261" r:id="rId3"/>
    <p:sldId id="272" r:id="rId4"/>
    <p:sldId id="306" r:id="rId5"/>
    <p:sldId id="317" r:id="rId6"/>
    <p:sldId id="318" r:id="rId7"/>
    <p:sldId id="310" r:id="rId8"/>
    <p:sldId id="319" r:id="rId9"/>
    <p:sldId id="292" r:id="rId10"/>
    <p:sldId id="322" r:id="rId11"/>
    <p:sldId id="323" r:id="rId12"/>
    <p:sldId id="312" r:id="rId13"/>
    <p:sldId id="315" r:id="rId14"/>
    <p:sldId id="314" r:id="rId15"/>
  </p:sldIdLst>
  <p:sldSz cx="9144000" cy="6858000" type="screen4x3"/>
  <p:notesSz cx="7315200" cy="96012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pitchFamily="-111"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pitchFamily="-111"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111"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111"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111" charset="-128"/>
        <a:cs typeface="+mn-cs"/>
      </a:defRPr>
    </a:lvl5pPr>
    <a:lvl6pPr marL="2286000" algn="l" defTabSz="914400" rtl="0" eaLnBrk="1" latinLnBrk="0" hangingPunct="1">
      <a:defRPr sz="2400" kern="1200">
        <a:solidFill>
          <a:schemeClr val="tx1"/>
        </a:solidFill>
        <a:latin typeface="Arial" charset="0"/>
        <a:ea typeface="ＭＳ Ｐゴシック" pitchFamily="-111" charset="-128"/>
        <a:cs typeface="+mn-cs"/>
      </a:defRPr>
    </a:lvl6pPr>
    <a:lvl7pPr marL="2743200" algn="l" defTabSz="914400" rtl="0" eaLnBrk="1" latinLnBrk="0" hangingPunct="1">
      <a:defRPr sz="2400" kern="1200">
        <a:solidFill>
          <a:schemeClr val="tx1"/>
        </a:solidFill>
        <a:latin typeface="Arial" charset="0"/>
        <a:ea typeface="ＭＳ Ｐゴシック" pitchFamily="-111" charset="-128"/>
        <a:cs typeface="+mn-cs"/>
      </a:defRPr>
    </a:lvl7pPr>
    <a:lvl8pPr marL="3200400" algn="l" defTabSz="914400" rtl="0" eaLnBrk="1" latinLnBrk="0" hangingPunct="1">
      <a:defRPr sz="2400" kern="1200">
        <a:solidFill>
          <a:schemeClr val="tx1"/>
        </a:solidFill>
        <a:latin typeface="Arial" charset="0"/>
        <a:ea typeface="ＭＳ Ｐゴシック" pitchFamily="-111" charset="-128"/>
        <a:cs typeface="+mn-cs"/>
      </a:defRPr>
    </a:lvl8pPr>
    <a:lvl9pPr marL="3657600" algn="l" defTabSz="914400" rtl="0" eaLnBrk="1" latinLnBrk="0" hangingPunct="1">
      <a:defRPr sz="2400" kern="1200">
        <a:solidFill>
          <a:schemeClr val="tx1"/>
        </a:solidFill>
        <a:latin typeface="Arial" charset="0"/>
        <a:ea typeface="ＭＳ Ｐゴシック" pitchFamily="-11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0" d="100"/>
          <a:sy n="70" d="100"/>
        </p:scale>
        <p:origin x="-1386" y="-7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3" d="100"/>
          <a:sy n="53" d="100"/>
        </p:scale>
        <p:origin x="-2826"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39712"/>
            <a:ext cx="3170238" cy="479425"/>
          </a:xfrm>
          <a:prstGeom prst="rect">
            <a:avLst/>
          </a:prstGeom>
        </p:spPr>
        <p:txBody>
          <a:bodyPr vert="horz" lIns="91440" tIns="45720" rIns="91440" bIns="45720" rtlCol="0"/>
          <a:lstStyle>
            <a:lvl1pPr algn="l">
              <a:defRPr sz="1200"/>
            </a:lvl1pPr>
          </a:lstStyle>
          <a:p>
            <a:r>
              <a:rPr lang="en-US" dirty="0" smtClean="0"/>
              <a:t>Chapter 7, Section 3</a:t>
            </a:r>
            <a:endParaRPr lang="en-US" dirty="0"/>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86B5F45E-7391-4240-9917-400B0CBBFE8F}" type="slidenum">
              <a:rPr lang="en-US" smtClean="0"/>
              <a:t>‹#›</a:t>
            </a:fld>
            <a:endParaRPr lang="en-US"/>
          </a:p>
        </p:txBody>
      </p:sp>
    </p:spTree>
    <p:extLst>
      <p:ext uri="{BB962C8B-B14F-4D97-AF65-F5344CB8AC3E}">
        <p14:creationId xmlns:p14="http://schemas.microsoft.com/office/powerpoint/2010/main" val="528201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idx="1"/>
          </p:nvPr>
        </p:nvSpPr>
        <p:spPr>
          <a:xfrm>
            <a:off x="4143587" y="0"/>
            <a:ext cx="3169920" cy="480060"/>
          </a:xfrm>
          <a:prstGeom prst="rect">
            <a:avLst/>
          </a:prstGeom>
        </p:spPr>
        <p:txBody>
          <a:bodyPr vert="horz" wrap="square" lIns="96661" tIns="48331" rIns="96661" bIns="48331" numCol="1" anchor="t" anchorCtr="0" compatLnSpc="1">
            <a:prstTxWarp prst="textNoShape">
              <a:avLst/>
            </a:prstTxWarp>
          </a:bodyPr>
          <a:lstStyle>
            <a:lvl1pPr algn="r">
              <a:defRPr sz="1300">
                <a:ea typeface="ＭＳ Ｐゴシック" charset="-128"/>
              </a:defRPr>
            </a:lvl1pPr>
          </a:lstStyle>
          <a:p>
            <a:pPr>
              <a:defRPr/>
            </a:pPr>
            <a:fld id="{05B590A8-7965-4AA9-8105-1B59B9E3B00E}" type="datetime1">
              <a:rPr lang="en-US"/>
              <a:pPr>
                <a:defRPr/>
              </a:pPr>
              <a:t>7/14/2015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pPr lvl="0"/>
            <a:endParaRPr lang="en-US" noProof="0" dirty="0" smtClean="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atin typeface="Arial" charset="0"/>
                <a:ea typeface="ＭＳ Ｐゴシック" charset="-128"/>
                <a:cs typeface="ＭＳ Ｐゴシック" charset="-128"/>
              </a:defRPr>
            </a:lvl1pPr>
          </a:lstStyle>
          <a:p>
            <a:pPr>
              <a:defRPr/>
            </a:pPr>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wrap="square" lIns="96661" tIns="48331" rIns="96661" bIns="48331" numCol="1" anchor="b" anchorCtr="0" compatLnSpc="1">
            <a:prstTxWarp prst="textNoShape">
              <a:avLst/>
            </a:prstTxWarp>
          </a:bodyPr>
          <a:lstStyle>
            <a:lvl1pPr algn="r">
              <a:defRPr sz="1300">
                <a:ea typeface="ＭＳ Ｐゴシック" charset="-128"/>
              </a:defRPr>
            </a:lvl1pPr>
          </a:lstStyle>
          <a:p>
            <a:pPr>
              <a:defRPr/>
            </a:pPr>
            <a:fld id="{B6C0452D-16E1-4129-972B-0004EEBCB318}" type="slidenum">
              <a:rPr lang="en-US"/>
              <a:pPr>
                <a:defRPr/>
              </a:pPr>
              <a:t>‹#›</a:t>
            </a:fld>
            <a:endParaRPr lang="en-US"/>
          </a:p>
        </p:txBody>
      </p:sp>
    </p:spTree>
    <p:extLst>
      <p:ext uri="{BB962C8B-B14F-4D97-AF65-F5344CB8AC3E}">
        <p14:creationId xmlns:p14="http://schemas.microsoft.com/office/powerpoint/2010/main" val="219314686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pitchFamily="-11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F56A2E0-12E8-4469-B3CE-B03E07ED132B}" type="datetime1">
              <a:rPr lang="en-US"/>
              <a:pPr>
                <a:defRPr/>
              </a:pPr>
              <a:t>7/14/2015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ADE7EC-9B26-4BC0-BF2F-91E93A6427E7}" type="slidenum">
              <a:rPr lang="en-US"/>
              <a:pPr>
                <a:defRPr/>
              </a:pPr>
              <a:t>‹#›</a:t>
            </a:fld>
            <a:endParaRPr lang="en-US"/>
          </a:p>
        </p:txBody>
      </p:sp>
    </p:spTree>
    <p:extLst>
      <p:ext uri="{BB962C8B-B14F-4D97-AF65-F5344CB8AC3E}">
        <p14:creationId xmlns:p14="http://schemas.microsoft.com/office/powerpoint/2010/main" val="370479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729B457-1546-4FF2-87CE-4F6411923826}" type="datetime1">
              <a:rPr lang="en-US"/>
              <a:pPr>
                <a:defRPr/>
              </a:pPr>
              <a:t>7/14/2015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511FF1-8B95-4FAE-8158-429385E628A0}" type="slidenum">
              <a:rPr lang="en-US"/>
              <a:pPr>
                <a:defRPr/>
              </a:pPr>
              <a:t>‹#›</a:t>
            </a:fld>
            <a:endParaRPr lang="en-US"/>
          </a:p>
        </p:txBody>
      </p:sp>
    </p:spTree>
    <p:extLst>
      <p:ext uri="{BB962C8B-B14F-4D97-AF65-F5344CB8AC3E}">
        <p14:creationId xmlns:p14="http://schemas.microsoft.com/office/powerpoint/2010/main" val="2716465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A3821D2-4F02-4181-AEED-52C849CC4A33}" type="datetime1">
              <a:rPr lang="en-US"/>
              <a:pPr>
                <a:defRPr/>
              </a:pPr>
              <a:t>7/14/2015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33AF12-D127-4212-A42D-A38352FEA338}" type="slidenum">
              <a:rPr lang="en-US"/>
              <a:pPr>
                <a:defRPr/>
              </a:pPr>
              <a:t>‹#›</a:t>
            </a:fld>
            <a:endParaRPr lang="en-US"/>
          </a:p>
        </p:txBody>
      </p:sp>
    </p:spTree>
    <p:extLst>
      <p:ext uri="{BB962C8B-B14F-4D97-AF65-F5344CB8AC3E}">
        <p14:creationId xmlns:p14="http://schemas.microsoft.com/office/powerpoint/2010/main" val="3735953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73BEE27-C7C3-4963-B125-A4DFA130BD4A}" type="datetime1">
              <a:rPr lang="en-US"/>
              <a:pPr>
                <a:defRPr/>
              </a:pPr>
              <a:t>7/14/2015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89116D-B335-4E26-B71C-8CEBE52F6572}" type="slidenum">
              <a:rPr lang="en-US"/>
              <a:pPr>
                <a:defRPr/>
              </a:pPr>
              <a:t>‹#›</a:t>
            </a:fld>
            <a:endParaRPr lang="en-US"/>
          </a:p>
        </p:txBody>
      </p:sp>
    </p:spTree>
    <p:extLst>
      <p:ext uri="{BB962C8B-B14F-4D97-AF65-F5344CB8AC3E}">
        <p14:creationId xmlns:p14="http://schemas.microsoft.com/office/powerpoint/2010/main" val="4194946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4FFC727-7492-48AA-AB6B-7887A784F421}" type="datetime1">
              <a:rPr lang="en-US"/>
              <a:pPr>
                <a:defRPr/>
              </a:pPr>
              <a:t>7/14/2015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7DD4D4-8C3F-412D-941D-757A297B9DB6}" type="slidenum">
              <a:rPr lang="en-US"/>
              <a:pPr>
                <a:defRPr/>
              </a:pPr>
              <a:t>‹#›</a:t>
            </a:fld>
            <a:endParaRPr lang="en-US"/>
          </a:p>
        </p:txBody>
      </p:sp>
    </p:spTree>
    <p:extLst>
      <p:ext uri="{BB962C8B-B14F-4D97-AF65-F5344CB8AC3E}">
        <p14:creationId xmlns:p14="http://schemas.microsoft.com/office/powerpoint/2010/main" val="3216751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D7095A5-8B4E-4A47-9059-53483F3D76C8}" type="datetime1">
              <a:rPr lang="en-US"/>
              <a:pPr>
                <a:defRPr/>
              </a:pPr>
              <a:t>7/14/2015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556ADD0-D570-4FB1-9FC7-CAC4E7E67F81}" type="slidenum">
              <a:rPr lang="en-US"/>
              <a:pPr>
                <a:defRPr/>
              </a:pPr>
              <a:t>‹#›</a:t>
            </a:fld>
            <a:endParaRPr lang="en-US"/>
          </a:p>
        </p:txBody>
      </p:sp>
    </p:spTree>
    <p:extLst>
      <p:ext uri="{BB962C8B-B14F-4D97-AF65-F5344CB8AC3E}">
        <p14:creationId xmlns:p14="http://schemas.microsoft.com/office/powerpoint/2010/main" val="1110496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96DC259-E7EC-44BA-A112-881F22E969BB}" type="datetime1">
              <a:rPr lang="en-US"/>
              <a:pPr>
                <a:defRPr/>
              </a:pPr>
              <a:t>7/14/2015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4F33CFF-7F13-47A1-9C91-DFCFF9366CA6}" type="slidenum">
              <a:rPr lang="en-US"/>
              <a:pPr>
                <a:defRPr/>
              </a:pPr>
              <a:t>‹#›</a:t>
            </a:fld>
            <a:endParaRPr lang="en-US"/>
          </a:p>
        </p:txBody>
      </p:sp>
    </p:spTree>
    <p:extLst>
      <p:ext uri="{BB962C8B-B14F-4D97-AF65-F5344CB8AC3E}">
        <p14:creationId xmlns:p14="http://schemas.microsoft.com/office/powerpoint/2010/main" val="1897803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B64B080-80BE-449B-8099-FC91CD205628}" type="datetime1">
              <a:rPr lang="en-US"/>
              <a:pPr>
                <a:defRPr/>
              </a:pPr>
              <a:t>7/14/2015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E591F74-57DA-4B59-8818-778868DB79F7}" type="slidenum">
              <a:rPr lang="en-US"/>
              <a:pPr>
                <a:defRPr/>
              </a:pPr>
              <a:t>‹#›</a:t>
            </a:fld>
            <a:endParaRPr lang="en-US"/>
          </a:p>
        </p:txBody>
      </p:sp>
    </p:spTree>
    <p:extLst>
      <p:ext uri="{BB962C8B-B14F-4D97-AF65-F5344CB8AC3E}">
        <p14:creationId xmlns:p14="http://schemas.microsoft.com/office/powerpoint/2010/main" val="902618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234591E-0222-4562-B51C-32DC887CFDA6}" type="datetime1">
              <a:rPr lang="en-US"/>
              <a:pPr>
                <a:defRPr/>
              </a:pPr>
              <a:t>7/14/2015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DC3A317-9C82-44DC-87A7-DCBC0BEAB528}" type="slidenum">
              <a:rPr lang="en-US"/>
              <a:pPr>
                <a:defRPr/>
              </a:pPr>
              <a:t>‹#›</a:t>
            </a:fld>
            <a:endParaRPr lang="en-US"/>
          </a:p>
        </p:txBody>
      </p:sp>
    </p:spTree>
    <p:extLst>
      <p:ext uri="{BB962C8B-B14F-4D97-AF65-F5344CB8AC3E}">
        <p14:creationId xmlns:p14="http://schemas.microsoft.com/office/powerpoint/2010/main" val="736991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53037FC-F3FA-4C87-ABFB-BFEDE7D4439B}" type="datetime1">
              <a:rPr lang="en-US"/>
              <a:pPr>
                <a:defRPr/>
              </a:pPr>
              <a:t>7/14/2015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08C38B-7545-448B-8BC1-5FBABC2880CC}" type="slidenum">
              <a:rPr lang="en-US"/>
              <a:pPr>
                <a:defRPr/>
              </a:pPr>
              <a:t>‹#›</a:t>
            </a:fld>
            <a:endParaRPr lang="en-US"/>
          </a:p>
        </p:txBody>
      </p:sp>
    </p:spTree>
    <p:extLst>
      <p:ext uri="{BB962C8B-B14F-4D97-AF65-F5344CB8AC3E}">
        <p14:creationId xmlns:p14="http://schemas.microsoft.com/office/powerpoint/2010/main" val="1727973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C68D172-2E09-477B-84D7-6817DE986062}" type="datetime1">
              <a:rPr lang="en-US"/>
              <a:pPr>
                <a:defRPr/>
              </a:pPr>
              <a:t>7/14/2015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D0DC3F-0019-4A87-AA23-EC3413243A42}" type="slidenum">
              <a:rPr lang="en-US"/>
              <a:pPr>
                <a:defRPr/>
              </a:pPr>
              <a:t>‹#›</a:t>
            </a:fld>
            <a:endParaRPr lang="en-US"/>
          </a:p>
        </p:txBody>
      </p:sp>
    </p:spTree>
    <p:extLst>
      <p:ext uri="{BB962C8B-B14F-4D97-AF65-F5344CB8AC3E}">
        <p14:creationId xmlns:p14="http://schemas.microsoft.com/office/powerpoint/2010/main" val="860826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ＭＳ Ｐゴシック" charset="-128"/>
              </a:defRPr>
            </a:lvl1pPr>
          </a:lstStyle>
          <a:p>
            <a:pPr>
              <a:defRPr/>
            </a:pPr>
            <a:fld id="{8E9192F4-8309-42D3-82B3-1A8271140187}" type="datetime1">
              <a:rPr lang="en-US"/>
              <a:pPr>
                <a:defRPr/>
              </a:pPr>
              <a:t>7/14/2015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ＭＳ Ｐゴシック"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ＭＳ Ｐゴシック" charset="-128"/>
              </a:defRPr>
            </a:lvl1pPr>
          </a:lstStyle>
          <a:p>
            <a:pPr>
              <a:defRPr/>
            </a:pPr>
            <a:fld id="{A3B8B730-A0A1-4C93-B931-D0679C17EA1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082" r:id="rId1"/>
    <p:sldLayoutId id="2147485083" r:id="rId2"/>
    <p:sldLayoutId id="2147485084" r:id="rId3"/>
    <p:sldLayoutId id="2147485085" r:id="rId4"/>
    <p:sldLayoutId id="2147485086" r:id="rId5"/>
    <p:sldLayoutId id="2147485087" r:id="rId6"/>
    <p:sldLayoutId id="2147485088" r:id="rId7"/>
    <p:sldLayoutId id="2147485089" r:id="rId8"/>
    <p:sldLayoutId id="2147485090" r:id="rId9"/>
    <p:sldLayoutId id="2147485091" r:id="rId10"/>
    <p:sldLayoutId id="214748509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charset="0"/>
        </a:defRPr>
      </a:lvl2pPr>
      <a:lvl3pPr algn="ctr" rtl="0" eaLnBrk="0" fontAlgn="base" hangingPunct="0">
        <a:spcBef>
          <a:spcPct val="0"/>
        </a:spcBef>
        <a:spcAft>
          <a:spcPct val="0"/>
        </a:spcAft>
        <a:defRPr sz="4400">
          <a:solidFill>
            <a:schemeClr val="tx1"/>
          </a:solidFill>
          <a:latin typeface="Calibri" charset="0"/>
        </a:defRPr>
      </a:lvl3pPr>
      <a:lvl4pPr algn="ctr" rtl="0" eaLnBrk="0" fontAlgn="base" hangingPunct="0">
        <a:spcBef>
          <a:spcPct val="0"/>
        </a:spcBef>
        <a:spcAft>
          <a:spcPct val="0"/>
        </a:spcAft>
        <a:defRPr sz="4400">
          <a:solidFill>
            <a:schemeClr val="tx1"/>
          </a:solidFill>
          <a:latin typeface="Calibri" charset="0"/>
        </a:defRPr>
      </a:lvl4pPr>
      <a:lvl5pPr algn="ctr" rtl="0" eaLnBrk="0" fontAlgn="base" hangingPunct="0">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4.wmf"/><Relationship Id="rId5" Type="http://schemas.openxmlformats.org/officeDocument/2006/relationships/oleObject" Target="../embeddings/oleObject8.bin"/><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6.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15.wmf"/><Relationship Id="rId4" Type="http://schemas.openxmlformats.org/officeDocument/2006/relationships/oleObject" Target="../embeddings/oleObject9.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1.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2.bin"/><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6.wmf"/><Relationship Id="rId5" Type="http://schemas.openxmlformats.org/officeDocument/2006/relationships/oleObject" Target="../embeddings/oleObject4.bin"/><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7.w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36588" y="384175"/>
            <a:ext cx="7772400" cy="1470025"/>
          </a:xfrm>
        </p:spPr>
        <p:txBody>
          <a:bodyPr/>
          <a:lstStyle/>
          <a:p>
            <a:r>
              <a:rPr lang="en-US" altLang="en-US" sz="6500" b="1" dirty="0" smtClean="0">
                <a:solidFill>
                  <a:srgbClr val="00B0F0"/>
                </a:solidFill>
              </a:rPr>
              <a:t>7.3: Sample </a:t>
            </a:r>
            <a:r>
              <a:rPr lang="en-US" altLang="en-US" sz="6500" b="1" dirty="0" smtClean="0">
                <a:solidFill>
                  <a:srgbClr val="00B0F0"/>
                </a:solidFill>
              </a:rPr>
              <a:t>Means</a:t>
            </a:r>
          </a:p>
        </p:txBody>
      </p:sp>
      <p:pic>
        <p:nvPicPr>
          <p:cNvPr id="205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3" y="2098675"/>
            <a:ext cx="8986837"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Vertical Text Placeholder 2"/>
          <p:cNvSpPr>
            <a:spLocks noGrp="1"/>
          </p:cNvSpPr>
          <p:nvPr>
            <p:ph type="body" orient="vert" idx="1"/>
          </p:nvPr>
        </p:nvSpPr>
        <p:spPr>
          <a:xfrm rot="16200000">
            <a:off x="2838450" y="-1857374"/>
            <a:ext cx="3405187" cy="7840662"/>
          </a:xfrm>
        </p:spPr>
        <p:txBody>
          <a:bodyPr/>
          <a:lstStyle/>
          <a:p>
            <a:pPr marL="0" indent="0" algn="ctr" eaLnBrk="1" hangingPunct="1">
              <a:buFont typeface="Arial" charset="0"/>
              <a:buNone/>
            </a:pPr>
            <a:r>
              <a:rPr lang="en-US" altLang="en-US" sz="3500" b="1" smtClean="0">
                <a:solidFill>
                  <a:srgbClr val="00B050"/>
                </a:solidFill>
              </a:rPr>
              <a:t>Sample Distributions &amp; Normality: </a:t>
            </a:r>
          </a:p>
          <a:p>
            <a:pPr marL="0" indent="0" algn="ctr" eaLnBrk="1" hangingPunct="1">
              <a:buFont typeface="Arial" charset="0"/>
              <a:buNone/>
            </a:pPr>
            <a:r>
              <a:rPr lang="en-US" altLang="en-US" sz="3500" b="1" smtClean="0">
                <a:solidFill>
                  <a:srgbClr val="7030A0"/>
                </a:solidFill>
              </a:rPr>
              <a:t>HOW LARGE IS LARGE ENOUGH?</a:t>
            </a:r>
          </a:p>
          <a:p>
            <a:pPr marL="0" indent="0" eaLnBrk="1" hangingPunct="1">
              <a:buFont typeface="Arial" charset="0"/>
              <a:buNone/>
            </a:pPr>
            <a:endParaRPr lang="en-US" altLang="en-US" sz="1000" b="1" smtClean="0">
              <a:solidFill>
                <a:srgbClr val="000000"/>
              </a:solidFill>
            </a:endParaRPr>
          </a:p>
        </p:txBody>
      </p:sp>
      <p:pic>
        <p:nvPicPr>
          <p:cNvPr id="11267" name="Picture 9" descr="Screen shot 2010-11-04 at 6.58.29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250" y="1738313"/>
            <a:ext cx="41783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Screen shot 2010-11-04 at 6.58.43 PM.png"/>
          <p:cNvPicPr>
            <a:picLocks noChangeAspect="1"/>
          </p:cNvPicPr>
          <p:nvPr/>
        </p:nvPicPr>
        <p:blipFill>
          <a:blip r:embed="rId3">
            <a:extLst>
              <a:ext uri="{28A0092B-C50C-407E-A947-70E740481C1C}">
                <a14:useLocalDpi xmlns:a14="http://schemas.microsoft.com/office/drawing/2010/main" val="0"/>
              </a:ext>
            </a:extLst>
          </a:blip>
          <a:srcRect l="-2" t="-2" r="-610" b="2193"/>
          <a:stretch>
            <a:fillRect/>
          </a:stretch>
        </p:blipFill>
        <p:spPr bwMode="auto">
          <a:xfrm>
            <a:off x="307975" y="3357563"/>
            <a:ext cx="8709025" cy="336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Vertical Text Placeholder 2"/>
          <p:cNvSpPr>
            <a:spLocks noGrp="1"/>
          </p:cNvSpPr>
          <p:nvPr>
            <p:ph type="body" orient="vert" idx="1"/>
          </p:nvPr>
        </p:nvSpPr>
        <p:spPr>
          <a:xfrm rot="16200000">
            <a:off x="2838450" y="-1857374"/>
            <a:ext cx="3405187" cy="7840662"/>
          </a:xfrm>
        </p:spPr>
        <p:txBody>
          <a:bodyPr/>
          <a:lstStyle/>
          <a:p>
            <a:pPr marL="0" indent="0" algn="ctr" eaLnBrk="1" hangingPunct="1">
              <a:buFont typeface="Arial" charset="0"/>
              <a:buNone/>
            </a:pPr>
            <a:r>
              <a:rPr lang="en-US" altLang="en-US" sz="3500" b="1" smtClean="0">
                <a:solidFill>
                  <a:srgbClr val="00B050"/>
                </a:solidFill>
              </a:rPr>
              <a:t>Sample Distributions &amp; Normality: </a:t>
            </a:r>
          </a:p>
          <a:p>
            <a:pPr marL="0" indent="0" algn="ctr" eaLnBrk="1" hangingPunct="1">
              <a:buFont typeface="Arial" charset="0"/>
              <a:buNone/>
            </a:pPr>
            <a:r>
              <a:rPr lang="en-US" altLang="en-US" sz="3500" b="1" smtClean="0">
                <a:solidFill>
                  <a:srgbClr val="7030A0"/>
                </a:solidFill>
              </a:rPr>
              <a:t>HOW LARGE IS LARGE ENOUGH?</a:t>
            </a:r>
          </a:p>
          <a:p>
            <a:pPr marL="0" indent="0" eaLnBrk="1" hangingPunct="1">
              <a:buFont typeface="Arial" charset="0"/>
              <a:buNone/>
            </a:pPr>
            <a:endParaRPr lang="en-US" altLang="en-US" sz="1000" b="1" smtClean="0">
              <a:solidFill>
                <a:srgbClr val="000000"/>
              </a:solidFill>
            </a:endParaRPr>
          </a:p>
        </p:txBody>
      </p:sp>
      <p:graphicFrame>
        <p:nvGraphicFramePr>
          <p:cNvPr id="2" name="Table 1"/>
          <p:cNvGraphicFramePr>
            <a:graphicFrameLocks noGrp="1"/>
          </p:cNvGraphicFramePr>
          <p:nvPr/>
        </p:nvGraphicFramePr>
        <p:xfrm>
          <a:off x="936625" y="2393950"/>
          <a:ext cx="7524750" cy="2270568"/>
        </p:xfrm>
        <a:graphic>
          <a:graphicData uri="http://schemas.openxmlformats.org/drawingml/2006/table">
            <a:tbl>
              <a:tblPr firstRow="1" bandRow="1">
                <a:tableStyleId>{C083E6E3-FA7D-4D7B-A595-EF9225AFEA82}</a:tableStyleId>
              </a:tblPr>
              <a:tblGrid>
                <a:gridCol w="3512157"/>
                <a:gridCol w="4012593"/>
              </a:tblGrid>
              <a:tr h="853214">
                <a:tc>
                  <a:txBody>
                    <a:bodyPr/>
                    <a:lstStyle/>
                    <a:p>
                      <a:r>
                        <a:rPr lang="en-US" sz="2500" dirty="0" smtClean="0"/>
                        <a:t>If the Population is….</a:t>
                      </a:r>
                      <a:endParaRPr lang="en-US" sz="2500" dirty="0"/>
                    </a:p>
                  </a:txBody>
                  <a:tcPr marL="91443" marR="91443" marT="45696" marB="45696"/>
                </a:tc>
                <a:tc>
                  <a:txBody>
                    <a:bodyPr/>
                    <a:lstStyle/>
                    <a:p>
                      <a:pPr algn="ctr"/>
                      <a:r>
                        <a:rPr lang="en-US" sz="2500" dirty="0" smtClean="0"/>
                        <a:t>Minimum Sample Size to assume Normal</a:t>
                      </a:r>
                      <a:endParaRPr lang="en-US" sz="2500" dirty="0"/>
                    </a:p>
                  </a:txBody>
                  <a:tcPr marL="91443" marR="91443" marT="45696" marB="45696"/>
                </a:tc>
              </a:tr>
              <a:tr h="472304">
                <a:tc>
                  <a:txBody>
                    <a:bodyPr/>
                    <a:lstStyle/>
                    <a:p>
                      <a:r>
                        <a:rPr lang="en-US" sz="2500" dirty="0" smtClean="0"/>
                        <a:t>Normal</a:t>
                      </a:r>
                      <a:endParaRPr lang="en-US" sz="2500" dirty="0"/>
                    </a:p>
                  </a:txBody>
                  <a:tcPr marL="91443" marR="91443" marT="45696" marB="45696"/>
                </a:tc>
                <a:tc>
                  <a:txBody>
                    <a:bodyPr/>
                    <a:lstStyle/>
                    <a:p>
                      <a:pPr algn="ctr"/>
                      <a:r>
                        <a:rPr lang="en-US" sz="2500" dirty="0" smtClean="0"/>
                        <a:t>0</a:t>
                      </a:r>
                      <a:endParaRPr lang="en-US" sz="2500" dirty="0"/>
                    </a:p>
                  </a:txBody>
                  <a:tcPr marL="91443" marR="91443" marT="45696" marB="45696"/>
                </a:tc>
              </a:tr>
              <a:tr h="472304">
                <a:tc>
                  <a:txBody>
                    <a:bodyPr/>
                    <a:lstStyle/>
                    <a:p>
                      <a:r>
                        <a:rPr lang="en-US" sz="2500" dirty="0" smtClean="0"/>
                        <a:t>Slightly Skewed</a:t>
                      </a:r>
                      <a:endParaRPr lang="en-US" sz="2500" dirty="0"/>
                    </a:p>
                  </a:txBody>
                  <a:tcPr marL="91443" marR="91443" marT="45696" marB="45696"/>
                </a:tc>
                <a:tc>
                  <a:txBody>
                    <a:bodyPr/>
                    <a:lstStyle/>
                    <a:p>
                      <a:pPr algn="ctr"/>
                      <a:r>
                        <a:rPr lang="en-US" sz="2500" dirty="0" smtClean="0"/>
                        <a:t>15</a:t>
                      </a:r>
                      <a:endParaRPr lang="en-US" sz="2500" dirty="0"/>
                    </a:p>
                  </a:txBody>
                  <a:tcPr marL="91443" marR="91443" marT="45696" marB="45696"/>
                </a:tc>
              </a:tr>
              <a:tr h="472304">
                <a:tc>
                  <a:txBody>
                    <a:bodyPr/>
                    <a:lstStyle/>
                    <a:p>
                      <a:r>
                        <a:rPr lang="en-US" sz="2500" dirty="0" smtClean="0"/>
                        <a:t>Heavily</a:t>
                      </a:r>
                      <a:r>
                        <a:rPr lang="en-US" sz="2500" baseline="0" dirty="0" smtClean="0"/>
                        <a:t> Skewed</a:t>
                      </a:r>
                      <a:endParaRPr lang="en-US" sz="2500" dirty="0"/>
                    </a:p>
                  </a:txBody>
                  <a:tcPr marL="91443" marR="91443" marT="45696" marB="45696"/>
                </a:tc>
                <a:tc>
                  <a:txBody>
                    <a:bodyPr/>
                    <a:lstStyle/>
                    <a:p>
                      <a:pPr algn="ctr"/>
                      <a:r>
                        <a:rPr lang="en-US" sz="2500" dirty="0" smtClean="0"/>
                        <a:t>30</a:t>
                      </a:r>
                      <a:endParaRPr lang="en-US" sz="2500" dirty="0"/>
                    </a:p>
                  </a:txBody>
                  <a:tcPr marL="91443" marR="91443" marT="45696" marB="45696"/>
                </a:tc>
              </a:tr>
            </a:tbl>
          </a:graphicData>
        </a:graphic>
      </p:graphicFrame>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a:xfrm>
            <a:off x="0" y="341313"/>
            <a:ext cx="7588250" cy="871537"/>
          </a:xfrm>
        </p:spPr>
        <p:txBody>
          <a:bodyPr/>
          <a:lstStyle/>
          <a:p>
            <a:pPr eaLnBrk="1" hangingPunct="1"/>
            <a:r>
              <a:rPr lang="en-US" altLang="en-US" sz="3500" b="1" smtClean="0">
                <a:solidFill>
                  <a:srgbClr val="E81F30"/>
                </a:solidFill>
              </a:rPr>
              <a:t>Example: Servicing Air Conditioners</a:t>
            </a:r>
          </a:p>
        </p:txBody>
      </p:sp>
      <p:sp>
        <p:nvSpPr>
          <p:cNvPr id="13315" name="Text Placeholder 3"/>
          <p:cNvSpPr>
            <a:spLocks noGrp="1"/>
          </p:cNvSpPr>
          <p:nvPr>
            <p:ph type="body" sz="half" idx="4294967295"/>
          </p:nvPr>
        </p:nvSpPr>
        <p:spPr>
          <a:xfrm>
            <a:off x="2287588" y="1158875"/>
            <a:ext cx="6856412" cy="1425575"/>
          </a:xfrm>
        </p:spPr>
        <p:txBody>
          <a:bodyPr/>
          <a:lstStyle/>
          <a:p>
            <a:pPr eaLnBrk="1" hangingPunct="1">
              <a:buFont typeface="Wingdings" charset="2"/>
              <a:buNone/>
            </a:pPr>
            <a:r>
              <a:rPr lang="en-US" altLang="en-US" sz="2500" smtClean="0">
                <a:solidFill>
                  <a:srgbClr val="000000"/>
                </a:solidFill>
              </a:rPr>
              <a:t>Based on many service records from the past year, the time (in hours) that a technician requires to complete preventative maintenance on an air conditioner follows the distribution that is strongly right-skewed, and whose most likely outcomes are close to 0. The mean time is </a:t>
            </a:r>
            <a:r>
              <a:rPr lang="en-US" altLang="en-US" sz="2500" i="1" smtClean="0">
                <a:solidFill>
                  <a:srgbClr val="000000"/>
                </a:solidFill>
              </a:rPr>
              <a:t>µ </a:t>
            </a:r>
            <a:r>
              <a:rPr lang="en-US" altLang="en-US" sz="2500" smtClean="0">
                <a:solidFill>
                  <a:srgbClr val="000000"/>
                </a:solidFill>
              </a:rPr>
              <a:t>= 1 hour and the standard deviation is </a:t>
            </a:r>
            <a:r>
              <a:rPr lang="en-US" altLang="en-US" sz="2500" i="1" smtClean="0">
                <a:solidFill>
                  <a:srgbClr val="000000"/>
                </a:solidFill>
              </a:rPr>
              <a:t>σ</a:t>
            </a:r>
            <a:r>
              <a:rPr lang="en-US" altLang="en-US" sz="2500" smtClean="0">
                <a:solidFill>
                  <a:srgbClr val="000000"/>
                </a:solidFill>
              </a:rPr>
              <a:t> = 1</a:t>
            </a:r>
          </a:p>
        </p:txBody>
      </p:sp>
      <p:sp>
        <p:nvSpPr>
          <p:cNvPr id="13316" name="TextBox 6"/>
          <p:cNvSpPr txBox="1">
            <a:spLocks noChangeArrowheads="1"/>
          </p:cNvSpPr>
          <p:nvPr/>
        </p:nvSpPr>
        <p:spPr bwMode="auto">
          <a:xfrm>
            <a:off x="769938" y="4252913"/>
            <a:ext cx="78041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eaLnBrk="1" hangingPunct="1">
              <a:defRPr/>
            </a:pPr>
            <a:r>
              <a:rPr lang="en-US" sz="2500" b="1" dirty="0" smtClean="0">
                <a:latin typeface="+mj-lt"/>
              </a:rPr>
              <a:t>Your company will service an SRS of 70 air conditioners. You have budgeted 1.1 hours per unit.  Will this be enough? What is the chance that the technicians will not finish within the time frame?</a:t>
            </a:r>
          </a:p>
        </p:txBody>
      </p:sp>
      <p:sp>
        <p:nvSpPr>
          <p:cNvPr id="13317" name="TextBox 17"/>
          <p:cNvSpPr txBox="1">
            <a:spLocks noChangeArrowheads="1"/>
          </p:cNvSpPr>
          <p:nvPr/>
        </p:nvSpPr>
        <p:spPr bwMode="auto">
          <a:xfrm>
            <a:off x="4672013" y="60864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endParaRPr lang="en-US" altLang="en-US" sz="1800"/>
          </a:p>
        </p:txBody>
      </p:sp>
      <p:pic>
        <p:nvPicPr>
          <p:cNvPr id="13318" name="Picture 20" descr="Screen shot 2010-11-04 at 7.05.40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7013" y="1914525"/>
            <a:ext cx="2346325"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0" y="0"/>
            <a:ext cx="9034463" cy="1146175"/>
          </a:xfrm>
        </p:spPr>
        <p:txBody>
          <a:bodyPr/>
          <a:lstStyle/>
          <a:p>
            <a:pPr eaLnBrk="1" hangingPunct="1"/>
            <a:r>
              <a:rPr lang="en-US" altLang="en-US" sz="3500" b="1" smtClean="0">
                <a:solidFill>
                  <a:srgbClr val="E81F30"/>
                </a:solidFill>
              </a:rPr>
              <a:t>Example: Servicing Air Conditioners</a:t>
            </a:r>
          </a:p>
        </p:txBody>
      </p:sp>
      <p:graphicFrame>
        <p:nvGraphicFramePr>
          <p:cNvPr id="8" name="Object 2"/>
          <p:cNvGraphicFramePr>
            <a:graphicFrameLocks noChangeAspect="1"/>
          </p:cNvGraphicFramePr>
          <p:nvPr/>
        </p:nvGraphicFramePr>
        <p:xfrm>
          <a:off x="1352550" y="4083050"/>
          <a:ext cx="2100263" cy="587375"/>
        </p:xfrm>
        <a:graphic>
          <a:graphicData uri="http://schemas.openxmlformats.org/presentationml/2006/ole">
            <mc:AlternateContent xmlns:mc="http://schemas.openxmlformats.org/markup-compatibility/2006">
              <mc:Choice xmlns:v="urn:schemas-microsoft-com:vml" Requires="v">
                <p:oleObj spid="_x0000_s14355" name="Equation" r:id="rId3" imgW="635000" imgH="177800" progId="Equation.3">
                  <p:embed/>
                </p:oleObj>
              </mc:Choice>
              <mc:Fallback>
                <p:oleObj name="Equation" r:id="rId3" imgW="635000" imgH="1778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2550" y="4083050"/>
                        <a:ext cx="2100263"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TextBox 11"/>
          <p:cNvSpPr txBox="1">
            <a:spLocks noChangeArrowheads="1"/>
          </p:cNvSpPr>
          <p:nvPr/>
        </p:nvSpPr>
        <p:spPr bwMode="auto">
          <a:xfrm>
            <a:off x="334963" y="1146175"/>
            <a:ext cx="8389937"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sz="2500" b="1" dirty="0" smtClean="0">
                <a:solidFill>
                  <a:srgbClr val="FF0000"/>
                </a:solidFill>
                <a:latin typeface="+mj-lt"/>
              </a:rPr>
              <a:t>PLAN/STATE: </a:t>
            </a:r>
          </a:p>
          <a:p>
            <a:pPr eaLnBrk="1" hangingPunct="1">
              <a:defRPr/>
            </a:pPr>
            <a:r>
              <a:rPr lang="en-US" sz="2500" b="1" dirty="0" smtClean="0">
                <a:solidFill>
                  <a:srgbClr val="7030A0"/>
                </a:solidFill>
                <a:latin typeface="+mj-lt"/>
              </a:rPr>
              <a:t>Independence</a:t>
            </a:r>
            <a:r>
              <a:rPr lang="en-US" sz="2500" dirty="0" smtClean="0">
                <a:latin typeface="+mj-lt"/>
              </a:rPr>
              <a:t>: It is reasonable to assume that the company has serviced more than 700 unit, therefore the 70 units in the sample represent less than 10% of the population. </a:t>
            </a:r>
          </a:p>
          <a:p>
            <a:pPr eaLnBrk="1" hangingPunct="1">
              <a:defRPr/>
            </a:pPr>
            <a:endParaRPr lang="en-US" sz="1000" dirty="0" smtClean="0">
              <a:latin typeface="+mj-lt"/>
            </a:endParaRPr>
          </a:p>
          <a:p>
            <a:pPr eaLnBrk="1" hangingPunct="1">
              <a:defRPr/>
            </a:pPr>
            <a:r>
              <a:rPr lang="en-US" sz="2500" b="1" dirty="0" smtClean="0">
                <a:solidFill>
                  <a:srgbClr val="7030A0"/>
                </a:solidFill>
                <a:latin typeface="+mj-lt"/>
              </a:rPr>
              <a:t>Normal: </a:t>
            </a:r>
            <a:r>
              <a:rPr lang="en-US" sz="2500" dirty="0" smtClean="0">
                <a:latin typeface="+mj-lt"/>
              </a:rPr>
              <a:t>Even though the population has a strong right skew, a sample size of 70 is large enough to assume normality. </a:t>
            </a:r>
            <a:endParaRPr lang="en-US" sz="2500" dirty="0">
              <a:latin typeface="+mj-lt"/>
            </a:endParaRPr>
          </a:p>
        </p:txBody>
      </p:sp>
      <p:graphicFrame>
        <p:nvGraphicFramePr>
          <p:cNvPr id="14" name="Object 3"/>
          <p:cNvGraphicFramePr>
            <a:graphicFrameLocks noChangeAspect="1"/>
          </p:cNvGraphicFramePr>
          <p:nvPr/>
        </p:nvGraphicFramePr>
        <p:xfrm>
          <a:off x="4672013" y="3879850"/>
          <a:ext cx="2989262" cy="790575"/>
        </p:xfrm>
        <a:graphic>
          <a:graphicData uri="http://schemas.openxmlformats.org/presentationml/2006/ole">
            <mc:AlternateContent xmlns:mc="http://schemas.openxmlformats.org/markup-compatibility/2006">
              <mc:Choice xmlns:v="urn:schemas-microsoft-com:vml" Requires="v">
                <p:oleObj spid="_x0000_s14356" name="Equation" r:id="rId5" imgW="1435100" imgH="381000" progId="Equation.3">
                  <p:embed/>
                </p:oleObj>
              </mc:Choice>
              <mc:Fallback>
                <p:oleObj name="Equation" r:id="rId5" imgW="1435100" imgH="3810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72013" y="3879850"/>
                        <a:ext cx="2989262"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2" name="TextBox 17"/>
          <p:cNvSpPr txBox="1">
            <a:spLocks noChangeArrowheads="1"/>
          </p:cNvSpPr>
          <p:nvPr/>
        </p:nvSpPr>
        <p:spPr bwMode="auto">
          <a:xfrm>
            <a:off x="4672013" y="60864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endParaRPr lang="en-US" altLang="en-US" sz="180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par>
                          <p:cTn id="13" fill="hold" nodeType="afterGroup">
                            <p:stCondLst>
                              <p:cond delay="1000"/>
                            </p:stCondLst>
                            <p:childTnLst>
                              <p:par>
                                <p:cTn id="14" presetID="10" presetClass="entr" presetSubtype="0"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0" y="0"/>
            <a:ext cx="6330950" cy="871538"/>
          </a:xfrm>
        </p:spPr>
        <p:txBody>
          <a:bodyPr/>
          <a:lstStyle/>
          <a:p>
            <a:pPr eaLnBrk="1" hangingPunct="1"/>
            <a:r>
              <a:rPr lang="en-US" altLang="en-US" sz="2400" b="1" smtClean="0">
                <a:solidFill>
                  <a:srgbClr val="E81F30"/>
                </a:solidFill>
              </a:rPr>
              <a:t>Example: Servicing Air Conditioners</a:t>
            </a:r>
          </a:p>
        </p:txBody>
      </p:sp>
      <p:sp>
        <p:nvSpPr>
          <p:cNvPr id="15363" name="Text Placeholder 3"/>
          <p:cNvSpPr>
            <a:spLocks noGrp="1"/>
          </p:cNvSpPr>
          <p:nvPr>
            <p:ph type="body" sz="half" idx="4294967295"/>
          </p:nvPr>
        </p:nvSpPr>
        <p:spPr>
          <a:xfrm>
            <a:off x="334963" y="700088"/>
            <a:ext cx="8585200" cy="1425575"/>
          </a:xfrm>
        </p:spPr>
        <p:txBody>
          <a:bodyPr/>
          <a:lstStyle/>
          <a:p>
            <a:pPr marL="0" eaLnBrk="1" hangingPunct="1">
              <a:buFont typeface="Wingdings" charset="2"/>
              <a:buNone/>
            </a:pPr>
            <a:r>
              <a:rPr lang="en-US" altLang="en-US" sz="2500" b="1" smtClean="0">
                <a:solidFill>
                  <a:srgbClr val="FF0000"/>
                </a:solidFill>
              </a:rPr>
              <a:t>DO: </a:t>
            </a:r>
          </a:p>
        </p:txBody>
      </p:sp>
      <p:sp>
        <p:nvSpPr>
          <p:cNvPr id="15364" name="TextBox 17"/>
          <p:cNvSpPr txBox="1">
            <a:spLocks noChangeArrowheads="1"/>
          </p:cNvSpPr>
          <p:nvPr/>
        </p:nvSpPr>
        <p:spPr bwMode="auto">
          <a:xfrm>
            <a:off x="4672013" y="60864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endParaRPr lang="en-US" altLang="en-US" sz="1800"/>
          </a:p>
        </p:txBody>
      </p:sp>
      <p:pic>
        <p:nvPicPr>
          <p:cNvPr id="23" name="Picture 22" descr="Screen shot 2010-11-04 at 7.10.39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3088" y="2125663"/>
            <a:ext cx="3424237" cy="189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4" name="Object 4"/>
          <p:cNvGraphicFramePr>
            <a:graphicFrameLocks noChangeAspect="1"/>
          </p:cNvGraphicFramePr>
          <p:nvPr/>
        </p:nvGraphicFramePr>
        <p:xfrm>
          <a:off x="1350963" y="871538"/>
          <a:ext cx="2357437" cy="800100"/>
        </p:xfrm>
        <a:graphic>
          <a:graphicData uri="http://schemas.openxmlformats.org/presentationml/2006/ole">
            <mc:AlternateContent xmlns:mc="http://schemas.openxmlformats.org/markup-compatibility/2006">
              <mc:Choice xmlns:v="urn:schemas-microsoft-com:vml" Requires="v">
                <p:oleObj spid="_x0000_s15382" name="Equation" r:id="rId4" imgW="1041400" imgH="355600" progId="Equation.3">
                  <p:embed/>
                </p:oleObj>
              </mc:Choice>
              <mc:Fallback>
                <p:oleObj name="Equation" r:id="rId4" imgW="1041400" imgH="355600" progId="Equation.3">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0963" y="871538"/>
                        <a:ext cx="235743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5" name="Object 5"/>
          <p:cNvGraphicFramePr>
            <a:graphicFrameLocks noChangeAspect="1"/>
          </p:cNvGraphicFramePr>
          <p:nvPr/>
        </p:nvGraphicFramePr>
        <p:xfrm>
          <a:off x="4764088" y="879475"/>
          <a:ext cx="3352800" cy="792163"/>
        </p:xfrm>
        <a:graphic>
          <a:graphicData uri="http://schemas.openxmlformats.org/presentationml/2006/ole">
            <mc:AlternateContent xmlns:mc="http://schemas.openxmlformats.org/markup-compatibility/2006">
              <mc:Choice xmlns:v="urn:schemas-microsoft-com:vml" Requires="v">
                <p:oleObj spid="_x0000_s15383" name="Equation" r:id="rId6" imgW="1498600" imgH="355600" progId="Equation.3">
                  <p:embed/>
                </p:oleObj>
              </mc:Choice>
              <mc:Fallback>
                <p:oleObj name="Equation" r:id="rId6" imgW="1498600" imgH="3556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4088" y="879475"/>
                        <a:ext cx="33528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 name="TextBox 25"/>
          <p:cNvSpPr txBox="1">
            <a:spLocks noChangeArrowheads="1"/>
          </p:cNvSpPr>
          <p:nvPr/>
        </p:nvSpPr>
        <p:spPr bwMode="auto">
          <a:xfrm>
            <a:off x="334963" y="4865688"/>
            <a:ext cx="8461375"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sz="2500" b="1" dirty="0" smtClean="0">
                <a:solidFill>
                  <a:srgbClr val="FF0000"/>
                </a:solidFill>
                <a:latin typeface="+mj-lt"/>
              </a:rPr>
              <a:t>CONCLUDE: </a:t>
            </a:r>
            <a:r>
              <a:rPr lang="en-US" sz="2500" dirty="0" smtClean="0">
                <a:latin typeface="+mj-lt"/>
              </a:rPr>
              <a:t>If you budget 1.1 hours per unit, there is a 20.13% chance the technicians will not complete the work within the budgeted time.</a:t>
            </a:r>
            <a:endParaRPr lang="en-US" sz="2500" i="1" dirty="0" smtClean="0">
              <a:latin typeface="+mj-lt"/>
            </a:endParaRPr>
          </a:p>
        </p:txBody>
      </p:sp>
      <p:sp>
        <p:nvSpPr>
          <p:cNvPr id="2" name="TextBox 1"/>
          <p:cNvSpPr txBox="1"/>
          <p:nvPr/>
        </p:nvSpPr>
        <p:spPr>
          <a:xfrm>
            <a:off x="4121150" y="2306638"/>
            <a:ext cx="4799013" cy="861774"/>
          </a:xfrm>
          <a:prstGeom prst="rect">
            <a:avLst/>
          </a:prstGeom>
          <a:noFill/>
        </p:spPr>
        <p:txBody>
          <a:bodyPr>
            <a:spAutoFit/>
          </a:bodyPr>
          <a:lstStyle/>
          <a:p>
            <a:pPr>
              <a:defRPr/>
            </a:pPr>
            <a:r>
              <a:rPr lang="en-US" sz="2500" b="1" u="sng" dirty="0">
                <a:solidFill>
                  <a:srgbClr val="FF0000"/>
                </a:solidFill>
                <a:latin typeface="+mj-lt"/>
              </a:rPr>
              <a:t>OR</a:t>
            </a:r>
            <a:r>
              <a:rPr lang="en-US" sz="2500" dirty="0">
                <a:latin typeface="+mj-lt"/>
              </a:rPr>
              <a:t> </a:t>
            </a:r>
            <a:r>
              <a:rPr lang="en-US" sz="2500" dirty="0" err="1">
                <a:latin typeface="+mj-lt"/>
              </a:rPr>
              <a:t>Normalcdf</a:t>
            </a:r>
            <a:r>
              <a:rPr lang="en-US" sz="2500" dirty="0">
                <a:latin typeface="+mj-lt"/>
              </a:rPr>
              <a:t> </a:t>
            </a:r>
            <a:r>
              <a:rPr lang="en-US" sz="2500" dirty="0" smtClean="0">
                <a:latin typeface="+mj-lt"/>
              </a:rPr>
              <a:t>(1.1000001, 10000, </a:t>
            </a:r>
            <a:r>
              <a:rPr lang="en-US" sz="2500" dirty="0">
                <a:latin typeface="+mj-lt"/>
              </a:rPr>
              <a:t>1, </a:t>
            </a:r>
            <a:r>
              <a:rPr lang="en-US" sz="2500" dirty="0" smtClean="0">
                <a:latin typeface="+mj-lt"/>
              </a:rPr>
              <a:t>0.1195) = 0.2013</a:t>
            </a:r>
            <a:endParaRPr lang="en-US" sz="2500" dirty="0">
              <a:latin typeface="+mj-lt"/>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1000"/>
                                        <p:tgtEl>
                                          <p:spTgt spid="2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98475" y="484188"/>
            <a:ext cx="7681913" cy="1116012"/>
          </a:xfrm>
        </p:spPr>
        <p:txBody>
          <a:bodyPr/>
          <a:lstStyle/>
          <a:p>
            <a:pPr eaLnBrk="1" hangingPunct="1"/>
            <a:r>
              <a:rPr lang="en-US" altLang="en-US" sz="4500" b="1" smtClean="0">
                <a:solidFill>
                  <a:srgbClr val="00B0F0"/>
                </a:solidFill>
              </a:rPr>
              <a:t>Section 7.3</a:t>
            </a:r>
            <a:br>
              <a:rPr lang="en-US" altLang="en-US" sz="4500" b="1" smtClean="0">
                <a:solidFill>
                  <a:srgbClr val="00B0F0"/>
                </a:solidFill>
              </a:rPr>
            </a:br>
            <a:r>
              <a:rPr lang="en-US" altLang="en-US" sz="4500" b="1" smtClean="0">
                <a:solidFill>
                  <a:srgbClr val="00B0F0"/>
                </a:solidFill>
              </a:rPr>
              <a:t>Sample Means</a:t>
            </a:r>
          </a:p>
        </p:txBody>
      </p:sp>
      <p:sp>
        <p:nvSpPr>
          <p:cNvPr id="3075" name="Content Placeholder 2"/>
          <p:cNvSpPr>
            <a:spLocks noGrp="1"/>
          </p:cNvSpPr>
          <p:nvPr>
            <p:ph sz="half" idx="2"/>
          </p:nvPr>
        </p:nvSpPr>
        <p:spPr>
          <a:xfrm>
            <a:off x="496888" y="1779588"/>
            <a:ext cx="8402637" cy="4102100"/>
          </a:xfrm>
        </p:spPr>
        <p:txBody>
          <a:bodyPr/>
          <a:lstStyle/>
          <a:p>
            <a:pPr eaLnBrk="1" hangingPunct="1">
              <a:spcAft>
                <a:spcPts val="2400"/>
              </a:spcAft>
              <a:buFont typeface="Wingdings" charset="2"/>
              <a:buNone/>
            </a:pPr>
            <a:r>
              <a:rPr lang="en-US" altLang="en-US" sz="2500" smtClean="0">
                <a:solidFill>
                  <a:srgbClr val="000000"/>
                </a:solidFill>
              </a:rPr>
              <a:t>After this section, you should be able to…</a:t>
            </a:r>
          </a:p>
          <a:p>
            <a:pPr lvl="1" eaLnBrk="1" hangingPunct="1">
              <a:spcAft>
                <a:spcPts val="1200"/>
              </a:spcAft>
              <a:buClr>
                <a:srgbClr val="E81F30"/>
              </a:buClr>
              <a:buFont typeface="Wingdings" charset="2"/>
              <a:buChar char="ü"/>
            </a:pPr>
            <a:r>
              <a:rPr lang="en-US" altLang="en-US" sz="2500" smtClean="0">
                <a:solidFill>
                  <a:srgbClr val="000000"/>
                </a:solidFill>
              </a:rPr>
              <a:t>FIND the mean and standard deviation of the sampling distribution of a sample mean</a:t>
            </a:r>
          </a:p>
          <a:p>
            <a:pPr lvl="1" eaLnBrk="1" hangingPunct="1">
              <a:spcAft>
                <a:spcPts val="1200"/>
              </a:spcAft>
              <a:buClr>
                <a:srgbClr val="E81F30"/>
              </a:buClr>
              <a:buFont typeface="Wingdings" charset="2"/>
              <a:buChar char="ü"/>
            </a:pPr>
            <a:r>
              <a:rPr lang="en-US" altLang="en-US" sz="2500" smtClean="0">
                <a:solidFill>
                  <a:srgbClr val="000000"/>
                </a:solidFill>
              </a:rPr>
              <a:t>CALCULATE probabilities involving a sample mean when the population distribution is Normal</a:t>
            </a:r>
          </a:p>
          <a:p>
            <a:pPr lvl="1" eaLnBrk="1" hangingPunct="1">
              <a:spcAft>
                <a:spcPts val="1200"/>
              </a:spcAft>
              <a:buClr>
                <a:srgbClr val="E81F30"/>
              </a:buClr>
              <a:buFont typeface="Wingdings" charset="2"/>
              <a:buChar char="ü"/>
            </a:pPr>
            <a:r>
              <a:rPr lang="en-US" altLang="en-US" sz="2500" smtClean="0">
                <a:solidFill>
                  <a:srgbClr val="000000"/>
                </a:solidFill>
              </a:rPr>
              <a:t>EXPLAIN how the shape of the sampling distribution of sample means is related to the shape of the population distribution</a:t>
            </a:r>
          </a:p>
          <a:p>
            <a:pPr lvl="1" eaLnBrk="1" hangingPunct="1">
              <a:spcAft>
                <a:spcPts val="1200"/>
              </a:spcAft>
              <a:buClr>
                <a:srgbClr val="E81F30"/>
              </a:buClr>
              <a:buFont typeface="Wingdings" charset="2"/>
              <a:buChar char="ü"/>
            </a:pPr>
            <a:r>
              <a:rPr lang="en-US" altLang="en-US" sz="2500" smtClean="0">
                <a:solidFill>
                  <a:srgbClr val="000000"/>
                </a:solidFill>
              </a:rPr>
              <a:t>APPLY the central limit theorem to help find probabilities involving a sample mean</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Vertical Text Placeholder 2"/>
          <p:cNvSpPr>
            <a:spLocks noGrp="1"/>
          </p:cNvSpPr>
          <p:nvPr>
            <p:ph type="body" orient="vert" idx="1"/>
          </p:nvPr>
        </p:nvSpPr>
        <p:spPr>
          <a:xfrm rot="16200000">
            <a:off x="2423320" y="-1639094"/>
            <a:ext cx="3770312" cy="7375525"/>
          </a:xfrm>
        </p:spPr>
        <p:txBody>
          <a:bodyPr rtlCol="0">
            <a:normAutofit/>
          </a:bodyPr>
          <a:lstStyle/>
          <a:p>
            <a:pPr marL="0" indent="0" eaLnBrk="1" fontAlgn="auto" hangingPunct="1">
              <a:spcAft>
                <a:spcPts val="0"/>
              </a:spcAft>
              <a:buFont typeface="Arial" pitchFamily="34" charset="0"/>
              <a:buNone/>
              <a:defRPr/>
            </a:pPr>
            <a:r>
              <a:rPr lang="en-US" sz="3800" b="1" dirty="0" smtClean="0">
                <a:solidFill>
                  <a:srgbClr val="00B0F0"/>
                </a:solidFill>
              </a:rPr>
              <a:t>Sample Means</a:t>
            </a:r>
            <a:endParaRPr lang="en-US" sz="3800" dirty="0" smtClean="0">
              <a:solidFill>
                <a:srgbClr val="00B0F0"/>
              </a:solidFill>
            </a:endParaRPr>
          </a:p>
          <a:p>
            <a:pPr marL="0" eaLnBrk="1" fontAlgn="auto" hangingPunct="1">
              <a:spcAft>
                <a:spcPts val="0"/>
              </a:spcAft>
              <a:buFont typeface="Wingdings" charset="2"/>
              <a:buNone/>
              <a:defRPr/>
            </a:pPr>
            <a:r>
              <a:rPr lang="en-US" sz="2500" dirty="0" smtClean="0">
                <a:solidFill>
                  <a:srgbClr val="000000"/>
                </a:solidFill>
              </a:rPr>
              <a:t>Consider the mean household earnings for samples of size 100.  Compare the population distribution on the left with the sampling distribution on the right. </a:t>
            </a:r>
            <a:r>
              <a:rPr lang="en-US" sz="2500" b="1" dirty="0" smtClean="0">
                <a:solidFill>
                  <a:srgbClr val="000000"/>
                </a:solidFill>
              </a:rPr>
              <a:t>What do you notice about the shape, center, and spread of each?</a:t>
            </a:r>
          </a:p>
        </p:txBody>
      </p:sp>
      <p:pic>
        <p:nvPicPr>
          <p:cNvPr id="4099" name="Picture 10" descr="Screen shot 2010-11-04 at 6.18.50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075" y="2962275"/>
            <a:ext cx="8728075" cy="322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Vertical Text Placeholder 2"/>
          <p:cNvSpPr>
            <a:spLocks noGrp="1"/>
          </p:cNvSpPr>
          <p:nvPr>
            <p:ph type="body" orient="vert" idx="1"/>
          </p:nvPr>
        </p:nvSpPr>
        <p:spPr>
          <a:xfrm rot="16200000">
            <a:off x="3786982" y="-2805906"/>
            <a:ext cx="1644650" cy="7977187"/>
          </a:xfrm>
        </p:spPr>
        <p:txBody>
          <a:bodyPr/>
          <a:lstStyle/>
          <a:p>
            <a:pPr marL="0" indent="0" algn="ctr" eaLnBrk="1" hangingPunct="1">
              <a:buFont typeface="Arial" charset="0"/>
              <a:buNone/>
            </a:pPr>
            <a:r>
              <a:rPr lang="en-US" altLang="en-US" sz="4500" b="1" smtClean="0">
                <a:solidFill>
                  <a:srgbClr val="00B0F0"/>
                </a:solidFill>
              </a:rPr>
              <a:t>Sample Means Formulas</a:t>
            </a:r>
          </a:p>
          <a:p>
            <a:pPr marL="0" indent="0" algn="ctr" eaLnBrk="1" hangingPunct="1">
              <a:buFont typeface="Arial" charset="0"/>
              <a:buNone/>
            </a:pPr>
            <a:endParaRPr lang="en-US" altLang="en-US" sz="2500" b="1" smtClean="0">
              <a:solidFill>
                <a:srgbClr val="00B0F0"/>
              </a:solidFill>
            </a:endParaRPr>
          </a:p>
          <a:p>
            <a:pPr marL="0" indent="0" eaLnBrk="1" hangingPunct="1">
              <a:buFont typeface="Arial" charset="0"/>
              <a:buNone/>
            </a:pPr>
            <a:r>
              <a:rPr lang="en-US" altLang="en-US" sz="2500" smtClean="0"/>
              <a:t>The mean of the sample distribution: </a:t>
            </a:r>
          </a:p>
          <a:p>
            <a:pPr marL="0" indent="0" algn="ctr" eaLnBrk="1" hangingPunct="1">
              <a:buFont typeface="Arial" charset="0"/>
              <a:buNone/>
            </a:pPr>
            <a:endParaRPr lang="en-US" altLang="en-US" sz="4500" b="1" smtClean="0">
              <a:solidFill>
                <a:srgbClr val="00B0F0"/>
              </a:solidFill>
            </a:endParaRPr>
          </a:p>
          <a:p>
            <a:pPr marL="0" indent="0" eaLnBrk="1" hangingPunct="1">
              <a:buFont typeface="Arial" charset="0"/>
              <a:buNone/>
            </a:pPr>
            <a:r>
              <a:rPr lang="en-US" altLang="en-US" sz="2500" smtClean="0"/>
              <a:t>The Standard Deviation of the sampling distribution:</a:t>
            </a:r>
          </a:p>
          <a:p>
            <a:pPr marL="0" indent="0" eaLnBrk="1" hangingPunct="1">
              <a:buFont typeface="Arial" charset="0"/>
              <a:buNone/>
            </a:pPr>
            <a:endParaRPr lang="en-US" altLang="en-US" sz="2500" smtClean="0"/>
          </a:p>
          <a:p>
            <a:pPr marL="0" indent="0" eaLnBrk="1" hangingPunct="1">
              <a:buFont typeface="Arial" charset="0"/>
              <a:buNone/>
            </a:pPr>
            <a:endParaRPr lang="en-US" altLang="en-US" sz="2500" smtClean="0"/>
          </a:p>
          <a:p>
            <a:pPr marL="0" indent="0" eaLnBrk="1" hangingPunct="1">
              <a:buFont typeface="Arial" charset="0"/>
              <a:buNone/>
            </a:pPr>
            <a:endParaRPr lang="en-US" altLang="en-US" sz="2500" smtClean="0"/>
          </a:p>
          <a:p>
            <a:pPr marL="0" indent="0" eaLnBrk="1" hangingPunct="1">
              <a:buFont typeface="Arial" charset="0"/>
              <a:buNone/>
            </a:pPr>
            <a:r>
              <a:rPr lang="en-US" altLang="en-US" sz="2500" b="1" smtClean="0">
                <a:solidFill>
                  <a:srgbClr val="FF0000"/>
                </a:solidFill>
              </a:rPr>
              <a:t>Notes: </a:t>
            </a:r>
            <a:r>
              <a:rPr lang="en-US" altLang="en-US" sz="2500" b="1" smtClean="0"/>
              <a:t>The sample size must be less than 10% of the population. The mean and standard deviation of the sample mean are true no matter the same of the population distribution. </a:t>
            </a:r>
          </a:p>
        </p:txBody>
      </p:sp>
      <p:graphicFrame>
        <p:nvGraphicFramePr>
          <p:cNvPr id="5123" name="Object 4"/>
          <p:cNvGraphicFramePr>
            <a:graphicFrameLocks noChangeAspect="1"/>
          </p:cNvGraphicFramePr>
          <p:nvPr/>
        </p:nvGraphicFramePr>
        <p:xfrm>
          <a:off x="2205038" y="2974975"/>
          <a:ext cx="1835150" cy="1547813"/>
        </p:xfrm>
        <a:graphic>
          <a:graphicData uri="http://schemas.openxmlformats.org/presentationml/2006/ole">
            <mc:AlternateContent xmlns:mc="http://schemas.openxmlformats.org/markup-compatibility/2006">
              <mc:Choice xmlns:v="urn:schemas-microsoft-com:vml" Requires="v">
                <p:oleObj spid="_x0000_s5137" name="Equation" r:id="rId3" imgW="583947" imgH="660113" progId="Equation.3">
                  <p:embed/>
                </p:oleObj>
              </mc:Choice>
              <mc:Fallback>
                <p:oleObj name="Equation" r:id="rId3" imgW="583947" imgH="660113"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5038" y="2974975"/>
                        <a:ext cx="1835150" cy="154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124" name="Object 2"/>
          <p:cNvGraphicFramePr>
            <a:graphicFrameLocks noChangeAspect="1"/>
          </p:cNvGraphicFramePr>
          <p:nvPr/>
        </p:nvGraphicFramePr>
        <p:xfrm>
          <a:off x="2790825" y="2174875"/>
          <a:ext cx="1344613" cy="628650"/>
        </p:xfrm>
        <a:graphic>
          <a:graphicData uri="http://schemas.openxmlformats.org/presentationml/2006/ole">
            <mc:AlternateContent xmlns:mc="http://schemas.openxmlformats.org/markup-compatibility/2006">
              <mc:Choice xmlns:v="urn:schemas-microsoft-com:vml" Requires="v">
                <p:oleObj spid="_x0000_s5138" name="Equation" r:id="rId5" imgW="482391" imgH="228501" progId="Equation.3">
                  <p:embed/>
                </p:oleObj>
              </mc:Choice>
              <mc:Fallback>
                <p:oleObj name="Equation" r:id="rId5" imgW="482391" imgH="228501" progId="Equation.3">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90825" y="2174875"/>
                        <a:ext cx="1344613"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987425" y="436563"/>
            <a:ext cx="7254875" cy="871537"/>
          </a:xfrm>
        </p:spPr>
        <p:txBody>
          <a:bodyPr/>
          <a:lstStyle/>
          <a:p>
            <a:pPr eaLnBrk="1" hangingPunct="1"/>
            <a:r>
              <a:rPr lang="en-US" altLang="en-US" sz="3500" b="1" smtClean="0">
                <a:solidFill>
                  <a:srgbClr val="7030A0"/>
                </a:solidFill>
              </a:rPr>
              <a:t>REVIEW: </a:t>
            </a:r>
            <a:r>
              <a:rPr lang="en-US" altLang="en-US" sz="3500" b="1" smtClean="0">
                <a:solidFill>
                  <a:srgbClr val="00B050"/>
                </a:solidFill>
              </a:rPr>
              <a:t>Young Women’s Heights</a:t>
            </a:r>
          </a:p>
        </p:txBody>
      </p:sp>
      <p:sp>
        <p:nvSpPr>
          <p:cNvPr id="7171" name="Text Placeholder 3"/>
          <p:cNvSpPr>
            <a:spLocks noGrp="1"/>
          </p:cNvSpPr>
          <p:nvPr>
            <p:ph type="body" sz="half" idx="4294967295"/>
          </p:nvPr>
        </p:nvSpPr>
        <p:spPr>
          <a:xfrm>
            <a:off x="614363" y="1454150"/>
            <a:ext cx="7929562" cy="2147888"/>
          </a:xfrm>
        </p:spPr>
        <p:txBody>
          <a:bodyPr/>
          <a:lstStyle/>
          <a:p>
            <a:pPr marL="0" algn="ctr" eaLnBrk="1" hangingPunct="1">
              <a:buFont typeface="Wingdings" charset="2"/>
              <a:buNone/>
              <a:defRPr/>
            </a:pPr>
            <a:r>
              <a:rPr lang="en-US" sz="2500" dirty="0" smtClean="0">
                <a:solidFill>
                  <a:srgbClr val="000000"/>
                </a:solidFill>
              </a:rPr>
              <a:t>The height of young women follows a Normal distribution with mean µ = 64.5 inches and standard deviation σ = 2.5 inches.</a:t>
            </a:r>
          </a:p>
          <a:p>
            <a:pPr marL="0" algn="ctr" eaLnBrk="1" hangingPunct="1">
              <a:buFont typeface="Wingdings" charset="2"/>
              <a:buNone/>
              <a:defRPr/>
            </a:pPr>
            <a:r>
              <a:rPr lang="en-US" sz="2500" b="1" dirty="0" smtClean="0">
                <a:solidFill>
                  <a:srgbClr val="000000"/>
                </a:solidFill>
              </a:rPr>
              <a:t>Find the probability that a randomly selected young woman is taller than 66.5 inches.</a:t>
            </a:r>
          </a:p>
          <a:p>
            <a:pPr eaLnBrk="1" hangingPunct="1">
              <a:defRPr/>
            </a:pPr>
            <a:endParaRPr lang="en-US" dirty="0" smtClean="0"/>
          </a:p>
        </p:txBody>
      </p:sp>
      <p:sp>
        <p:nvSpPr>
          <p:cNvPr id="6148" name="TextBox 17"/>
          <p:cNvSpPr txBox="1">
            <a:spLocks noChangeArrowheads="1"/>
          </p:cNvSpPr>
          <p:nvPr/>
        </p:nvSpPr>
        <p:spPr bwMode="auto">
          <a:xfrm>
            <a:off x="4672013" y="60864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endParaRPr lang="en-US" altLang="en-US" sz="1800"/>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390525" y="327025"/>
            <a:ext cx="8202613" cy="871538"/>
          </a:xfrm>
        </p:spPr>
        <p:txBody>
          <a:bodyPr/>
          <a:lstStyle/>
          <a:p>
            <a:pPr eaLnBrk="1" hangingPunct="1"/>
            <a:r>
              <a:rPr lang="en-US" altLang="en-US" sz="3500" b="1" dirty="0" smtClean="0">
                <a:solidFill>
                  <a:srgbClr val="7030A0"/>
                </a:solidFill>
              </a:rPr>
              <a:t>REVIEW: </a:t>
            </a:r>
            <a:r>
              <a:rPr lang="en-US" altLang="en-US" sz="3500" b="1" dirty="0" smtClean="0">
                <a:solidFill>
                  <a:srgbClr val="00B050"/>
                </a:solidFill>
              </a:rPr>
              <a:t>Young Women’s Heights</a:t>
            </a:r>
          </a:p>
        </p:txBody>
      </p:sp>
      <p:sp>
        <p:nvSpPr>
          <p:cNvPr id="7" name="TextBox 6"/>
          <p:cNvSpPr txBox="1">
            <a:spLocks noChangeArrowheads="1"/>
          </p:cNvSpPr>
          <p:nvPr/>
        </p:nvSpPr>
        <p:spPr bwMode="auto">
          <a:xfrm>
            <a:off x="349250" y="1198563"/>
            <a:ext cx="8277225"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sz="2500" b="1" dirty="0" smtClean="0">
                <a:solidFill>
                  <a:srgbClr val="FF0000"/>
                </a:solidFill>
                <a:latin typeface="+mj-lt"/>
              </a:rPr>
              <a:t>STATE: </a:t>
            </a:r>
            <a:r>
              <a:rPr lang="en-US" sz="2500" dirty="0" smtClean="0">
                <a:latin typeface="+mj-lt"/>
              </a:rPr>
              <a:t>Let </a:t>
            </a:r>
            <a:r>
              <a:rPr lang="en-US" sz="2500" i="1" dirty="0" smtClean="0">
                <a:latin typeface="+mj-lt"/>
              </a:rPr>
              <a:t>X</a:t>
            </a:r>
            <a:r>
              <a:rPr lang="en-US" sz="2500" dirty="0" smtClean="0">
                <a:latin typeface="+mj-lt"/>
              </a:rPr>
              <a:t> = the height of a randomly selected young woman. </a:t>
            </a:r>
            <a:r>
              <a:rPr lang="en-US" sz="2500" i="1" dirty="0" smtClean="0">
                <a:latin typeface="+mj-lt"/>
              </a:rPr>
              <a:t>X</a:t>
            </a:r>
            <a:r>
              <a:rPr lang="en-US" sz="2500" dirty="0" smtClean="0">
                <a:latin typeface="+mj-lt"/>
              </a:rPr>
              <a:t> is </a:t>
            </a:r>
            <a:r>
              <a:rPr lang="en-US" sz="2500" i="1" dirty="0" smtClean="0">
                <a:latin typeface="+mj-lt"/>
              </a:rPr>
              <a:t>N</a:t>
            </a:r>
            <a:r>
              <a:rPr lang="en-US" sz="2500" dirty="0" smtClean="0">
                <a:latin typeface="+mj-lt"/>
              </a:rPr>
              <a:t>(64.5, 2.5). </a:t>
            </a:r>
          </a:p>
          <a:p>
            <a:pPr eaLnBrk="1" hangingPunct="1">
              <a:defRPr/>
            </a:pPr>
            <a:endParaRPr lang="en-US" sz="2500" dirty="0">
              <a:latin typeface="+mj-lt"/>
            </a:endParaRPr>
          </a:p>
          <a:p>
            <a:pPr eaLnBrk="1" hangingPunct="1">
              <a:defRPr/>
            </a:pPr>
            <a:r>
              <a:rPr lang="en-US" sz="2500" b="1" dirty="0" smtClean="0">
                <a:solidFill>
                  <a:srgbClr val="FF0000"/>
                </a:solidFill>
                <a:latin typeface="+mj-lt"/>
              </a:rPr>
              <a:t>PLAN: </a:t>
            </a:r>
            <a:r>
              <a:rPr lang="en-US" sz="2500" dirty="0" smtClean="0">
                <a:latin typeface="+mj-lt"/>
              </a:rPr>
              <a:t>Since the “sample” in this case is only one person, the sample size is clearly smaller than the 10% of the population.</a:t>
            </a:r>
          </a:p>
          <a:p>
            <a:pPr eaLnBrk="1" hangingPunct="1">
              <a:defRPr/>
            </a:pPr>
            <a:endParaRPr lang="en-US" sz="2500" dirty="0" smtClean="0">
              <a:latin typeface="+mj-lt"/>
            </a:endParaRPr>
          </a:p>
          <a:p>
            <a:pPr eaLnBrk="1" hangingPunct="1">
              <a:defRPr/>
            </a:pPr>
            <a:r>
              <a:rPr lang="en-US" sz="2500" b="1" dirty="0" smtClean="0">
                <a:solidFill>
                  <a:srgbClr val="FF0000"/>
                </a:solidFill>
                <a:latin typeface="+mj-lt"/>
              </a:rPr>
              <a:t>DO:</a:t>
            </a:r>
          </a:p>
          <a:p>
            <a:pPr eaLnBrk="1" hangingPunct="1">
              <a:defRPr/>
            </a:pPr>
            <a:endParaRPr lang="en-US" sz="2500" b="1" dirty="0">
              <a:solidFill>
                <a:srgbClr val="FF0000"/>
              </a:solidFill>
              <a:latin typeface="+mj-lt"/>
            </a:endParaRPr>
          </a:p>
          <a:p>
            <a:pPr eaLnBrk="1" hangingPunct="1">
              <a:defRPr/>
            </a:pPr>
            <a:endParaRPr lang="en-US" sz="1500" b="1" dirty="0" smtClean="0">
              <a:solidFill>
                <a:srgbClr val="FF0000"/>
              </a:solidFill>
              <a:latin typeface="+mj-lt"/>
            </a:endParaRPr>
          </a:p>
          <a:p>
            <a:pPr eaLnBrk="1" hangingPunct="1">
              <a:defRPr/>
            </a:pPr>
            <a:endParaRPr lang="en-US" sz="500" b="1" dirty="0" smtClean="0">
              <a:solidFill>
                <a:srgbClr val="FF0000"/>
              </a:solidFill>
              <a:latin typeface="+mj-lt"/>
            </a:endParaRPr>
          </a:p>
          <a:p>
            <a:pPr eaLnBrk="1" hangingPunct="1">
              <a:defRPr/>
            </a:pPr>
            <a:r>
              <a:rPr lang="en-US" sz="2500" b="1" dirty="0" smtClean="0">
                <a:solidFill>
                  <a:srgbClr val="FF0000"/>
                </a:solidFill>
                <a:latin typeface="+mj-lt"/>
              </a:rPr>
              <a:t>OR </a:t>
            </a:r>
            <a:r>
              <a:rPr lang="en-US" sz="2500" dirty="0" err="1" smtClean="0">
                <a:latin typeface="+mj-lt"/>
              </a:rPr>
              <a:t>Normalcdf</a:t>
            </a:r>
            <a:r>
              <a:rPr lang="en-US" sz="2500" dirty="0" smtClean="0">
                <a:latin typeface="+mj-lt"/>
              </a:rPr>
              <a:t> (66.5, 10000, 64.5, 2.5) = 0.2118</a:t>
            </a:r>
          </a:p>
        </p:txBody>
      </p:sp>
      <p:graphicFrame>
        <p:nvGraphicFramePr>
          <p:cNvPr id="9" name="Object 3"/>
          <p:cNvGraphicFramePr>
            <a:graphicFrameLocks noChangeAspect="1"/>
          </p:cNvGraphicFramePr>
          <p:nvPr/>
        </p:nvGraphicFramePr>
        <p:xfrm>
          <a:off x="3257550" y="4078288"/>
          <a:ext cx="5410200" cy="279400"/>
        </p:xfrm>
        <a:graphic>
          <a:graphicData uri="http://schemas.openxmlformats.org/presentationml/2006/ole">
            <mc:AlternateContent xmlns:mc="http://schemas.openxmlformats.org/markup-compatibility/2006">
              <mc:Choice xmlns:v="urn:schemas-microsoft-com:vml" Requires="v">
                <p:oleObj spid="_x0000_s7188" name="Equation" r:id="rId3" imgW="2946400" imgH="152400" progId="Equation.3">
                  <p:embed/>
                </p:oleObj>
              </mc:Choice>
              <mc:Fallback>
                <p:oleObj name="Equation" r:id="rId3" imgW="2946400" imgH="152400"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57550" y="4078288"/>
                        <a:ext cx="54102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3" name="Object 4"/>
          <p:cNvGraphicFramePr>
            <a:graphicFrameLocks noChangeAspect="1"/>
          </p:cNvGraphicFramePr>
          <p:nvPr/>
        </p:nvGraphicFramePr>
        <p:xfrm>
          <a:off x="889000" y="3822700"/>
          <a:ext cx="2259013" cy="585788"/>
        </p:xfrm>
        <a:graphic>
          <a:graphicData uri="http://schemas.openxmlformats.org/presentationml/2006/ole">
            <mc:AlternateContent xmlns:mc="http://schemas.openxmlformats.org/markup-compatibility/2006">
              <mc:Choice xmlns:v="urn:schemas-microsoft-com:vml" Requires="v">
                <p:oleObj spid="_x0000_s7189" name="Equation" r:id="rId5" imgW="1371600" imgH="355600" progId="Equation.3">
                  <p:embed/>
                </p:oleObj>
              </mc:Choice>
              <mc:Fallback>
                <p:oleObj name="Equation" r:id="rId5" imgW="1371600" imgH="355600" progId="Equation.3">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9000" y="3822700"/>
                        <a:ext cx="2259013"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174" name="TextBox 17"/>
          <p:cNvSpPr txBox="1">
            <a:spLocks noChangeArrowheads="1"/>
          </p:cNvSpPr>
          <p:nvPr/>
        </p:nvSpPr>
        <p:spPr bwMode="auto">
          <a:xfrm>
            <a:off x="4672013" y="60864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endParaRPr lang="en-US" altLang="en-US" sz="1800"/>
          </a:p>
        </p:txBody>
      </p:sp>
      <p:sp>
        <p:nvSpPr>
          <p:cNvPr id="18" name="TextBox 17"/>
          <p:cNvSpPr txBox="1">
            <a:spLocks noChangeArrowheads="1"/>
          </p:cNvSpPr>
          <p:nvPr/>
        </p:nvSpPr>
        <p:spPr bwMode="auto">
          <a:xfrm>
            <a:off x="390525" y="5522913"/>
            <a:ext cx="82772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sz="2500" b="1" dirty="0" smtClean="0">
                <a:solidFill>
                  <a:srgbClr val="FF0000"/>
                </a:solidFill>
                <a:latin typeface="+mj-lt"/>
              </a:rPr>
              <a:t>CONCLUDE</a:t>
            </a:r>
            <a:r>
              <a:rPr lang="en-US" sz="2500" dirty="0" smtClean="0">
                <a:solidFill>
                  <a:srgbClr val="FF0000"/>
                </a:solidFill>
                <a:latin typeface="+mj-lt"/>
              </a:rPr>
              <a:t>:</a:t>
            </a:r>
            <a:r>
              <a:rPr lang="en-US" sz="2500" dirty="0" smtClean="0">
                <a:latin typeface="+mj-lt"/>
              </a:rPr>
              <a:t> The probability of choosing a young woman at random whose height exceeds 66.5 inches is about 0.21.</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95250" y="327025"/>
            <a:ext cx="8791575" cy="871538"/>
          </a:xfrm>
        </p:spPr>
        <p:txBody>
          <a:bodyPr/>
          <a:lstStyle/>
          <a:p>
            <a:pPr eaLnBrk="1" hangingPunct="1"/>
            <a:r>
              <a:rPr lang="en-US" altLang="en-US" sz="3500" b="1" smtClean="0">
                <a:solidFill>
                  <a:srgbClr val="7030A0"/>
                </a:solidFill>
              </a:rPr>
              <a:t>Example: </a:t>
            </a:r>
            <a:r>
              <a:rPr lang="en-US" altLang="en-US" sz="3500" b="1" smtClean="0">
                <a:solidFill>
                  <a:srgbClr val="00B050"/>
                </a:solidFill>
              </a:rPr>
              <a:t>Young Women’s Heights</a:t>
            </a:r>
          </a:p>
        </p:txBody>
      </p:sp>
      <p:sp>
        <p:nvSpPr>
          <p:cNvPr id="9219" name="Text Placeholder 3"/>
          <p:cNvSpPr>
            <a:spLocks noGrp="1"/>
          </p:cNvSpPr>
          <p:nvPr>
            <p:ph type="body" sz="half" idx="4294967295"/>
          </p:nvPr>
        </p:nvSpPr>
        <p:spPr>
          <a:xfrm>
            <a:off x="490538" y="1482725"/>
            <a:ext cx="8175625" cy="2393950"/>
          </a:xfrm>
        </p:spPr>
        <p:txBody>
          <a:bodyPr/>
          <a:lstStyle/>
          <a:p>
            <a:pPr marL="0" algn="ctr" eaLnBrk="1" hangingPunct="1">
              <a:buFont typeface="Wingdings" charset="2"/>
              <a:buNone/>
              <a:defRPr/>
            </a:pPr>
            <a:r>
              <a:rPr lang="en-US" sz="2500" dirty="0" smtClean="0">
                <a:solidFill>
                  <a:srgbClr val="000000"/>
                </a:solidFill>
              </a:rPr>
              <a:t>The height of young women follows a Normal distribution with mean µ = 64.5 inches and standard deviation σ = 2.5 inches.</a:t>
            </a:r>
            <a:endParaRPr lang="en-US" sz="2500" dirty="0">
              <a:solidFill>
                <a:srgbClr val="000000"/>
              </a:solidFill>
            </a:endParaRPr>
          </a:p>
          <a:p>
            <a:pPr marL="0" algn="ctr" eaLnBrk="1" hangingPunct="1">
              <a:buFont typeface="Arial" charset="0"/>
              <a:buNone/>
              <a:defRPr/>
            </a:pPr>
            <a:r>
              <a:rPr lang="en-US" sz="2500" b="1" dirty="0">
                <a:solidFill>
                  <a:srgbClr val="000000"/>
                </a:solidFill>
                <a:ea typeface="ＭＳ Ｐゴシック" charset="-128"/>
              </a:rPr>
              <a:t>Find the probability that the mean height of an SRS of 10 young women exceeds 66.5 inches.</a:t>
            </a:r>
          </a:p>
          <a:p>
            <a:pPr algn="ctr" eaLnBrk="1" hangingPunct="1">
              <a:buFont typeface="Wingdings" charset="2"/>
              <a:buNone/>
              <a:defRPr/>
            </a:pPr>
            <a:endParaRPr lang="en-US" sz="2500" dirty="0" smtClean="0">
              <a:solidFill>
                <a:srgbClr val="000000"/>
              </a:solidFill>
            </a:endParaRPr>
          </a:p>
          <a:p>
            <a:pPr eaLnBrk="1" hangingPunct="1">
              <a:buFont typeface="Wingdings" charset="2"/>
              <a:buNone/>
              <a:defRPr/>
            </a:pPr>
            <a:endParaRPr lang="en-US" sz="2500" dirty="0" smtClean="0">
              <a:solidFill>
                <a:srgbClr val="000000"/>
              </a:solidFill>
            </a:endParaRPr>
          </a:p>
          <a:p>
            <a:pPr eaLnBrk="1" hangingPunct="1">
              <a:defRPr/>
            </a:pPr>
            <a:endParaRPr lang="en-US" dirty="0" smtClean="0"/>
          </a:p>
        </p:txBody>
      </p:sp>
      <p:sp>
        <p:nvSpPr>
          <p:cNvPr id="8196" name="TextBox 17"/>
          <p:cNvSpPr txBox="1">
            <a:spLocks noChangeArrowheads="1"/>
          </p:cNvSpPr>
          <p:nvPr/>
        </p:nvSpPr>
        <p:spPr bwMode="auto">
          <a:xfrm>
            <a:off x="4672013" y="60864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endParaRPr lang="en-US" altLang="en-US" sz="1800"/>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90488" y="150813"/>
            <a:ext cx="8953500" cy="871537"/>
          </a:xfrm>
        </p:spPr>
        <p:txBody>
          <a:bodyPr/>
          <a:lstStyle/>
          <a:p>
            <a:pPr eaLnBrk="1" hangingPunct="1"/>
            <a:r>
              <a:rPr lang="en-US" altLang="en-US" sz="3500" b="1" smtClean="0">
                <a:solidFill>
                  <a:srgbClr val="7030A0"/>
                </a:solidFill>
              </a:rPr>
              <a:t>Example: </a:t>
            </a:r>
            <a:r>
              <a:rPr lang="en-US" altLang="en-US" sz="3500" b="1" smtClean="0">
                <a:solidFill>
                  <a:srgbClr val="00B050"/>
                </a:solidFill>
              </a:rPr>
              <a:t>Young Women’s Heights</a:t>
            </a:r>
          </a:p>
        </p:txBody>
      </p:sp>
      <p:sp>
        <p:nvSpPr>
          <p:cNvPr id="12" name="TextBox 11"/>
          <p:cNvSpPr txBox="1">
            <a:spLocks noRot="1" noChangeAspect="1" noMove="1" noResize="1" noEditPoints="1" noAdjustHandles="1" noChangeArrowheads="1" noChangeShapeType="1" noTextEdit="1"/>
          </p:cNvSpPr>
          <p:nvPr/>
        </p:nvSpPr>
        <p:spPr bwMode="auto">
          <a:xfrm>
            <a:off x="514348" y="1021663"/>
            <a:ext cx="8105775" cy="3906262"/>
          </a:xfrm>
          <a:prstGeom prst="rect">
            <a:avLst/>
          </a:prstGeom>
          <a:blipFill rotWithShape="1">
            <a:blip r:embed="rId3"/>
            <a:stretch>
              <a:fillRect l="-1203" t="-938" b="-2969"/>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noFill/>
              </a:rPr>
              <a:t> </a:t>
            </a:r>
          </a:p>
        </p:txBody>
      </p:sp>
      <p:graphicFrame>
        <p:nvGraphicFramePr>
          <p:cNvPr id="9220" name="Object 6"/>
          <p:cNvGraphicFramePr>
            <a:graphicFrameLocks noChangeAspect="1"/>
          </p:cNvGraphicFramePr>
          <p:nvPr/>
        </p:nvGraphicFramePr>
        <p:xfrm>
          <a:off x="1368425" y="3268663"/>
          <a:ext cx="2638425" cy="688975"/>
        </p:xfrm>
        <a:graphic>
          <a:graphicData uri="http://schemas.openxmlformats.org/presentationml/2006/ole">
            <mc:AlternateContent xmlns:mc="http://schemas.openxmlformats.org/markup-compatibility/2006">
              <mc:Choice xmlns:v="urn:schemas-microsoft-com:vml" Requires="v">
                <p:oleObj spid="_x0000_s9236" name="Equation" r:id="rId4" imgW="1358900" imgH="355600" progId="Equation.3">
                  <p:embed/>
                </p:oleObj>
              </mc:Choice>
              <mc:Fallback>
                <p:oleObj name="Equation" r:id="rId4" imgW="1358900" imgH="3556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68425" y="3268663"/>
                        <a:ext cx="26384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221" name="Object 7"/>
          <p:cNvGraphicFramePr>
            <a:graphicFrameLocks noChangeAspect="1"/>
          </p:cNvGraphicFramePr>
          <p:nvPr/>
        </p:nvGraphicFramePr>
        <p:xfrm>
          <a:off x="4421188" y="3260725"/>
          <a:ext cx="4198937" cy="696913"/>
        </p:xfrm>
        <a:graphic>
          <a:graphicData uri="http://schemas.openxmlformats.org/presentationml/2006/ole">
            <mc:AlternateContent xmlns:mc="http://schemas.openxmlformats.org/markup-compatibility/2006">
              <mc:Choice xmlns:v="urn:schemas-microsoft-com:vml" Requires="v">
                <p:oleObj spid="_x0000_s9237" name="Equation" r:id="rId6" imgW="1600200" imgH="355600" progId="Equation.3">
                  <p:embed/>
                </p:oleObj>
              </mc:Choice>
              <mc:Fallback>
                <p:oleObj name="Equation" r:id="rId6" imgW="1600200" imgH="3556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21188" y="3260725"/>
                        <a:ext cx="4198937"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222" name="TextBox 17"/>
          <p:cNvSpPr txBox="1">
            <a:spLocks noChangeArrowheads="1"/>
          </p:cNvSpPr>
          <p:nvPr/>
        </p:nvSpPr>
        <p:spPr bwMode="auto">
          <a:xfrm>
            <a:off x="4672013" y="608647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pitchFamily="-111" charset="-128"/>
              </a:defRPr>
            </a:lvl1pPr>
            <a:lvl2pPr marL="742950" indent="-285750" eaLnBrk="0" hangingPunct="0">
              <a:defRPr sz="2400">
                <a:solidFill>
                  <a:schemeClr val="tx1"/>
                </a:solidFill>
                <a:latin typeface="Arial" charset="0"/>
                <a:ea typeface="ＭＳ Ｐゴシック" pitchFamily="-111" charset="-128"/>
              </a:defRPr>
            </a:lvl2pPr>
            <a:lvl3pPr marL="1143000" indent="-228600" eaLnBrk="0" hangingPunct="0">
              <a:defRPr sz="2400">
                <a:solidFill>
                  <a:schemeClr val="tx1"/>
                </a:solidFill>
                <a:latin typeface="Arial" charset="0"/>
                <a:ea typeface="ＭＳ Ｐゴシック" pitchFamily="-111" charset="-128"/>
              </a:defRPr>
            </a:lvl3pPr>
            <a:lvl4pPr marL="1600200" indent="-228600" eaLnBrk="0" hangingPunct="0">
              <a:defRPr sz="2400">
                <a:solidFill>
                  <a:schemeClr val="tx1"/>
                </a:solidFill>
                <a:latin typeface="Arial" charset="0"/>
                <a:ea typeface="ＭＳ Ｐゴシック" pitchFamily="-111" charset="-128"/>
              </a:defRPr>
            </a:lvl4pPr>
            <a:lvl5pPr marL="2057400" indent="-228600" eaLnBrk="0" hangingPunct="0">
              <a:defRPr sz="2400">
                <a:solidFill>
                  <a:schemeClr val="tx1"/>
                </a:solidFill>
                <a:latin typeface="Arial" charset="0"/>
                <a:ea typeface="ＭＳ Ｐゴシック" pitchFamily="-111"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pitchFamily="-111"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pitchFamily="-111"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pitchFamily="-111"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pitchFamily="-111" charset="-128"/>
              </a:defRPr>
            </a:lvl9pPr>
          </a:lstStyle>
          <a:p>
            <a:pPr eaLnBrk="1" hangingPunct="1"/>
            <a:endParaRPr lang="en-US" altLang="en-US" sz="1800"/>
          </a:p>
        </p:txBody>
      </p:sp>
      <p:sp>
        <p:nvSpPr>
          <p:cNvPr id="19" name="TextBox 18"/>
          <p:cNvSpPr txBox="1">
            <a:spLocks noChangeArrowheads="1"/>
          </p:cNvSpPr>
          <p:nvPr/>
        </p:nvSpPr>
        <p:spPr bwMode="auto">
          <a:xfrm>
            <a:off x="514350" y="4919230"/>
            <a:ext cx="8105775"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defRPr/>
            </a:pPr>
            <a:r>
              <a:rPr lang="en-US" sz="2500" b="1" dirty="0" smtClean="0">
                <a:solidFill>
                  <a:srgbClr val="FF0000"/>
                </a:solidFill>
                <a:latin typeface="+mj-lt"/>
              </a:rPr>
              <a:t>CONCLUDE: </a:t>
            </a:r>
            <a:r>
              <a:rPr lang="en-US" sz="2200" dirty="0" smtClean="0">
                <a:latin typeface="+mj-lt"/>
              </a:rPr>
              <a:t>There is a 0.57% percent chance of getting a sample of 10 women with a mean height of 66.5 It is very unlikely (less than a 1% chance) that we would choose an SRS of 10 young women whose average height exceeds 66.5 inches.</a:t>
            </a:r>
          </a:p>
        </p:txBody>
      </p:sp>
      <p:sp>
        <p:nvSpPr>
          <p:cNvPr id="2" name="TextBox 1"/>
          <p:cNvSpPr txBox="1"/>
          <p:nvPr/>
        </p:nvSpPr>
        <p:spPr>
          <a:xfrm>
            <a:off x="579129" y="4163349"/>
            <a:ext cx="6855441" cy="830997"/>
          </a:xfrm>
          <a:prstGeom prst="rect">
            <a:avLst/>
          </a:prstGeom>
          <a:solidFill>
            <a:schemeClr val="bg1"/>
          </a:solidFill>
        </p:spPr>
        <p:txBody>
          <a:bodyPr wrap="square" rtlCol="0">
            <a:spAutoFit/>
          </a:bodyPr>
          <a:lstStyle/>
          <a:p>
            <a:r>
              <a:rPr lang="en-US" b="1" dirty="0" smtClean="0">
                <a:solidFill>
                  <a:srgbClr val="FF0000"/>
                </a:solidFill>
                <a:latin typeface="+mj-lt"/>
              </a:rPr>
              <a:t>OR</a:t>
            </a:r>
            <a:r>
              <a:rPr lang="en-US" dirty="0" smtClean="0">
                <a:latin typeface="+mj-lt"/>
              </a:rPr>
              <a:t> </a:t>
            </a:r>
            <a:r>
              <a:rPr lang="en-US" dirty="0" err="1" smtClean="0">
                <a:latin typeface="+mj-lt"/>
              </a:rPr>
              <a:t>normalcdf</a:t>
            </a:r>
            <a:r>
              <a:rPr lang="en-US" dirty="0" smtClean="0">
                <a:latin typeface="+mj-lt"/>
              </a:rPr>
              <a:t>(66.5, 10000, 64.5, 0.7905) = 0.0057</a:t>
            </a:r>
          </a:p>
          <a:p>
            <a:r>
              <a:rPr lang="en-US" dirty="0" smtClean="0">
                <a:latin typeface="+mj-lt"/>
              </a:rPr>
              <a:t> </a:t>
            </a:r>
            <a:endParaRPr lang="en-US" dirty="0">
              <a:latin typeface="+mj-lt"/>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Vertical Text Placeholder 2"/>
          <p:cNvSpPr>
            <a:spLocks noGrp="1"/>
          </p:cNvSpPr>
          <p:nvPr>
            <p:ph type="body" orient="vert" idx="1"/>
          </p:nvPr>
        </p:nvSpPr>
        <p:spPr>
          <a:xfrm rot="16200000">
            <a:off x="2838450" y="-1857374"/>
            <a:ext cx="3405187" cy="7840662"/>
          </a:xfrm>
        </p:spPr>
        <p:txBody>
          <a:bodyPr/>
          <a:lstStyle/>
          <a:p>
            <a:pPr marL="0" indent="0" algn="ctr" eaLnBrk="1" hangingPunct="1">
              <a:buFont typeface="Arial" charset="0"/>
              <a:buNone/>
            </a:pPr>
            <a:r>
              <a:rPr lang="en-US" altLang="en-US" sz="3500" b="1" smtClean="0">
                <a:solidFill>
                  <a:srgbClr val="00B050"/>
                </a:solidFill>
              </a:rPr>
              <a:t>Sample Distributions &amp; Normality </a:t>
            </a:r>
          </a:p>
          <a:p>
            <a:pPr marL="0" indent="0" eaLnBrk="1" hangingPunct="1">
              <a:buFont typeface="Arial" charset="0"/>
              <a:buNone/>
            </a:pPr>
            <a:endParaRPr lang="en-US" altLang="en-US" sz="1000" b="1" smtClean="0">
              <a:solidFill>
                <a:srgbClr val="000000"/>
              </a:solidFill>
            </a:endParaRPr>
          </a:p>
          <a:p>
            <a:pPr marL="0" indent="0" eaLnBrk="1" hangingPunct="1">
              <a:buFont typeface="Arial" charset="0"/>
              <a:buNone/>
            </a:pPr>
            <a:r>
              <a:rPr lang="en-US" altLang="en-US" sz="2500" smtClean="0">
                <a:solidFill>
                  <a:srgbClr val="000000"/>
                </a:solidFill>
              </a:rPr>
              <a:t>If the population is Normal, then the sample distribution is Normal. No further checks are need!</a:t>
            </a:r>
          </a:p>
          <a:p>
            <a:pPr marL="0" indent="0" eaLnBrk="1" hangingPunct="1">
              <a:buFont typeface="Arial" charset="0"/>
              <a:buNone/>
            </a:pPr>
            <a:endParaRPr lang="en-US" altLang="en-US" sz="1000" smtClean="0">
              <a:solidFill>
                <a:srgbClr val="000000"/>
              </a:solidFill>
            </a:endParaRPr>
          </a:p>
          <a:p>
            <a:pPr marL="0" indent="0" eaLnBrk="1" hangingPunct="1">
              <a:buFont typeface="Arial" charset="0"/>
              <a:buNone/>
            </a:pPr>
            <a:r>
              <a:rPr lang="en-US" altLang="en-US" sz="2500" smtClean="0">
                <a:solidFill>
                  <a:srgbClr val="000000"/>
                </a:solidFill>
              </a:rPr>
              <a:t>If the population is NOT Normal, then….</a:t>
            </a:r>
            <a:r>
              <a:rPr lang="en-US" altLang="en-US" sz="2500" b="1" smtClean="0">
                <a:solidFill>
                  <a:srgbClr val="000000"/>
                </a:solidFill>
              </a:rPr>
              <a:t> If the sample is </a:t>
            </a:r>
            <a:r>
              <a:rPr lang="en-US" altLang="en-US" sz="2500" b="1" smtClean="0">
                <a:solidFill>
                  <a:srgbClr val="00B050"/>
                </a:solidFill>
              </a:rPr>
              <a:t>large</a:t>
            </a:r>
            <a:r>
              <a:rPr lang="en-US" altLang="en-US" sz="2500" b="1" smtClean="0">
                <a:solidFill>
                  <a:srgbClr val="000000"/>
                </a:solidFill>
              </a:rPr>
              <a:t> enough, the distribution of sample means is “approximately” Normal, </a:t>
            </a:r>
            <a:r>
              <a:rPr lang="en-US" altLang="en-US" sz="2500" b="1" i="1" smtClean="0">
                <a:solidFill>
                  <a:srgbClr val="000000"/>
                </a:solidFill>
              </a:rPr>
              <a:t>no matter what shape the population distribution has</a:t>
            </a:r>
            <a:r>
              <a:rPr lang="en-US" altLang="en-US" sz="2500" b="1" smtClean="0">
                <a:solidFill>
                  <a:srgbClr val="000000"/>
                </a:solidFill>
              </a:rPr>
              <a:t>, as long as the population has a finite standard deviation.</a:t>
            </a: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7533</TotalTime>
  <Words>746</Words>
  <Application>Microsoft Office PowerPoint</Application>
  <PresentationFormat>On-screen Show (4:3)</PresentationFormat>
  <Paragraphs>70</Paragraphs>
  <Slides>14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6" baseType="lpstr">
      <vt:lpstr>Office Theme</vt:lpstr>
      <vt:lpstr>Equation</vt:lpstr>
      <vt:lpstr>7.3: Sample Means</vt:lpstr>
      <vt:lpstr>Section 7.3 Sample Means</vt:lpstr>
      <vt:lpstr>PowerPoint Presentation</vt:lpstr>
      <vt:lpstr>PowerPoint Presentation</vt:lpstr>
      <vt:lpstr>REVIEW: Young Women’s Heights</vt:lpstr>
      <vt:lpstr>REVIEW: Young Women’s Heights</vt:lpstr>
      <vt:lpstr>Example: Young Women’s Heights</vt:lpstr>
      <vt:lpstr>Example: Young Women’s Heights</vt:lpstr>
      <vt:lpstr>PowerPoint Presentation</vt:lpstr>
      <vt:lpstr>PowerPoint Presentation</vt:lpstr>
      <vt:lpstr>PowerPoint Presentation</vt:lpstr>
      <vt:lpstr>Example: Servicing Air Conditioners</vt:lpstr>
      <vt:lpstr>Example: Servicing Air Conditioners</vt:lpstr>
      <vt:lpstr>Example: Servicing Air Conditioners</vt:lpstr>
    </vt:vector>
  </TitlesOfParts>
  <Company>Lakeville Area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Sandy Hinding</dc:creator>
  <cp:lastModifiedBy>Stephanie</cp:lastModifiedBy>
  <cp:revision>316</cp:revision>
  <dcterms:created xsi:type="dcterms:W3CDTF">2010-11-23T18:36:02Z</dcterms:created>
  <dcterms:modified xsi:type="dcterms:W3CDTF">2015-07-14T20:32:00Z</dcterms:modified>
</cp:coreProperties>
</file>