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21" r:id="rId1"/>
  </p:sldMasterIdLst>
  <p:notesMasterIdLst>
    <p:notesMasterId r:id="rId24"/>
  </p:notesMasterIdLst>
  <p:sldIdLst>
    <p:sldId id="256" r:id="rId2"/>
    <p:sldId id="261" r:id="rId3"/>
    <p:sldId id="319" r:id="rId4"/>
    <p:sldId id="325" r:id="rId5"/>
    <p:sldId id="302" r:id="rId6"/>
    <p:sldId id="305" r:id="rId7"/>
    <p:sldId id="316" r:id="rId8"/>
    <p:sldId id="328" r:id="rId9"/>
    <p:sldId id="321" r:id="rId10"/>
    <p:sldId id="329" r:id="rId11"/>
    <p:sldId id="327" r:id="rId12"/>
    <p:sldId id="331" r:id="rId13"/>
    <p:sldId id="333" r:id="rId14"/>
    <p:sldId id="334" r:id="rId15"/>
    <p:sldId id="338" r:id="rId16"/>
    <p:sldId id="335" r:id="rId17"/>
    <p:sldId id="317" r:id="rId18"/>
    <p:sldId id="318" r:id="rId19"/>
    <p:sldId id="323" r:id="rId20"/>
    <p:sldId id="332" r:id="rId21"/>
    <p:sldId id="336" r:id="rId22"/>
    <p:sldId id="337"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autoAdjust="0"/>
    <p:restoredTop sz="94692" autoAdjust="0"/>
  </p:normalViewPr>
  <p:slideViewPr>
    <p:cSldViewPr snapToGrid="0" snapToObjects="1">
      <p:cViewPr>
        <p:scale>
          <a:sx n="70" d="100"/>
          <a:sy n="70" d="100"/>
        </p:scale>
        <p:origin x="1136"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1" Type="http://schemas.openxmlformats.org/officeDocument/2006/relationships/image" Target="../media/image13.wmf"/><Relationship Id="rId2"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D3BD2E9-3B88-4CDD-8D33-C5815A86A3C1}" type="datetime1">
              <a:rPr lang="en-US"/>
              <a:pPr>
                <a:defRPr/>
              </a:pPr>
              <a:t>1/14/20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D1AEEC-8BBC-47C9-A246-58D6CF23DED7}" type="slidenum">
              <a:rPr lang="en-US"/>
              <a:pPr>
                <a:defRPr/>
              </a:pPr>
              <a:t>‹#›</a:t>
            </a:fld>
            <a:endParaRPr lang="en-US"/>
          </a:p>
        </p:txBody>
      </p:sp>
    </p:spTree>
    <p:extLst>
      <p:ext uri="{BB962C8B-B14F-4D97-AF65-F5344CB8AC3E}">
        <p14:creationId xmlns:p14="http://schemas.microsoft.com/office/powerpoint/2010/main" val="38817488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98430D-FEE3-460E-B5BD-5DB5C75A7333}" type="datetime1">
              <a:rPr lang="en-US"/>
              <a:pPr>
                <a:defRPr/>
              </a:pPr>
              <a:t>1/14/20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F51CE-DEEB-4D50-86D4-6D559093AC41}" type="slidenum">
              <a:rPr lang="en-US"/>
              <a:pPr>
                <a:defRPr/>
              </a:pPr>
              <a:t>‹#›</a:t>
            </a:fld>
            <a:endParaRPr lang="en-US"/>
          </a:p>
        </p:txBody>
      </p:sp>
    </p:spTree>
    <p:extLst>
      <p:ext uri="{BB962C8B-B14F-4D97-AF65-F5344CB8AC3E}">
        <p14:creationId xmlns:p14="http://schemas.microsoft.com/office/powerpoint/2010/main" val="282402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EE7BB-A68A-43F1-9A8C-6D7FAE2AEFAE}" type="datetime1">
              <a:rPr lang="en-US"/>
              <a:pPr>
                <a:defRPr/>
              </a:pPr>
              <a:t>1/14/20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8FAC1-571B-4A7B-804D-D67FBE16FFB4}" type="slidenum">
              <a:rPr lang="en-US"/>
              <a:pPr>
                <a:defRPr/>
              </a:pPr>
              <a:t>‹#›</a:t>
            </a:fld>
            <a:endParaRPr lang="en-US"/>
          </a:p>
        </p:txBody>
      </p:sp>
    </p:spTree>
    <p:extLst>
      <p:ext uri="{BB962C8B-B14F-4D97-AF65-F5344CB8AC3E}">
        <p14:creationId xmlns:p14="http://schemas.microsoft.com/office/powerpoint/2010/main" val="259575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EBF8ED-525C-4D3B-A070-9CBC22BA8C7D}" type="datetime1">
              <a:rPr lang="en-US"/>
              <a:pPr>
                <a:defRPr/>
              </a:pPr>
              <a:t>1/14/20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C10FF-C086-4B53-8819-BDEC02B31337}" type="slidenum">
              <a:rPr lang="en-US"/>
              <a:pPr>
                <a:defRPr/>
              </a:pPr>
              <a:t>‹#›</a:t>
            </a:fld>
            <a:endParaRPr lang="en-US"/>
          </a:p>
        </p:txBody>
      </p:sp>
    </p:spTree>
    <p:extLst>
      <p:ext uri="{BB962C8B-B14F-4D97-AF65-F5344CB8AC3E}">
        <p14:creationId xmlns:p14="http://schemas.microsoft.com/office/powerpoint/2010/main" val="312989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E6878E-FCF1-44D3-8E85-25BDA736EBE7}" type="datetime1">
              <a:rPr lang="en-US"/>
              <a:pPr>
                <a:defRPr/>
              </a:pPr>
              <a:t>1/14/20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4E3CE-AFD7-4E7F-84EF-F5DDD66133F2}" type="slidenum">
              <a:rPr lang="en-US"/>
              <a:pPr>
                <a:defRPr/>
              </a:pPr>
              <a:t>‹#›</a:t>
            </a:fld>
            <a:endParaRPr lang="en-US"/>
          </a:p>
        </p:txBody>
      </p:sp>
    </p:spTree>
    <p:extLst>
      <p:ext uri="{BB962C8B-B14F-4D97-AF65-F5344CB8AC3E}">
        <p14:creationId xmlns:p14="http://schemas.microsoft.com/office/powerpoint/2010/main" val="67565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A81AB0-B61D-40E4-8C80-A0D11969E7A9}" type="datetime1">
              <a:rPr lang="en-US"/>
              <a:pPr>
                <a:defRPr/>
              </a:pPr>
              <a:t>1/14/20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8F3FE-5BE3-4898-99C8-5CBD1018D4B7}" type="slidenum">
              <a:rPr lang="en-US"/>
              <a:pPr>
                <a:defRPr/>
              </a:pPr>
              <a:t>‹#›</a:t>
            </a:fld>
            <a:endParaRPr lang="en-US"/>
          </a:p>
        </p:txBody>
      </p:sp>
    </p:spTree>
    <p:extLst>
      <p:ext uri="{BB962C8B-B14F-4D97-AF65-F5344CB8AC3E}">
        <p14:creationId xmlns:p14="http://schemas.microsoft.com/office/powerpoint/2010/main" val="103063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AFB9F5-E486-472E-A8EE-8E04DB045DC1}" type="datetime1">
              <a:rPr lang="en-US"/>
              <a:pPr>
                <a:defRPr/>
              </a:pPr>
              <a:t>1/14/20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3DE665-708B-4E94-94A6-41308DEA110F}" type="slidenum">
              <a:rPr lang="en-US"/>
              <a:pPr>
                <a:defRPr/>
              </a:pPr>
              <a:t>‹#›</a:t>
            </a:fld>
            <a:endParaRPr lang="en-US"/>
          </a:p>
        </p:txBody>
      </p:sp>
    </p:spTree>
    <p:extLst>
      <p:ext uri="{BB962C8B-B14F-4D97-AF65-F5344CB8AC3E}">
        <p14:creationId xmlns:p14="http://schemas.microsoft.com/office/powerpoint/2010/main" val="361050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520644-E90B-4FE2-B1F7-F646993F21DA}" type="datetime1">
              <a:rPr lang="en-US"/>
              <a:pPr>
                <a:defRPr/>
              </a:pPr>
              <a:t>1/14/20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D62255-E5CB-4225-9AA8-DBD0315FEC6F}" type="slidenum">
              <a:rPr lang="en-US"/>
              <a:pPr>
                <a:defRPr/>
              </a:pPr>
              <a:t>‹#›</a:t>
            </a:fld>
            <a:endParaRPr lang="en-US"/>
          </a:p>
        </p:txBody>
      </p:sp>
    </p:spTree>
    <p:extLst>
      <p:ext uri="{BB962C8B-B14F-4D97-AF65-F5344CB8AC3E}">
        <p14:creationId xmlns:p14="http://schemas.microsoft.com/office/powerpoint/2010/main" val="117218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BFA571-2BAF-4C03-B285-E7715D586E33}" type="datetime1">
              <a:rPr lang="en-US"/>
              <a:pPr>
                <a:defRPr/>
              </a:pPr>
              <a:t>1/14/20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58BA0D-513E-420A-BD59-BD276619D262}" type="slidenum">
              <a:rPr lang="en-US"/>
              <a:pPr>
                <a:defRPr/>
              </a:pPr>
              <a:t>‹#›</a:t>
            </a:fld>
            <a:endParaRPr lang="en-US"/>
          </a:p>
        </p:txBody>
      </p:sp>
    </p:spTree>
    <p:extLst>
      <p:ext uri="{BB962C8B-B14F-4D97-AF65-F5344CB8AC3E}">
        <p14:creationId xmlns:p14="http://schemas.microsoft.com/office/powerpoint/2010/main" val="405744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11ED05-6843-411A-A885-1011923CCE41}" type="datetime1">
              <a:rPr lang="en-US"/>
              <a:pPr>
                <a:defRPr/>
              </a:pPr>
              <a:t>1/14/20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9D9686-A8AC-41D7-B42B-A199EEE9CD03}" type="slidenum">
              <a:rPr lang="en-US"/>
              <a:pPr>
                <a:defRPr/>
              </a:pPr>
              <a:t>‹#›</a:t>
            </a:fld>
            <a:endParaRPr lang="en-US"/>
          </a:p>
        </p:txBody>
      </p:sp>
    </p:spTree>
    <p:extLst>
      <p:ext uri="{BB962C8B-B14F-4D97-AF65-F5344CB8AC3E}">
        <p14:creationId xmlns:p14="http://schemas.microsoft.com/office/powerpoint/2010/main" val="48433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C9687A-6873-4165-8F0E-A04136053ADB}" type="datetime1">
              <a:rPr lang="en-US"/>
              <a:pPr>
                <a:defRPr/>
              </a:pPr>
              <a:t>1/14/20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E4F9BB-0615-40F6-8D78-659863AE6F5D}" type="slidenum">
              <a:rPr lang="en-US"/>
              <a:pPr>
                <a:defRPr/>
              </a:pPr>
              <a:t>‹#›</a:t>
            </a:fld>
            <a:endParaRPr lang="en-US"/>
          </a:p>
        </p:txBody>
      </p:sp>
    </p:spTree>
    <p:extLst>
      <p:ext uri="{BB962C8B-B14F-4D97-AF65-F5344CB8AC3E}">
        <p14:creationId xmlns:p14="http://schemas.microsoft.com/office/powerpoint/2010/main" val="290489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22A482-2DB2-4E6B-BD6A-62334AE065FB}" type="datetime1">
              <a:rPr lang="en-US"/>
              <a:pPr>
                <a:defRPr/>
              </a:pPr>
              <a:t>1/14/20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87BDB7-F6F1-46B0-9B4F-58C3814F130C}" type="slidenum">
              <a:rPr lang="en-US"/>
              <a:pPr>
                <a:defRPr/>
              </a:pPr>
              <a:t>‹#›</a:t>
            </a:fld>
            <a:endParaRPr lang="en-US"/>
          </a:p>
        </p:txBody>
      </p:sp>
    </p:spTree>
    <p:extLst>
      <p:ext uri="{BB962C8B-B14F-4D97-AF65-F5344CB8AC3E}">
        <p14:creationId xmlns:p14="http://schemas.microsoft.com/office/powerpoint/2010/main" val="2846678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4E9D6B-15E4-4404-8074-E092BDF1815F}" type="datetime1">
              <a:rPr lang="en-US"/>
              <a:pPr>
                <a:defRPr/>
              </a:pPr>
              <a:t>1/14/20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7305FEB-B229-4AE9-9EE5-4AB7FD447D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5.bin"/><Relationship Id="rId5"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17.wmf"/><Relationship Id="rId1" Type="http://schemas.openxmlformats.org/officeDocument/2006/relationships/vmlDrawing" Target="../drawings/vmlDrawing4.vml"/><Relationship Id="rId2" Type="http://schemas.openxmlformats.org/officeDocument/2006/relationships/slideLayout" Target="../slideLayouts/slideLayout11.xml"/><Relationship Id="rId3" Type="http://schemas.openxmlformats.org/officeDocument/2006/relationships/oleObject" Target="../embeddings/oleObject6.bin"/><Relationship Id="rId4" Type="http://schemas.openxmlformats.org/officeDocument/2006/relationships/image" Target="../media/image13.wmf"/><Relationship Id="rId5" Type="http://schemas.openxmlformats.org/officeDocument/2006/relationships/oleObject" Target="../embeddings/oleObject7.bin"/><Relationship Id="rId6" Type="http://schemas.openxmlformats.org/officeDocument/2006/relationships/image" Target="../media/image14.wmf"/><Relationship Id="rId7" Type="http://schemas.openxmlformats.org/officeDocument/2006/relationships/oleObject" Target="../embeddings/oleObject8.bin"/><Relationship Id="rId8" Type="http://schemas.openxmlformats.org/officeDocument/2006/relationships/image" Target="../media/image15.wmf"/><Relationship Id="rId9" Type="http://schemas.openxmlformats.org/officeDocument/2006/relationships/oleObject" Target="../embeddings/oleObject9.bin"/><Relationship Id="rId10"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wmf"/><Relationship Id="rId5" Type="http://schemas.openxmlformats.org/officeDocument/2006/relationships/oleObject" Target="../embeddings/oleObject3.bin"/><Relationship Id="rId6" Type="http://schemas.openxmlformats.org/officeDocument/2006/relationships/image" Target="../media/image6.wmf"/><Relationship Id="rId7" Type="http://schemas.openxmlformats.org/officeDocument/2006/relationships/oleObject" Target="../embeddings/oleObject4.bin"/><Relationship Id="rId8"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23"/>
          <p:cNvSpPr txBox="1">
            <a:spLocks/>
          </p:cNvSpPr>
          <p:nvPr/>
        </p:nvSpPr>
        <p:spPr bwMode="auto">
          <a:xfrm>
            <a:off x="357188" y="594247"/>
            <a:ext cx="8482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ts val="300"/>
              </a:spcBef>
              <a:buClr>
                <a:schemeClr val="accent1"/>
              </a:buClr>
              <a:buSzPct val="75000"/>
              <a:buFont typeface="Wingdings" charset="2"/>
              <a:buNone/>
              <a:defRPr/>
            </a:pPr>
            <a:r>
              <a:rPr lang="en-US" sz="5500" b="1" dirty="0" smtClean="0">
                <a:solidFill>
                  <a:srgbClr val="E81F30"/>
                </a:solidFill>
                <a:latin typeface="+mj-lt"/>
              </a:rPr>
              <a:t>Section 8.2</a:t>
            </a:r>
          </a:p>
          <a:p>
            <a:pPr algn="ctr" defTabSz="914400" eaLnBrk="1" hangingPunct="1">
              <a:spcBef>
                <a:spcPts val="300"/>
              </a:spcBef>
              <a:buClr>
                <a:schemeClr val="accent1"/>
              </a:buClr>
              <a:buSzPct val="75000"/>
              <a:buFont typeface="Wingdings" charset="2"/>
              <a:buNone/>
              <a:defRPr/>
            </a:pPr>
            <a:r>
              <a:rPr lang="en-US" sz="5500" b="1" dirty="0" smtClean="0">
                <a:solidFill>
                  <a:srgbClr val="E81F30"/>
                </a:solidFill>
                <a:latin typeface="+mj-lt"/>
              </a:rPr>
              <a:t>Estimating a Population Proportion</a:t>
            </a:r>
          </a:p>
        </p:txBody>
      </p:sp>
      <p:pic>
        <p:nvPicPr>
          <p:cNvPr id="3" name="Picture 3" descr="F8.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6570" y="3316392"/>
            <a:ext cx="5083247" cy="322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Vertical Text Placeholder 2"/>
          <p:cNvSpPr>
            <a:spLocks noGrp="1"/>
          </p:cNvSpPr>
          <p:nvPr>
            <p:ph type="body" orient="vert" idx="1"/>
          </p:nvPr>
        </p:nvSpPr>
        <p:spPr>
          <a:xfrm rot="16200000">
            <a:off x="1308145" y="-628925"/>
            <a:ext cx="6514514" cy="8093573"/>
          </a:xfrm>
        </p:spPr>
        <p:txBody>
          <a:bodyPr rtlCol="0">
            <a:normAutofit lnSpcReduction="10000"/>
          </a:bodyPr>
          <a:lstStyle/>
          <a:p>
            <a:pPr marL="0" indent="0" eaLnBrk="1" fontAlgn="auto" hangingPunct="1">
              <a:spcAft>
                <a:spcPts val="0"/>
              </a:spcAft>
              <a:buFont typeface="Arial" pitchFamily="34" charset="0"/>
              <a:buNone/>
              <a:defRPr/>
            </a:pPr>
            <a:r>
              <a:rPr lang="en-US" sz="4500" b="1" dirty="0" smtClean="0">
                <a:solidFill>
                  <a:srgbClr val="000000"/>
                </a:solidFill>
              </a:rPr>
              <a:t>Example: </a:t>
            </a:r>
            <a:r>
              <a:rPr lang="en-US" sz="4500" b="1" dirty="0" smtClean="0">
                <a:solidFill>
                  <a:srgbClr val="FF0000"/>
                </a:solidFill>
              </a:rPr>
              <a:t>Red </a:t>
            </a:r>
            <a:r>
              <a:rPr lang="en-US" sz="4500" b="1" dirty="0" smtClean="0">
                <a:solidFill>
                  <a:srgbClr val="FF0000"/>
                </a:solidFill>
              </a:rPr>
              <a:t>Beads</a:t>
            </a:r>
            <a:endParaRPr lang="en-US" sz="1600" b="1" dirty="0" smtClean="0">
              <a:solidFill>
                <a:srgbClr val="FF0000"/>
              </a:solidFill>
            </a:endParaRPr>
          </a:p>
          <a:p>
            <a:pPr marL="0" indent="0" eaLnBrk="1" fontAlgn="auto" hangingPunct="1">
              <a:spcAft>
                <a:spcPts val="0"/>
              </a:spcAft>
              <a:buFont typeface="Arial" pitchFamily="34" charset="0"/>
              <a:buNone/>
              <a:defRPr/>
            </a:pPr>
            <a:r>
              <a:rPr lang="en-US" sz="2500" b="1" dirty="0">
                <a:solidFill>
                  <a:srgbClr val="7030A0"/>
                </a:solidFill>
              </a:rPr>
              <a:t>N</a:t>
            </a:r>
            <a:r>
              <a:rPr lang="en-US" sz="2500" b="1" dirty="0">
                <a:solidFill>
                  <a:srgbClr val="FF0000"/>
                </a:solidFill>
              </a:rPr>
              <a:t>ame Interval: </a:t>
            </a:r>
            <a:r>
              <a:rPr lang="en-US" sz="2500" dirty="0"/>
              <a:t>1-proportion </a:t>
            </a:r>
            <a:r>
              <a:rPr lang="en-US" sz="2500" dirty="0" smtClean="0"/>
              <a:t>z-Interval</a:t>
            </a:r>
          </a:p>
          <a:p>
            <a:pPr marL="0" indent="0" eaLnBrk="1" fontAlgn="auto" hangingPunct="1">
              <a:spcAft>
                <a:spcPts val="0"/>
              </a:spcAft>
              <a:buFont typeface="Arial" pitchFamily="34" charset="0"/>
              <a:buNone/>
              <a:defRPr/>
            </a:pPr>
            <a:endParaRPr lang="en-US" sz="2500" dirty="0" smtClean="0"/>
          </a:p>
          <a:p>
            <a:pPr marL="0" indent="0" eaLnBrk="1" fontAlgn="auto" hangingPunct="1">
              <a:spcAft>
                <a:spcPts val="0"/>
              </a:spcAft>
              <a:buFont typeface="Arial" pitchFamily="34" charset="0"/>
              <a:buNone/>
              <a:defRPr/>
            </a:pPr>
            <a:endParaRPr lang="en-US" sz="1500" dirty="0"/>
          </a:p>
          <a:p>
            <a:pPr marL="0" indent="0" eaLnBrk="1" fontAlgn="auto" hangingPunct="1">
              <a:spcAft>
                <a:spcPts val="0"/>
              </a:spcAft>
              <a:buFont typeface="Arial" pitchFamily="34" charset="0"/>
              <a:buNone/>
              <a:defRPr/>
            </a:pPr>
            <a:endParaRPr lang="en-US" sz="2500" b="1" dirty="0" smtClean="0">
              <a:solidFill>
                <a:srgbClr val="7030A0"/>
              </a:solidFill>
            </a:endParaRPr>
          </a:p>
          <a:p>
            <a:pPr marL="0" indent="0" eaLnBrk="1" fontAlgn="auto" hangingPunct="1">
              <a:spcAft>
                <a:spcPts val="0"/>
              </a:spcAft>
              <a:buFont typeface="Arial" pitchFamily="34" charset="0"/>
              <a:buNone/>
              <a:defRPr/>
            </a:pPr>
            <a:endParaRPr lang="en-US" sz="2500" b="1" dirty="0">
              <a:solidFill>
                <a:srgbClr val="7030A0"/>
              </a:solidFill>
            </a:endParaRPr>
          </a:p>
          <a:p>
            <a:pPr marL="0" indent="0" eaLnBrk="1" fontAlgn="auto" hangingPunct="1">
              <a:spcAft>
                <a:spcPts val="0"/>
              </a:spcAft>
              <a:buFont typeface="Arial" pitchFamily="34" charset="0"/>
              <a:buNone/>
              <a:defRPr/>
            </a:pPr>
            <a:endParaRPr lang="en-US" sz="2500" b="1" dirty="0" smtClean="0">
              <a:solidFill>
                <a:srgbClr val="7030A0"/>
              </a:solidFill>
            </a:endParaRPr>
          </a:p>
          <a:p>
            <a:pPr marL="0" indent="0" eaLnBrk="1" fontAlgn="auto" hangingPunct="1">
              <a:spcAft>
                <a:spcPts val="0"/>
              </a:spcAft>
              <a:buFont typeface="Arial" pitchFamily="34" charset="0"/>
              <a:buNone/>
              <a:defRPr/>
            </a:pPr>
            <a:endParaRPr lang="en-US" sz="2500" b="1" dirty="0">
              <a:solidFill>
                <a:srgbClr val="7030A0"/>
              </a:solidFill>
            </a:endParaRPr>
          </a:p>
          <a:p>
            <a:pPr marL="0" indent="0" eaLnBrk="1" fontAlgn="auto" hangingPunct="1">
              <a:spcAft>
                <a:spcPts val="0"/>
              </a:spcAft>
              <a:buFont typeface="Arial" pitchFamily="34" charset="0"/>
              <a:buNone/>
              <a:defRPr/>
            </a:pPr>
            <a:endParaRPr lang="en-US" sz="2500" b="1" dirty="0" smtClean="0">
              <a:solidFill>
                <a:srgbClr val="7030A0"/>
              </a:solidFill>
            </a:endParaRPr>
          </a:p>
          <a:p>
            <a:pPr marL="0" indent="0" eaLnBrk="1" fontAlgn="auto" hangingPunct="1">
              <a:spcAft>
                <a:spcPts val="0"/>
              </a:spcAft>
              <a:buFont typeface="Arial" pitchFamily="34" charset="0"/>
              <a:buNone/>
              <a:defRPr/>
            </a:pPr>
            <a:endParaRPr lang="en-US" sz="2500" b="1" dirty="0">
              <a:solidFill>
                <a:srgbClr val="7030A0"/>
              </a:solidFill>
            </a:endParaRPr>
          </a:p>
          <a:p>
            <a:pPr marL="0" indent="0" eaLnBrk="1" fontAlgn="auto" hangingPunct="1">
              <a:spcAft>
                <a:spcPts val="0"/>
              </a:spcAft>
              <a:buFont typeface="Arial" pitchFamily="34" charset="0"/>
              <a:buNone/>
              <a:defRPr/>
            </a:pPr>
            <a:endParaRPr lang="en-US" sz="2500" b="1" dirty="0" smtClean="0">
              <a:solidFill>
                <a:srgbClr val="7030A0"/>
              </a:solidFill>
            </a:endParaRPr>
          </a:p>
          <a:p>
            <a:pPr marL="0" indent="0" eaLnBrk="1" fontAlgn="auto" hangingPunct="1">
              <a:spcAft>
                <a:spcPts val="0"/>
              </a:spcAft>
              <a:buFont typeface="Arial" pitchFamily="34" charset="0"/>
              <a:buNone/>
              <a:defRPr/>
            </a:pPr>
            <a:endParaRPr lang="en-US" sz="2500" b="1" dirty="0" smtClean="0">
              <a:solidFill>
                <a:srgbClr val="7030A0"/>
              </a:solidFill>
            </a:endParaRPr>
          </a:p>
          <a:p>
            <a:pPr marL="0" indent="0" eaLnBrk="1" fontAlgn="auto" hangingPunct="1">
              <a:spcAft>
                <a:spcPts val="0"/>
              </a:spcAft>
              <a:buFont typeface="Arial" pitchFamily="34" charset="0"/>
              <a:buNone/>
              <a:defRPr/>
            </a:pPr>
            <a:r>
              <a:rPr lang="en-US" sz="2500" b="1" dirty="0" smtClean="0">
                <a:solidFill>
                  <a:srgbClr val="7030A0"/>
                </a:solidFill>
              </a:rPr>
              <a:t>I</a:t>
            </a:r>
            <a:r>
              <a:rPr lang="en-US" sz="2500" b="1" dirty="0" smtClean="0">
                <a:solidFill>
                  <a:srgbClr val="FF0000"/>
                </a:solidFill>
              </a:rPr>
              <a:t>nterval</a:t>
            </a:r>
            <a:r>
              <a:rPr lang="en-US" sz="2500" b="1" dirty="0">
                <a:solidFill>
                  <a:srgbClr val="FF0000"/>
                </a:solidFill>
              </a:rPr>
              <a:t>: </a:t>
            </a:r>
            <a:r>
              <a:rPr lang="en-US" sz="2500" b="1" dirty="0" smtClean="0">
                <a:solidFill>
                  <a:schemeClr val="tx2">
                    <a:lumMod val="60000"/>
                    <a:lumOff val="40000"/>
                  </a:schemeClr>
                </a:solidFill>
              </a:rPr>
              <a:t>(0.375, 0.477)</a:t>
            </a:r>
            <a:endParaRPr lang="en-US" sz="2500" b="1" dirty="0" smtClean="0">
              <a:solidFill>
                <a:schemeClr val="tx2">
                  <a:lumMod val="60000"/>
                  <a:lumOff val="40000"/>
                </a:schemeClr>
              </a:solidFill>
            </a:endParaRPr>
          </a:p>
          <a:p>
            <a:pPr marL="0" indent="0" eaLnBrk="1" fontAlgn="auto" hangingPunct="1">
              <a:spcAft>
                <a:spcPts val="0"/>
              </a:spcAft>
              <a:buFont typeface="Arial" pitchFamily="34" charset="0"/>
              <a:buNone/>
              <a:defRPr/>
            </a:pPr>
            <a:r>
              <a:rPr lang="en-US" sz="2500" dirty="0" smtClean="0"/>
              <a:t>We </a:t>
            </a:r>
            <a:r>
              <a:rPr lang="en-US" sz="2500" dirty="0"/>
              <a:t>are </a:t>
            </a:r>
            <a:r>
              <a:rPr lang="en-US" sz="2500" dirty="0" smtClean="0"/>
              <a:t>90% </a:t>
            </a:r>
            <a:r>
              <a:rPr lang="en-US" sz="2500" dirty="0"/>
              <a:t>confident that the interval from </a:t>
            </a:r>
            <a:r>
              <a:rPr lang="en-US" sz="2500" dirty="0" smtClean="0"/>
              <a:t>0.375 </a:t>
            </a:r>
            <a:r>
              <a:rPr lang="en-US" sz="2500" dirty="0"/>
              <a:t>to </a:t>
            </a:r>
            <a:r>
              <a:rPr lang="en-US" sz="2500" dirty="0" smtClean="0"/>
              <a:t>0.477 </a:t>
            </a:r>
            <a:r>
              <a:rPr lang="en-US" sz="2500" dirty="0"/>
              <a:t>will capture the </a:t>
            </a:r>
            <a:r>
              <a:rPr lang="en-US" sz="2500" dirty="0" smtClean="0"/>
              <a:t>true</a:t>
            </a:r>
            <a:r>
              <a:rPr lang="en-US" sz="2500" dirty="0"/>
              <a:t> </a:t>
            </a:r>
            <a:r>
              <a:rPr lang="en-US" sz="2500" dirty="0" smtClean="0"/>
              <a:t>proportion of red beads.</a:t>
            </a:r>
            <a:endParaRPr lang="en-US" sz="2500" dirty="0"/>
          </a:p>
          <a:p>
            <a:pPr marL="0" eaLnBrk="1" fontAlgn="auto" hangingPunct="1">
              <a:spcAft>
                <a:spcPts val="0"/>
              </a:spcAft>
              <a:buFont typeface="Wingdings" charset="2"/>
              <a:buNone/>
              <a:defRPr/>
            </a:pPr>
            <a:endParaRPr lang="en-US" sz="1800" dirty="0">
              <a:solidFill>
                <a:srgbClr val="000000"/>
              </a:solidFill>
            </a:endParaRPr>
          </a:p>
          <a:p>
            <a:pPr marL="0" eaLnBrk="1" fontAlgn="auto" hangingPunct="1">
              <a:spcAft>
                <a:spcPts val="0"/>
              </a:spcAft>
              <a:buFont typeface="Wingdings" charset="2"/>
              <a:buNone/>
              <a:defRPr/>
            </a:pPr>
            <a:endParaRPr lang="en-US" sz="1800" dirty="0">
              <a:solidFill>
                <a:srgbClr val="000000"/>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4" y="1645068"/>
            <a:ext cx="4586656" cy="345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66653" y="2033314"/>
            <a:ext cx="3145535" cy="2677656"/>
          </a:xfrm>
          <a:prstGeom prst="rect">
            <a:avLst/>
          </a:prstGeom>
          <a:noFill/>
        </p:spPr>
        <p:txBody>
          <a:bodyPr wrap="square" rtlCol="0">
            <a:spAutoFit/>
          </a:bodyPr>
          <a:lstStyle/>
          <a:p>
            <a:r>
              <a:rPr lang="en-US" u="sng" dirty="0" smtClean="0"/>
              <a:t>NOTE</a:t>
            </a:r>
            <a:r>
              <a:rPr lang="en-US" dirty="0" smtClean="0"/>
              <a:t>:</a:t>
            </a:r>
          </a:p>
          <a:p>
            <a:r>
              <a:rPr lang="en-US" dirty="0" smtClean="0"/>
              <a:t>.426 (251) = 106.929 </a:t>
            </a:r>
          </a:p>
          <a:p>
            <a:r>
              <a:rPr lang="en-US" dirty="0" smtClean="0"/>
              <a:t>        or 107 beads</a:t>
            </a:r>
          </a:p>
          <a:p>
            <a:r>
              <a:rPr lang="en-US" dirty="0" smtClean="0"/>
              <a:t>*ALWAYS ROUND UP TO A WHOLE NUMBER TO INPUT INTO TI-84</a:t>
            </a:r>
            <a:endParaRPr lang="en-US" dirty="0"/>
          </a:p>
        </p:txBody>
      </p:sp>
    </p:spTree>
    <p:extLst>
      <p:ext uri="{BB962C8B-B14F-4D97-AF65-F5344CB8AC3E}">
        <p14:creationId xmlns:p14="http://schemas.microsoft.com/office/powerpoint/2010/main" val="41405596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Vertical Text Placeholder 2"/>
          <p:cNvSpPr>
            <a:spLocks noGrp="1"/>
          </p:cNvSpPr>
          <p:nvPr>
            <p:ph type="body" orient="vert" idx="1"/>
          </p:nvPr>
        </p:nvSpPr>
        <p:spPr>
          <a:xfrm rot="16200000">
            <a:off x="1944250" y="-1086005"/>
            <a:ext cx="5344401" cy="7991475"/>
          </a:xfrm>
        </p:spPr>
        <p:txBody>
          <a:bodyPr rtlCol="0">
            <a:normAutofit/>
          </a:bodyPr>
          <a:lstStyle/>
          <a:p>
            <a:pPr marL="0" indent="0" eaLnBrk="1" fontAlgn="auto" hangingPunct="1">
              <a:spcAft>
                <a:spcPts val="0"/>
              </a:spcAft>
              <a:buFont typeface="Arial" pitchFamily="34" charset="0"/>
              <a:buNone/>
              <a:defRPr/>
            </a:pPr>
            <a:r>
              <a:rPr lang="en-US" sz="4500" b="1" dirty="0" smtClean="0">
                <a:solidFill>
                  <a:srgbClr val="000000"/>
                </a:solidFill>
              </a:rPr>
              <a:t>Example: </a:t>
            </a:r>
            <a:r>
              <a:rPr lang="en-US" sz="4500" b="1" dirty="0" smtClean="0">
                <a:solidFill>
                  <a:srgbClr val="FF0000"/>
                </a:solidFill>
              </a:rPr>
              <a:t>Red Beads</a:t>
            </a:r>
          </a:p>
          <a:p>
            <a:pPr marL="0" indent="0" eaLnBrk="1" fontAlgn="auto" hangingPunct="1">
              <a:spcAft>
                <a:spcPts val="0"/>
              </a:spcAft>
              <a:buFont typeface="Arial" pitchFamily="34" charset="0"/>
              <a:buNone/>
              <a:defRPr/>
            </a:pPr>
            <a:endParaRPr lang="en-US" sz="1500" b="1" dirty="0" smtClean="0">
              <a:solidFill>
                <a:srgbClr val="FF0000"/>
              </a:solidFill>
            </a:endParaRPr>
          </a:p>
          <a:p>
            <a:pPr marL="0" eaLnBrk="1" fontAlgn="auto" hangingPunct="1">
              <a:spcAft>
                <a:spcPts val="0"/>
              </a:spcAft>
              <a:buFont typeface="Wingdings" charset="2"/>
              <a:buNone/>
              <a:defRPr/>
            </a:pPr>
            <a:r>
              <a:rPr lang="en-US" sz="2500" b="1" dirty="0">
                <a:solidFill>
                  <a:srgbClr val="7030A0"/>
                </a:solidFill>
              </a:rPr>
              <a:t>C</a:t>
            </a:r>
            <a:r>
              <a:rPr lang="en-US" sz="2500" b="1" dirty="0">
                <a:solidFill>
                  <a:srgbClr val="FF0000"/>
                </a:solidFill>
              </a:rPr>
              <a:t>onclude in Context:</a:t>
            </a:r>
            <a:endParaRPr lang="en-US" sz="2500" dirty="0">
              <a:solidFill>
                <a:srgbClr val="000000"/>
              </a:solidFill>
            </a:endParaRPr>
          </a:p>
          <a:p>
            <a:pPr marL="0" eaLnBrk="1" fontAlgn="auto" hangingPunct="1">
              <a:spcAft>
                <a:spcPts val="0"/>
              </a:spcAft>
              <a:buFont typeface="Wingdings" charset="2"/>
              <a:buNone/>
              <a:defRPr/>
            </a:pPr>
            <a:r>
              <a:rPr lang="en-US" sz="2500" dirty="0" smtClean="0">
                <a:solidFill>
                  <a:srgbClr val="000000"/>
                </a:solidFill>
              </a:rPr>
              <a:t>It is pretty doubtful that Mrs. </a:t>
            </a:r>
            <a:r>
              <a:rPr lang="en-US" sz="2500" dirty="0" err="1" smtClean="0">
                <a:solidFill>
                  <a:srgbClr val="000000"/>
                </a:solidFill>
              </a:rPr>
              <a:t>Filtz</a:t>
            </a:r>
            <a:r>
              <a:rPr lang="en-US" sz="2500" dirty="0" err="1" smtClean="0">
                <a:solidFill>
                  <a:srgbClr val="000000"/>
                </a:solidFill>
              </a:rPr>
              <a:t>’s</a:t>
            </a:r>
            <a:r>
              <a:rPr lang="en-US" sz="2500" dirty="0" smtClean="0">
                <a:solidFill>
                  <a:srgbClr val="000000"/>
                </a:solidFill>
              </a:rPr>
              <a:t> </a:t>
            </a:r>
            <a:r>
              <a:rPr lang="en-US" sz="2500" dirty="0" smtClean="0">
                <a:solidFill>
                  <a:srgbClr val="000000"/>
                </a:solidFill>
              </a:rPr>
              <a:t>claim in true that 50% of the beads are red because 0.50 is not included within the interval. </a:t>
            </a:r>
          </a:p>
          <a:p>
            <a:pPr marL="0" eaLnBrk="1" fontAlgn="auto" hangingPunct="1">
              <a:spcAft>
                <a:spcPts val="0"/>
              </a:spcAft>
              <a:buFont typeface="Wingdings" charset="2"/>
              <a:buNone/>
              <a:defRPr/>
            </a:pPr>
            <a:endParaRPr lang="en-US" sz="1800" dirty="0">
              <a:solidFill>
                <a:srgbClr val="000000"/>
              </a:solidFill>
            </a:endParaRPr>
          </a:p>
          <a:p>
            <a:pPr marL="0" eaLnBrk="1" fontAlgn="auto" hangingPunct="1">
              <a:spcAft>
                <a:spcPts val="0"/>
              </a:spcAft>
              <a:buFont typeface="Wingdings" charset="2"/>
              <a:buNone/>
              <a:defRPr/>
            </a:pPr>
            <a:endParaRPr lang="en-US" sz="1800" dirty="0">
              <a:solidFill>
                <a:srgbClr val="000000"/>
              </a:solidFill>
            </a:endParaRPr>
          </a:p>
        </p:txBody>
      </p:sp>
    </p:spTree>
    <p:extLst>
      <p:ext uri="{BB962C8B-B14F-4D97-AF65-F5344CB8AC3E}">
        <p14:creationId xmlns:p14="http://schemas.microsoft.com/office/powerpoint/2010/main" val="1097825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rgbClr val="00B0F0"/>
                </a:solidFill>
              </a:rPr>
              <a:t>Free Response 2011B </a:t>
            </a:r>
            <a:r>
              <a:rPr lang="en-US" sz="5500" b="1" dirty="0" smtClean="0">
                <a:solidFill>
                  <a:srgbClr val="00B0F0"/>
                </a:solidFill>
              </a:rPr>
              <a:t>#5</a:t>
            </a:r>
            <a:endParaRPr lang="en-US" sz="5500" b="1" dirty="0">
              <a:solidFill>
                <a:srgbClr val="00B0F0"/>
              </a:solidFill>
            </a:endParaRPr>
          </a:p>
        </p:txBody>
      </p:sp>
      <p:sp>
        <p:nvSpPr>
          <p:cNvPr id="3" name="Content Placeholder 2"/>
          <p:cNvSpPr>
            <a:spLocks noGrp="1"/>
          </p:cNvSpPr>
          <p:nvPr>
            <p:ph idx="1"/>
          </p:nvPr>
        </p:nvSpPr>
        <p:spPr/>
        <p:txBody>
          <a:bodyPr/>
          <a:lstStyle/>
          <a:p>
            <a:pPr marL="0" indent="0">
              <a:buNone/>
            </a:pPr>
            <a:r>
              <a:rPr lang="en-US" sz="2500" dirty="0" smtClean="0"/>
              <a:t>During </a:t>
            </a:r>
            <a:r>
              <a:rPr lang="en-US" sz="2500" dirty="0"/>
              <a:t>a flu vaccine shortage in the United States, it was believed that 45 percent of vaccine-eligible </a:t>
            </a:r>
            <a:r>
              <a:rPr lang="en-US" sz="2500" dirty="0" smtClean="0"/>
              <a:t>people received </a:t>
            </a:r>
            <a:r>
              <a:rPr lang="en-US" sz="2500" dirty="0"/>
              <a:t>flu vaccine. The results of a survey given to a random sample of 2,350 vaccine-eligible people </a:t>
            </a:r>
            <a:r>
              <a:rPr lang="en-US" sz="2500" dirty="0" smtClean="0"/>
              <a:t>indicated that </a:t>
            </a:r>
            <a:r>
              <a:rPr lang="en-US" sz="2500" dirty="0"/>
              <a:t>978 of the 2,350 people had received flu vaccine.</a:t>
            </a:r>
          </a:p>
          <a:p>
            <a:pPr marL="0" indent="0">
              <a:buNone/>
            </a:pPr>
            <a:r>
              <a:rPr lang="en-US" sz="2500" dirty="0"/>
              <a:t>(a) Construct a 99 percent confidence interval for the proportion of vaccine-eligible people who had received </a:t>
            </a:r>
            <a:r>
              <a:rPr lang="en-US" sz="2500" dirty="0" smtClean="0"/>
              <a:t>flu vaccine</a:t>
            </a:r>
            <a:r>
              <a:rPr lang="en-US" sz="2500" dirty="0"/>
              <a:t>. Use your confidence interval to comment on the belief that 45 percent of the </a:t>
            </a:r>
            <a:r>
              <a:rPr lang="en-US" sz="2500" dirty="0" smtClean="0"/>
              <a:t>vaccine-eligible people </a:t>
            </a:r>
            <a:r>
              <a:rPr lang="en-US" sz="2500" dirty="0"/>
              <a:t>had received flu vaccine</a:t>
            </a:r>
            <a:r>
              <a:rPr lang="en-US" sz="2500" dirty="0" smtClean="0"/>
              <a:t>.</a:t>
            </a:r>
            <a:endParaRPr lang="en-US" sz="2500" dirty="0"/>
          </a:p>
        </p:txBody>
      </p:sp>
    </p:spTree>
    <p:extLst>
      <p:ext uri="{BB962C8B-B14F-4D97-AF65-F5344CB8AC3E}">
        <p14:creationId xmlns:p14="http://schemas.microsoft.com/office/powerpoint/2010/main" val="252762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2720"/>
                <a:ext cx="8229600" cy="4525963"/>
              </a:xfrm>
            </p:spPr>
            <p:txBody>
              <a:bodyPr/>
              <a:lstStyle/>
              <a:p>
                <a:pPr marL="0" eaLnBrk="1" fontAlgn="auto" hangingPunct="1">
                  <a:spcAft>
                    <a:spcPts val="0"/>
                  </a:spcAft>
                  <a:buNone/>
                  <a:defRPr/>
                </a:pPr>
                <a:r>
                  <a:rPr lang="en-US" sz="2700" b="1" dirty="0">
                    <a:solidFill>
                      <a:srgbClr val="7030A0"/>
                    </a:solidFill>
                  </a:rPr>
                  <a:t>P</a:t>
                </a:r>
                <a:r>
                  <a:rPr lang="en-US" sz="2700" b="1" dirty="0">
                    <a:solidFill>
                      <a:srgbClr val="FF0000"/>
                    </a:solidFill>
                  </a:rPr>
                  <a:t>arameter: </a:t>
                </a:r>
                <a:r>
                  <a:rPr lang="en-US" sz="2700" dirty="0"/>
                  <a:t>p = true proportion of </a:t>
                </a:r>
                <a:r>
                  <a:rPr lang="en-US" sz="2700" dirty="0" smtClean="0"/>
                  <a:t>vaccine eligible people receiving flu shot</a:t>
                </a:r>
              </a:p>
              <a:p>
                <a:pPr marL="0" eaLnBrk="1" fontAlgn="auto" hangingPunct="1">
                  <a:spcAft>
                    <a:spcPts val="0"/>
                  </a:spcAft>
                  <a:buNone/>
                  <a:defRPr/>
                </a:pPr>
                <a:endParaRPr lang="en-US" sz="2700" dirty="0">
                  <a:solidFill>
                    <a:srgbClr val="000000"/>
                  </a:solidFill>
                </a:endParaRPr>
              </a:p>
              <a:p>
                <a:pPr marL="0" eaLnBrk="1" fontAlgn="auto" hangingPunct="1">
                  <a:spcAft>
                    <a:spcPts val="0"/>
                  </a:spcAft>
                  <a:buFont typeface="Wingdings" charset="2"/>
                  <a:buNone/>
                  <a:defRPr/>
                </a:pPr>
                <a:r>
                  <a:rPr lang="en-US" sz="2700" b="1" dirty="0">
                    <a:solidFill>
                      <a:srgbClr val="7030A0"/>
                    </a:solidFill>
                  </a:rPr>
                  <a:t>A</a:t>
                </a:r>
                <a:r>
                  <a:rPr lang="en-US" sz="2700" b="1" dirty="0">
                    <a:solidFill>
                      <a:srgbClr val="FF0000"/>
                    </a:solidFill>
                  </a:rPr>
                  <a:t>ssess Conditions:</a:t>
                </a:r>
              </a:p>
              <a:p>
                <a:pPr marL="0" eaLnBrk="1" fontAlgn="auto" hangingPunct="1">
                  <a:spcAft>
                    <a:spcPts val="0"/>
                  </a:spcAft>
                  <a:buFont typeface="Wingdings" charset="2"/>
                  <a:buNone/>
                  <a:defRPr/>
                </a:pPr>
                <a:r>
                  <a:rPr lang="en-US" sz="2700" b="1" dirty="0">
                    <a:solidFill>
                      <a:srgbClr val="000000"/>
                    </a:solidFill>
                  </a:rPr>
                  <a:t>Random: </a:t>
                </a:r>
                <a:r>
                  <a:rPr lang="en-US" sz="2700" dirty="0" smtClean="0">
                    <a:solidFill>
                      <a:srgbClr val="000000"/>
                    </a:solidFill>
                  </a:rPr>
                  <a:t>Random sample, stated.</a:t>
                </a:r>
                <a:endParaRPr lang="en-US" sz="2700" dirty="0">
                  <a:solidFill>
                    <a:srgbClr val="000000"/>
                  </a:solidFill>
                </a:endParaRPr>
              </a:p>
              <a:p>
                <a:pPr marL="0" eaLnBrk="1" fontAlgn="auto" hangingPunct="1">
                  <a:spcAft>
                    <a:spcPts val="0"/>
                  </a:spcAft>
                  <a:buFont typeface="Wingdings" charset="2"/>
                  <a:buNone/>
                  <a:defRPr/>
                </a:pPr>
                <a:r>
                  <a:rPr lang="en-US" sz="2700" b="1" dirty="0" smtClean="0">
                    <a:solidFill>
                      <a:srgbClr val="000000"/>
                    </a:solidFill>
                  </a:rPr>
                  <a:t>Sample Size: </a:t>
                </a:r>
                <a:r>
                  <a:rPr lang="en-US" sz="2700" dirty="0">
                    <a:solidFill>
                      <a:srgbClr val="000000"/>
                    </a:solidFill>
                  </a:rPr>
                  <a:t>Since both n</a:t>
                </a:r>
                <a14:m>
                  <m:oMath xmlns:m="http://schemas.openxmlformats.org/officeDocument/2006/math">
                    <m:acc>
                      <m:accPr>
                        <m:chr m:val="̂"/>
                        <m:ctrlPr>
                          <a:rPr lang="en-US" sz="2700" i="1" dirty="0">
                            <a:solidFill>
                              <a:srgbClr val="000000"/>
                            </a:solidFill>
                            <a:latin typeface="Cambria Math" charset="0"/>
                          </a:rPr>
                        </m:ctrlPr>
                      </m:accPr>
                      <m:e>
                        <m:r>
                          <a:rPr lang="en-US" sz="2700" i="1" dirty="0">
                            <a:solidFill>
                              <a:srgbClr val="000000"/>
                            </a:solidFill>
                            <a:latin typeface="Cambria Math"/>
                          </a:rPr>
                          <m:t>𝑝</m:t>
                        </m:r>
                      </m:e>
                    </m:acc>
                  </m:oMath>
                </a14:m>
                <a:r>
                  <a:rPr lang="en-US" sz="2700" dirty="0">
                    <a:solidFill>
                      <a:srgbClr val="000000"/>
                    </a:solidFill>
                  </a:rPr>
                  <a:t> ≥ 10 </a:t>
                </a:r>
                <a:r>
                  <a:rPr lang="en-US" sz="2700" dirty="0" smtClean="0">
                    <a:solidFill>
                      <a:srgbClr val="000000"/>
                    </a:solidFill>
                  </a:rPr>
                  <a:t>(978) </a:t>
                </a:r>
                <a:r>
                  <a:rPr lang="en-US" sz="2700" dirty="0">
                    <a:solidFill>
                      <a:srgbClr val="000000"/>
                    </a:solidFill>
                  </a:rPr>
                  <a:t>and n(1 – </a:t>
                </a:r>
                <a14:m>
                  <m:oMath xmlns:m="http://schemas.openxmlformats.org/officeDocument/2006/math">
                    <m:acc>
                      <m:accPr>
                        <m:chr m:val="̂"/>
                        <m:ctrlPr>
                          <a:rPr lang="en-US" sz="2700" i="1" dirty="0">
                            <a:solidFill>
                              <a:srgbClr val="000000"/>
                            </a:solidFill>
                            <a:latin typeface="Cambria Math" charset="0"/>
                          </a:rPr>
                        </m:ctrlPr>
                      </m:accPr>
                      <m:e>
                        <m:r>
                          <a:rPr lang="en-US" sz="2700" i="1" dirty="0">
                            <a:solidFill>
                              <a:srgbClr val="000000"/>
                            </a:solidFill>
                            <a:latin typeface="Cambria Math"/>
                          </a:rPr>
                          <m:t>𝑝</m:t>
                        </m:r>
                      </m:e>
                    </m:acc>
                  </m:oMath>
                </a14:m>
                <a:r>
                  <a:rPr lang="en-US" sz="2700" dirty="0">
                    <a:solidFill>
                      <a:srgbClr val="000000"/>
                    </a:solidFill>
                  </a:rPr>
                  <a:t>) ≥ 10 </a:t>
                </a:r>
                <a:r>
                  <a:rPr lang="en-US" sz="2700" dirty="0" smtClean="0">
                    <a:solidFill>
                      <a:srgbClr val="000000"/>
                    </a:solidFill>
                  </a:rPr>
                  <a:t>(1372) </a:t>
                </a:r>
                <a:r>
                  <a:rPr lang="en-US" sz="2700" dirty="0">
                    <a:solidFill>
                      <a:srgbClr val="000000"/>
                    </a:solidFill>
                  </a:rPr>
                  <a:t>are both greater than 10, </a:t>
                </a:r>
                <a:r>
                  <a:rPr lang="en-US" sz="2700" dirty="0" smtClean="0">
                    <a:solidFill>
                      <a:srgbClr val="000000"/>
                    </a:solidFill>
                  </a:rPr>
                  <a:t>our sample size is considered large enough.</a:t>
                </a:r>
                <a:endParaRPr lang="en-US" sz="2700" dirty="0">
                  <a:solidFill>
                    <a:srgbClr val="000000"/>
                  </a:solidFill>
                </a:endParaRPr>
              </a:p>
              <a:p>
                <a:pPr marL="0" eaLnBrk="1" fontAlgn="auto" hangingPunct="1">
                  <a:spcAft>
                    <a:spcPts val="0"/>
                  </a:spcAft>
                  <a:buFont typeface="Wingdings" charset="2"/>
                  <a:buNone/>
                  <a:defRPr/>
                </a:pPr>
                <a:r>
                  <a:rPr lang="en-US" sz="2700" b="1" dirty="0">
                    <a:solidFill>
                      <a:srgbClr val="000000"/>
                    </a:solidFill>
                  </a:rPr>
                  <a:t>Independent: </a:t>
                </a:r>
                <a:r>
                  <a:rPr lang="en-US" sz="2700" dirty="0">
                    <a:solidFill>
                      <a:srgbClr val="000000"/>
                    </a:solidFill>
                  </a:rPr>
                  <a:t>Since the sample of </a:t>
                </a:r>
                <a:r>
                  <a:rPr lang="en-US" sz="2700" dirty="0" smtClean="0">
                    <a:solidFill>
                      <a:srgbClr val="000000"/>
                    </a:solidFill>
                  </a:rPr>
                  <a:t>2350 </a:t>
                </a:r>
                <a:r>
                  <a:rPr lang="en-US" sz="2700" dirty="0">
                    <a:solidFill>
                      <a:srgbClr val="000000"/>
                    </a:solidFill>
                  </a:rPr>
                  <a:t>is less than 10% of the population </a:t>
                </a:r>
                <a:r>
                  <a:rPr lang="en-US" sz="2700" dirty="0" smtClean="0">
                    <a:solidFill>
                      <a:srgbClr val="000000"/>
                    </a:solidFill>
                  </a:rPr>
                  <a:t>(23,500 adults), </a:t>
                </a:r>
                <a:r>
                  <a:rPr lang="en-US" sz="2700" dirty="0">
                    <a:solidFill>
                      <a:srgbClr val="000000"/>
                    </a:solidFill>
                  </a:rPr>
                  <a:t>it is reasonable to assume independence when sampling without replacement.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2720"/>
                <a:ext cx="8229600" cy="4525963"/>
              </a:xfrm>
              <a:blipFill rotWithShape="1">
                <a:blip r:embed="rId2"/>
                <a:stretch>
                  <a:fillRect l="-1333" t="-1077" r="-889" b="-23688"/>
                </a:stretch>
              </a:blipFill>
            </p:spPr>
            <p:txBody>
              <a:bodyPr/>
              <a:lstStyle/>
              <a:p>
                <a:r>
                  <a:rPr lang="en-US">
                    <a:noFill/>
                  </a:rPr>
                  <a:t> </a:t>
                </a:r>
              </a:p>
            </p:txBody>
          </p:sp>
        </mc:Fallback>
      </mc:AlternateContent>
    </p:spTree>
    <p:extLst>
      <p:ext uri="{BB962C8B-B14F-4D97-AF65-F5344CB8AC3E}">
        <p14:creationId xmlns:p14="http://schemas.microsoft.com/office/powerpoint/2010/main" val="367997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958"/>
            <a:ext cx="8229600" cy="4525963"/>
          </a:xfrm>
        </p:spPr>
        <p:txBody>
          <a:bodyPr/>
          <a:lstStyle/>
          <a:p>
            <a:pPr marL="0" indent="0" eaLnBrk="1" fontAlgn="auto" hangingPunct="1">
              <a:spcAft>
                <a:spcPts val="0"/>
              </a:spcAft>
              <a:buFont typeface="Arial" pitchFamily="34" charset="0"/>
              <a:buNone/>
              <a:defRPr/>
            </a:pPr>
            <a:r>
              <a:rPr lang="en-US" sz="2700" b="1" dirty="0">
                <a:solidFill>
                  <a:srgbClr val="7030A0"/>
                </a:solidFill>
              </a:rPr>
              <a:t>N</a:t>
            </a:r>
            <a:r>
              <a:rPr lang="en-US" sz="2700" b="1" dirty="0">
                <a:solidFill>
                  <a:srgbClr val="FF0000"/>
                </a:solidFill>
              </a:rPr>
              <a:t>ame Interval: </a:t>
            </a:r>
            <a:r>
              <a:rPr lang="en-US" sz="2700" dirty="0"/>
              <a:t>1-proportion z-Interval</a:t>
            </a:r>
          </a:p>
          <a:p>
            <a:pPr marL="0" indent="0" eaLnBrk="1" fontAlgn="auto" hangingPunct="1">
              <a:spcAft>
                <a:spcPts val="0"/>
              </a:spcAft>
              <a:buFont typeface="Arial" pitchFamily="34" charset="0"/>
              <a:buNone/>
              <a:defRPr/>
            </a:pPr>
            <a:endParaRPr lang="en-US" sz="1500" dirty="0"/>
          </a:p>
          <a:p>
            <a:pPr marL="0" indent="0" eaLnBrk="1" fontAlgn="auto" hangingPunct="1">
              <a:spcAft>
                <a:spcPts val="0"/>
              </a:spcAft>
              <a:buFont typeface="Arial" pitchFamily="34" charset="0"/>
              <a:buNone/>
              <a:defRPr/>
            </a:pPr>
            <a:r>
              <a:rPr lang="en-US" sz="2700" b="1" dirty="0">
                <a:solidFill>
                  <a:srgbClr val="7030A0"/>
                </a:solidFill>
              </a:rPr>
              <a:t>I</a:t>
            </a:r>
            <a:r>
              <a:rPr lang="en-US" sz="2700" b="1" dirty="0">
                <a:solidFill>
                  <a:srgbClr val="FF0000"/>
                </a:solidFill>
              </a:rPr>
              <a:t>nterval: </a:t>
            </a:r>
          </a:p>
          <a:p>
            <a:pPr marL="0" indent="0" eaLnBrk="1" fontAlgn="auto" hangingPunct="1">
              <a:spcAft>
                <a:spcPts val="0"/>
              </a:spcAft>
              <a:buFont typeface="Arial" pitchFamily="34" charset="0"/>
              <a:buNone/>
              <a:defRPr/>
            </a:pPr>
            <a:r>
              <a:rPr lang="en-US" sz="2700" dirty="0"/>
              <a:t>We are </a:t>
            </a:r>
            <a:r>
              <a:rPr lang="en-US" sz="2700" dirty="0" smtClean="0"/>
              <a:t>99% </a:t>
            </a:r>
            <a:r>
              <a:rPr lang="en-US" sz="2700" dirty="0"/>
              <a:t>confident that the interval from </a:t>
            </a:r>
            <a:r>
              <a:rPr lang="en-US" sz="2700" dirty="0" smtClean="0"/>
              <a:t>0.38998 </a:t>
            </a:r>
            <a:r>
              <a:rPr lang="en-US" sz="2700" dirty="0"/>
              <a:t>to </a:t>
            </a:r>
            <a:r>
              <a:rPr lang="en-US" sz="2700" dirty="0" smtClean="0"/>
              <a:t>0.44236 </a:t>
            </a:r>
            <a:r>
              <a:rPr lang="en-US" sz="2700" dirty="0"/>
              <a:t>will capture the true proportion of </a:t>
            </a:r>
            <a:r>
              <a:rPr lang="en-US" sz="2700" dirty="0" smtClean="0"/>
              <a:t>vaccine eligible adults receiving the flu shot. </a:t>
            </a:r>
            <a:endParaRPr lang="en-US" sz="2700" dirty="0"/>
          </a:p>
          <a:p>
            <a:pPr marL="0" eaLnBrk="1" fontAlgn="auto" hangingPunct="1">
              <a:spcAft>
                <a:spcPts val="0"/>
              </a:spcAft>
              <a:buFont typeface="Wingdings" charset="2"/>
              <a:buNone/>
              <a:defRPr/>
            </a:pPr>
            <a:endParaRPr lang="en-US" sz="2700" dirty="0">
              <a:solidFill>
                <a:srgbClr val="00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293" y="3018312"/>
            <a:ext cx="46291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148761"/>
            <a:ext cx="3364173" cy="3416320"/>
          </a:xfrm>
          <a:prstGeom prst="rect">
            <a:avLst/>
          </a:prstGeom>
        </p:spPr>
        <p:txBody>
          <a:bodyPr wrap="square">
            <a:spAutoFit/>
          </a:bodyPr>
          <a:lstStyle/>
          <a:p>
            <a:pPr marL="0" indent="0" eaLnBrk="1" fontAlgn="auto" hangingPunct="1">
              <a:spcAft>
                <a:spcPts val="0"/>
              </a:spcAft>
              <a:buFont typeface="Arial" pitchFamily="34" charset="0"/>
              <a:buNone/>
              <a:defRPr/>
            </a:pPr>
            <a:r>
              <a:rPr lang="en-US" sz="2700" b="1" dirty="0">
                <a:solidFill>
                  <a:srgbClr val="7030A0"/>
                </a:solidFill>
                <a:latin typeface="+mj-lt"/>
              </a:rPr>
              <a:t>C</a:t>
            </a:r>
            <a:r>
              <a:rPr lang="en-US" sz="2700" b="1" dirty="0">
                <a:solidFill>
                  <a:srgbClr val="FF0000"/>
                </a:solidFill>
                <a:latin typeface="+mj-lt"/>
              </a:rPr>
              <a:t>onclude in Context: </a:t>
            </a:r>
            <a:r>
              <a:rPr lang="en-US" sz="2700" dirty="0">
                <a:latin typeface="+mj-lt"/>
              </a:rPr>
              <a:t>Since 0.45 (45%) is not contained within the interval, we have reasonable evidence that 45% of eligible adults did not get vaccinated</a:t>
            </a:r>
            <a:r>
              <a:rPr lang="en-US" dirty="0"/>
              <a:t>.</a:t>
            </a:r>
            <a:endParaRPr lang="en-US" dirty="0">
              <a:solidFill>
                <a:srgbClr val="000000"/>
              </a:solidFill>
            </a:endParaRPr>
          </a:p>
        </p:txBody>
      </p:sp>
    </p:spTree>
    <p:extLst>
      <p:ext uri="{BB962C8B-B14F-4D97-AF65-F5344CB8AC3E}">
        <p14:creationId xmlns:p14="http://schemas.microsoft.com/office/powerpoint/2010/main" val="324419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7708716" cy="6798660"/>
          </a:xfrm>
        </p:spPr>
      </p:pic>
    </p:spTree>
    <p:extLst>
      <p:ext uri="{BB962C8B-B14F-4D97-AF65-F5344CB8AC3E}">
        <p14:creationId xmlns:p14="http://schemas.microsoft.com/office/powerpoint/2010/main" val="10814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chemeClr val="bg2">
                    <a:lumMod val="50000"/>
                  </a:schemeClr>
                </a:solidFill>
              </a:rPr>
              <a:t>Scoring</a:t>
            </a:r>
            <a:endParaRPr lang="en-US" sz="5500" b="1" dirty="0">
              <a:solidFill>
                <a:schemeClr val="bg2">
                  <a:lumMod val="50000"/>
                </a:schemeClr>
              </a:solidFill>
            </a:endParaRPr>
          </a:p>
        </p:txBody>
      </p:sp>
      <p:sp>
        <p:nvSpPr>
          <p:cNvPr id="4" name="Content Placeholder 2"/>
          <p:cNvSpPr>
            <a:spLocks noGrp="1"/>
          </p:cNvSpPr>
          <p:nvPr>
            <p:ph idx="1"/>
          </p:nvPr>
        </p:nvSpPr>
        <p:spPr/>
        <p:txBody>
          <a:bodyPr/>
          <a:lstStyle/>
          <a:p>
            <a:pPr marL="0" eaLnBrk="1" fontAlgn="auto" hangingPunct="1">
              <a:spcAft>
                <a:spcPts val="0"/>
              </a:spcAft>
              <a:buFont typeface="Wingdings" charset="2"/>
              <a:buNone/>
              <a:defRPr/>
            </a:pPr>
            <a:r>
              <a:rPr lang="en-US" sz="2500" b="1" dirty="0" smtClean="0">
                <a:solidFill>
                  <a:srgbClr val="000000"/>
                </a:solidFill>
              </a:rPr>
              <a:t>Part a:</a:t>
            </a:r>
          </a:p>
          <a:p>
            <a:pPr marL="0" eaLnBrk="1" fontAlgn="auto" hangingPunct="1">
              <a:spcAft>
                <a:spcPts val="0"/>
              </a:spcAft>
              <a:buFont typeface="Wingdings" charset="2"/>
              <a:buNone/>
              <a:defRPr/>
            </a:pPr>
            <a:r>
              <a:rPr lang="en-US" sz="2500" b="1" dirty="0" smtClean="0">
                <a:solidFill>
                  <a:srgbClr val="000000"/>
                </a:solidFill>
              </a:rPr>
              <a:t>1 point: </a:t>
            </a:r>
          </a:p>
          <a:p>
            <a:pPr marL="0" eaLnBrk="1" fontAlgn="auto" hangingPunct="1">
              <a:spcAft>
                <a:spcPts val="0"/>
              </a:spcAft>
              <a:defRPr/>
            </a:pPr>
            <a:r>
              <a:rPr lang="en-US" sz="2500" dirty="0" smtClean="0">
                <a:solidFill>
                  <a:srgbClr val="000000"/>
                </a:solidFill>
              </a:rPr>
              <a:t>Name interval</a:t>
            </a:r>
          </a:p>
          <a:p>
            <a:pPr marL="0" eaLnBrk="1" fontAlgn="auto" hangingPunct="1">
              <a:spcAft>
                <a:spcPts val="0"/>
              </a:spcAft>
              <a:defRPr/>
            </a:pPr>
            <a:r>
              <a:rPr lang="en-US" sz="2500" dirty="0" smtClean="0">
                <a:solidFill>
                  <a:srgbClr val="000000"/>
                </a:solidFill>
              </a:rPr>
              <a:t>Check random condition</a:t>
            </a:r>
          </a:p>
          <a:p>
            <a:pPr marL="0" eaLnBrk="1" fontAlgn="auto" hangingPunct="1">
              <a:spcAft>
                <a:spcPts val="0"/>
              </a:spcAft>
              <a:defRPr/>
            </a:pPr>
            <a:r>
              <a:rPr lang="en-US" sz="2500" dirty="0" smtClean="0">
                <a:solidFill>
                  <a:srgbClr val="000000"/>
                </a:solidFill>
              </a:rPr>
              <a:t>Check sample size condition</a:t>
            </a:r>
          </a:p>
          <a:p>
            <a:pPr marL="0" eaLnBrk="1" fontAlgn="auto" hangingPunct="1">
              <a:spcAft>
                <a:spcPts val="0"/>
              </a:spcAft>
              <a:buFont typeface="Wingdings" charset="2"/>
              <a:buNone/>
              <a:defRPr/>
            </a:pPr>
            <a:r>
              <a:rPr lang="en-US" sz="2500" b="1" dirty="0" smtClean="0">
                <a:solidFill>
                  <a:srgbClr val="000000"/>
                </a:solidFill>
              </a:rPr>
              <a:t>1 point: </a:t>
            </a:r>
          </a:p>
          <a:p>
            <a:pPr marL="114300" indent="-457200" eaLnBrk="1" fontAlgn="auto" hangingPunct="1">
              <a:spcAft>
                <a:spcPts val="0"/>
              </a:spcAft>
              <a:defRPr/>
            </a:pPr>
            <a:r>
              <a:rPr lang="en-US" sz="2500" dirty="0" smtClean="0">
                <a:solidFill>
                  <a:srgbClr val="000000"/>
                </a:solidFill>
              </a:rPr>
              <a:t>Correct </a:t>
            </a:r>
            <a:r>
              <a:rPr lang="en-US" sz="2500" dirty="0">
                <a:solidFill>
                  <a:srgbClr val="000000"/>
                </a:solidFill>
              </a:rPr>
              <a:t>interval with sentence</a:t>
            </a:r>
          </a:p>
          <a:p>
            <a:pPr marL="0" eaLnBrk="1" fontAlgn="auto" hangingPunct="1">
              <a:spcAft>
                <a:spcPts val="0"/>
              </a:spcAft>
              <a:buFont typeface="Wingdings" charset="2"/>
              <a:buNone/>
              <a:defRPr/>
            </a:pPr>
            <a:r>
              <a:rPr lang="en-US" sz="2500" b="1" dirty="0" smtClean="0">
                <a:solidFill>
                  <a:srgbClr val="000000"/>
                </a:solidFill>
              </a:rPr>
              <a:t>1 point: </a:t>
            </a:r>
          </a:p>
          <a:p>
            <a:pPr marL="114300" indent="-457200" eaLnBrk="1" fontAlgn="auto" hangingPunct="1">
              <a:spcAft>
                <a:spcPts val="0"/>
              </a:spcAft>
              <a:defRPr/>
            </a:pPr>
            <a:r>
              <a:rPr lang="en-US" sz="2500" dirty="0">
                <a:solidFill>
                  <a:srgbClr val="000000"/>
                </a:solidFill>
              </a:rPr>
              <a:t>C</a:t>
            </a:r>
            <a:r>
              <a:rPr lang="en-US" sz="2500" dirty="0" smtClean="0">
                <a:solidFill>
                  <a:srgbClr val="000000"/>
                </a:solidFill>
              </a:rPr>
              <a:t>orrect conclusion about 45% vaccination claim</a:t>
            </a:r>
            <a:endParaRPr lang="en-US" sz="2500" dirty="0">
              <a:solidFill>
                <a:srgbClr val="000000"/>
              </a:solidFill>
            </a:endParaRPr>
          </a:p>
          <a:p>
            <a:endParaRPr lang="en-US" dirty="0"/>
          </a:p>
        </p:txBody>
      </p:sp>
    </p:spTree>
    <p:extLst>
      <p:ext uri="{BB962C8B-B14F-4D97-AF65-F5344CB8AC3E}">
        <p14:creationId xmlns:p14="http://schemas.microsoft.com/office/powerpoint/2010/main" val="111508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18" name="Vertical Text Placeholder 2"/>
              <p:cNvSpPr>
                <a:spLocks noGrp="1"/>
              </p:cNvSpPr>
              <p:nvPr>
                <p:ph type="body" orient="vert" idx="1"/>
              </p:nvPr>
            </p:nvSpPr>
            <p:spPr>
              <a:xfrm rot="16200000">
                <a:off x="1633894" y="-823156"/>
                <a:ext cx="5794778" cy="8161812"/>
              </a:xfrm>
            </p:spPr>
            <p:txBody>
              <a:bodyPr rtlCol="0">
                <a:normAutofit/>
              </a:bodyPr>
              <a:lstStyle/>
              <a:p>
                <a:pPr marL="0" indent="0" algn="ctr" eaLnBrk="1" fontAlgn="auto" hangingPunct="1">
                  <a:spcAft>
                    <a:spcPts val="0"/>
                  </a:spcAft>
                  <a:buFont typeface="Arial" pitchFamily="34" charset="0"/>
                  <a:buNone/>
                  <a:defRPr/>
                </a:pPr>
                <a:r>
                  <a:rPr lang="en-US" sz="4500" b="1" dirty="0" smtClean="0">
                    <a:solidFill>
                      <a:schemeClr val="accent4">
                        <a:lumMod val="75000"/>
                      </a:schemeClr>
                    </a:solidFill>
                  </a:rPr>
                  <a:t>Calculating the Minimum Sample Size</a:t>
                </a:r>
              </a:p>
              <a:p>
                <a:pPr marL="0" eaLnBrk="1" fontAlgn="auto" hangingPunct="1">
                  <a:spcAft>
                    <a:spcPts val="0"/>
                  </a:spcAft>
                  <a:buFont typeface="Wingdings" charset="2"/>
                  <a:buNone/>
                  <a:defRPr/>
                </a:pPr>
                <a:r>
                  <a:rPr lang="en-US" sz="2500" dirty="0" smtClean="0"/>
                  <a:t>In planning a study, we may want to choose a sample size that allows us to estimate a population proportion within a given margin of error by plugging in the desired margin of error (ME), the desired confidence level (z-score) and the known </a:t>
                </a:r>
                <a14:m>
                  <m:oMath xmlns:m="http://schemas.openxmlformats.org/officeDocument/2006/math">
                    <m:acc>
                      <m:accPr>
                        <m:chr m:val="̂"/>
                        <m:ctrlPr>
                          <a:rPr lang="en-US" sz="2500" i="1" dirty="0" smtClean="0">
                            <a:latin typeface="Cambria Math" charset="0"/>
                          </a:rPr>
                        </m:ctrlPr>
                      </m:accPr>
                      <m:e>
                        <m:r>
                          <a:rPr lang="en-US" sz="2500" b="0" i="1" dirty="0" smtClean="0">
                            <a:latin typeface="Cambria Math"/>
                          </a:rPr>
                          <m:t>𝑝</m:t>
                        </m:r>
                      </m:e>
                    </m:acc>
                  </m:oMath>
                </a14:m>
                <a:r>
                  <a:rPr lang="en-US" sz="2500" b="1" dirty="0" smtClean="0"/>
                  <a:t> </a:t>
                </a:r>
                <a:r>
                  <a:rPr lang="en-US" sz="2500" dirty="0" smtClean="0"/>
                  <a:t>to the margin of error formula. We then solve for n.</a:t>
                </a:r>
              </a:p>
              <a:p>
                <a:pPr marL="0" eaLnBrk="1" fontAlgn="auto" hangingPunct="1">
                  <a:spcAft>
                    <a:spcPts val="0"/>
                  </a:spcAft>
                  <a:buFont typeface="Wingdings" charset="2"/>
                  <a:buNone/>
                  <a:defRPr/>
                </a:pPr>
                <a:endParaRPr lang="en-US" sz="2500" dirty="0"/>
              </a:p>
              <a:p>
                <a:pPr marL="0" eaLnBrk="1" fontAlgn="auto" hangingPunct="1">
                  <a:spcAft>
                    <a:spcPts val="0"/>
                  </a:spcAft>
                  <a:buFont typeface="Wingdings" charset="2"/>
                  <a:buNone/>
                  <a:defRPr/>
                </a:pPr>
                <a:endParaRPr lang="en-US" sz="2500" dirty="0" smtClean="0"/>
              </a:p>
              <a:p>
                <a:pPr marL="0" eaLnBrk="1" fontAlgn="auto" hangingPunct="1">
                  <a:spcAft>
                    <a:spcPts val="0"/>
                  </a:spcAft>
                  <a:buFont typeface="Wingdings" charset="2"/>
                  <a:buNone/>
                  <a:defRPr/>
                </a:pPr>
                <a:endParaRPr lang="en-US" sz="2500" dirty="0"/>
              </a:p>
              <a:p>
                <a:pPr marL="0" eaLnBrk="1" fontAlgn="auto" hangingPunct="1">
                  <a:spcAft>
                    <a:spcPts val="0"/>
                  </a:spcAft>
                  <a:buFont typeface="Wingdings" charset="2"/>
                  <a:buNone/>
                  <a:defRPr/>
                </a:pPr>
                <a:r>
                  <a:rPr lang="en-US" sz="2500" dirty="0" smtClean="0"/>
                  <a:t>If the sample proportion is unknown we use </a:t>
                </a:r>
                <a14:m>
                  <m:oMath xmlns:m="http://schemas.openxmlformats.org/officeDocument/2006/math">
                    <m:acc>
                      <m:accPr>
                        <m:chr m:val="̂"/>
                        <m:ctrlPr>
                          <a:rPr lang="en-US" sz="2500" i="1" smtClean="0">
                            <a:latin typeface="Cambria Math" charset="0"/>
                          </a:rPr>
                        </m:ctrlPr>
                      </m:accPr>
                      <m:e>
                        <m:r>
                          <a:rPr lang="en-US" sz="2500" b="0" i="1" smtClean="0">
                            <a:latin typeface="Cambria Math"/>
                          </a:rPr>
                          <m:t>𝑝</m:t>
                        </m:r>
                      </m:e>
                    </m:acc>
                  </m:oMath>
                </a14:m>
                <a:r>
                  <a:rPr lang="en-US" sz="2500" dirty="0" smtClean="0"/>
                  <a:t> = 0.5 as our best guess, because ME will be largest when </a:t>
                </a:r>
                <a:r>
                  <a:rPr lang="en-US" sz="2500" dirty="0"/>
                  <a:t> </a:t>
                </a:r>
                <a14:m>
                  <m:oMath xmlns:m="http://schemas.openxmlformats.org/officeDocument/2006/math">
                    <m:acc>
                      <m:accPr>
                        <m:chr m:val="̂"/>
                        <m:ctrlPr>
                          <a:rPr lang="en-US" sz="2500" i="1">
                            <a:latin typeface="Cambria Math" charset="0"/>
                          </a:rPr>
                        </m:ctrlPr>
                      </m:accPr>
                      <m:e>
                        <m:r>
                          <a:rPr lang="en-US" sz="2500" i="1">
                            <a:latin typeface="Cambria Math"/>
                          </a:rPr>
                          <m:t>𝑝</m:t>
                        </m:r>
                      </m:e>
                    </m:acc>
                  </m:oMath>
                </a14:m>
                <a:r>
                  <a:rPr lang="en-US" sz="2500" dirty="0"/>
                  <a:t> = </a:t>
                </a:r>
                <a:r>
                  <a:rPr lang="en-US" sz="2500" dirty="0" smtClean="0"/>
                  <a:t>0.5.</a:t>
                </a:r>
              </a:p>
            </p:txBody>
          </p:sp>
        </mc:Choice>
        <mc:Fallback xmlns="">
          <p:sp>
            <p:nvSpPr>
              <p:cNvPr id="34818" name="Vertical Text Placeholder 2"/>
              <p:cNvSpPr>
                <a:spLocks noGrp="1" noRot="1" noChangeAspect="1" noMove="1" noResize="1" noEditPoints="1" noAdjustHandles="1" noChangeArrowheads="1" noChangeShapeType="1" noTextEdit="1"/>
              </p:cNvSpPr>
              <p:nvPr>
                <p:ph type="body" orient="vert" idx="1"/>
              </p:nvPr>
            </p:nvSpPr>
            <p:spPr>
              <a:xfrm rot="16200000">
                <a:off x="1633894" y="-823156"/>
                <a:ext cx="5794778" cy="8161812"/>
              </a:xfrm>
              <a:blipFill rotWithShape="1">
                <a:blip r:embed="rId3"/>
                <a:stretch>
                  <a:fillRect l="-2315" t="-1367" r="-4033" b="-946"/>
                </a:stretch>
              </a:blipFill>
            </p:spPr>
            <p:txBody>
              <a:bodyPr/>
              <a:lstStyle/>
              <a:p>
                <a:r>
                  <a:rPr lang="en-US">
                    <a:noFill/>
                  </a:rPr>
                  <a:t> </a:t>
                </a:r>
              </a:p>
            </p:txBody>
          </p:sp>
        </mc:Fallback>
      </mc:AlternateContent>
      <p:graphicFrame>
        <p:nvGraphicFramePr>
          <p:cNvPr id="12297" name="Object 6"/>
          <p:cNvGraphicFramePr>
            <a:graphicFrameLocks noChangeAspect="1"/>
          </p:cNvGraphicFramePr>
          <p:nvPr>
            <p:extLst>
              <p:ext uri="{D42A27DB-BD31-4B8C-83A1-F6EECF244321}">
                <p14:modId xmlns:p14="http://schemas.microsoft.com/office/powerpoint/2010/main" val="3875600595"/>
              </p:ext>
            </p:extLst>
          </p:nvPr>
        </p:nvGraphicFramePr>
        <p:xfrm>
          <a:off x="3223452" y="4041001"/>
          <a:ext cx="3097239" cy="1022318"/>
        </p:xfrm>
        <a:graphic>
          <a:graphicData uri="http://schemas.openxmlformats.org/presentationml/2006/ole">
            <mc:AlternateContent xmlns:mc="http://schemas.openxmlformats.org/markup-compatibility/2006">
              <mc:Choice xmlns:v="urn:schemas-microsoft-com:vml" Requires="v">
                <p:oleObj spid="_x0000_s12377" name="Equation" r:id="rId4" imgW="1231900" imgH="406400" progId="Equation.3">
                  <p:embed/>
                </p:oleObj>
              </mc:Choice>
              <mc:Fallback>
                <p:oleObj name="Equation" r:id="rId4" imgW="1231900" imgH="406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452" y="4041001"/>
                        <a:ext cx="3097239" cy="1022318"/>
                      </a:xfrm>
                      <a:prstGeom prst="rect">
                        <a:avLst/>
                      </a:prstGeom>
                      <a:noFill/>
                      <a:ln>
                        <a:noFill/>
                      </a:ln>
                      <a:effec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ertical Text Placeholder 2"/>
          <p:cNvSpPr>
            <a:spLocks noGrp="1"/>
          </p:cNvSpPr>
          <p:nvPr>
            <p:ph type="body" orient="vert" idx="1"/>
          </p:nvPr>
        </p:nvSpPr>
        <p:spPr>
          <a:xfrm rot="16200000">
            <a:off x="2739138" y="-1887456"/>
            <a:ext cx="3720317" cy="8215956"/>
          </a:xfrm>
        </p:spPr>
        <p:txBody>
          <a:bodyPr rtlCol="0">
            <a:normAutofit/>
          </a:bodyPr>
          <a:lstStyle/>
          <a:p>
            <a:pPr marL="0" indent="0" eaLnBrk="1" fontAlgn="auto" hangingPunct="1">
              <a:spcAft>
                <a:spcPts val="0"/>
              </a:spcAft>
              <a:buFont typeface="Arial" pitchFamily="34" charset="0"/>
              <a:buNone/>
              <a:defRPr/>
            </a:pPr>
            <a:r>
              <a:rPr lang="en-US" sz="4500" b="1" dirty="0" smtClean="0"/>
              <a:t>Example: </a:t>
            </a:r>
            <a:r>
              <a:rPr lang="en-US" sz="4500" b="1" dirty="0" smtClean="0">
                <a:solidFill>
                  <a:schemeClr val="accent1"/>
                </a:solidFill>
              </a:rPr>
              <a:t>Customer Satisfaction</a:t>
            </a:r>
            <a:endParaRPr lang="en-US" sz="4500" dirty="0" smtClean="0">
              <a:solidFill>
                <a:schemeClr val="accent1"/>
              </a:solidFill>
            </a:endParaRPr>
          </a:p>
          <a:p>
            <a:pPr marL="0" indent="0" eaLnBrk="1" fontAlgn="auto" hangingPunct="1">
              <a:spcAft>
                <a:spcPts val="0"/>
              </a:spcAft>
              <a:buFont typeface="Wingdings" charset="2"/>
              <a:buNone/>
              <a:defRPr/>
            </a:pPr>
            <a:r>
              <a:rPr lang="en-US" sz="2500" smtClean="0"/>
              <a:t>McDonald's </a:t>
            </a:r>
            <a:r>
              <a:rPr lang="en-US" sz="2500" dirty="0" smtClean="0"/>
              <a:t>wants to determine customer satisfaction with its new BBQ Chicken Burger. The VP of New Products has hired you to conduct a survey. At a minimum how many people do you need to survey, if the company is requiring a margin of error of 0.03 at 95% confidence?</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348" y="3193576"/>
            <a:ext cx="5316620" cy="35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ertical Text Placeholder 2"/>
          <p:cNvSpPr>
            <a:spLocks noGrp="1"/>
          </p:cNvSpPr>
          <p:nvPr>
            <p:ph type="body" orient="vert" idx="1"/>
          </p:nvPr>
        </p:nvSpPr>
        <p:spPr>
          <a:xfrm rot="16200000">
            <a:off x="3356568" y="-2621152"/>
            <a:ext cx="2560258" cy="8277627"/>
          </a:xfrm>
        </p:spPr>
        <p:txBody>
          <a:bodyPr rtlCol="0">
            <a:normAutofit lnSpcReduction="10000"/>
          </a:bodyPr>
          <a:lstStyle/>
          <a:p>
            <a:pPr marL="0" indent="0" eaLnBrk="1" fontAlgn="auto" hangingPunct="1">
              <a:spcAft>
                <a:spcPts val="0"/>
              </a:spcAft>
              <a:buFont typeface="Arial" pitchFamily="34" charset="0"/>
              <a:buNone/>
              <a:defRPr/>
            </a:pPr>
            <a:r>
              <a:rPr lang="en-US" sz="4400" b="1" dirty="0"/>
              <a:t>Example: </a:t>
            </a:r>
            <a:r>
              <a:rPr lang="en-US" sz="4400" b="1" dirty="0">
                <a:solidFill>
                  <a:schemeClr val="accent1"/>
                </a:solidFill>
              </a:rPr>
              <a:t>Customer Satisfaction</a:t>
            </a:r>
            <a:endParaRPr lang="en-US" sz="4400" dirty="0">
              <a:solidFill>
                <a:schemeClr val="accent1"/>
              </a:solidFill>
            </a:endParaRPr>
          </a:p>
          <a:p>
            <a:pPr marL="0" indent="0" eaLnBrk="1" fontAlgn="auto" hangingPunct="1">
              <a:spcAft>
                <a:spcPts val="0"/>
              </a:spcAft>
              <a:buFont typeface="Wingdings" charset="2"/>
              <a:buNone/>
              <a:defRPr/>
            </a:pPr>
            <a:r>
              <a:rPr lang="en-US" sz="2400" dirty="0"/>
              <a:t>MacDonald's wants to determine customer satisfaction with its new BBQ Chicken Burger. The VP of New Products has hired you to conduct a survey. At a minimum how many people do you need to survey, if the company is requiring a margin of error of 0.03 at 95% confidence?</a:t>
            </a:r>
          </a:p>
        </p:txBody>
      </p:sp>
      <p:graphicFrame>
        <p:nvGraphicFramePr>
          <p:cNvPr id="16" name="Object 2"/>
          <p:cNvGraphicFramePr>
            <a:graphicFrameLocks noChangeAspect="1"/>
          </p:cNvGraphicFramePr>
          <p:nvPr>
            <p:extLst>
              <p:ext uri="{D42A27DB-BD31-4B8C-83A1-F6EECF244321}">
                <p14:modId xmlns:p14="http://schemas.microsoft.com/office/powerpoint/2010/main" val="328334921"/>
              </p:ext>
            </p:extLst>
          </p:nvPr>
        </p:nvGraphicFramePr>
        <p:xfrm>
          <a:off x="2845653" y="2670175"/>
          <a:ext cx="2249488" cy="698500"/>
        </p:xfrm>
        <a:graphic>
          <a:graphicData uri="http://schemas.openxmlformats.org/presentationml/2006/ole">
            <mc:AlternateContent xmlns:mc="http://schemas.openxmlformats.org/markup-compatibility/2006">
              <mc:Choice xmlns:v="urn:schemas-microsoft-com:vml" Requires="v">
                <p:oleObj spid="_x0000_s15555" name="Equation" r:id="rId3" imgW="1308100" imgH="406400" progId="Equation.3">
                  <p:embed/>
                </p:oleObj>
              </mc:Choice>
              <mc:Fallback>
                <p:oleObj name="Equation" r:id="rId3" imgW="13081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653" y="2670175"/>
                        <a:ext cx="22494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1479121442"/>
              </p:ext>
            </p:extLst>
          </p:nvPr>
        </p:nvGraphicFramePr>
        <p:xfrm>
          <a:off x="2845653" y="3556794"/>
          <a:ext cx="2205037" cy="611187"/>
        </p:xfrm>
        <a:graphic>
          <a:graphicData uri="http://schemas.openxmlformats.org/presentationml/2006/ole">
            <mc:AlternateContent xmlns:mc="http://schemas.openxmlformats.org/markup-compatibility/2006">
              <mc:Choice xmlns:v="urn:schemas-microsoft-com:vml" Requires="v">
                <p:oleObj spid="_x0000_s15556" name="Equation" r:id="rId5" imgW="1282700" imgH="355600" progId="Equation.3">
                  <p:embed/>
                </p:oleObj>
              </mc:Choice>
              <mc:Fallback>
                <p:oleObj name="Equation" r:id="rId5" imgW="1282700" imgH="355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653" y="3556794"/>
                        <a:ext cx="2205037"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1566828553"/>
              </p:ext>
            </p:extLst>
          </p:nvPr>
        </p:nvGraphicFramePr>
        <p:xfrm>
          <a:off x="2845653" y="4349787"/>
          <a:ext cx="2073275" cy="720725"/>
        </p:xfrm>
        <a:graphic>
          <a:graphicData uri="http://schemas.openxmlformats.org/presentationml/2006/ole">
            <mc:AlternateContent xmlns:mc="http://schemas.openxmlformats.org/markup-compatibility/2006">
              <mc:Choice xmlns:v="urn:schemas-microsoft-com:vml" Requires="v">
                <p:oleObj spid="_x0000_s15557" name="Equation" r:id="rId7" imgW="1206500" imgH="419100" progId="Equation.3">
                  <p:embed/>
                </p:oleObj>
              </mc:Choice>
              <mc:Fallback>
                <p:oleObj name="Equation" r:id="rId7" imgW="1206500" imgH="41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653" y="4349787"/>
                        <a:ext cx="20732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3619200723"/>
              </p:ext>
            </p:extLst>
          </p:nvPr>
        </p:nvGraphicFramePr>
        <p:xfrm>
          <a:off x="2518629" y="5265762"/>
          <a:ext cx="2576512" cy="720725"/>
        </p:xfrm>
        <a:graphic>
          <a:graphicData uri="http://schemas.openxmlformats.org/presentationml/2006/ole">
            <mc:AlternateContent xmlns:mc="http://schemas.openxmlformats.org/markup-compatibility/2006">
              <mc:Choice xmlns:v="urn:schemas-microsoft-com:vml" Requires="v">
                <p:oleObj spid="_x0000_s15558" name="Equation" r:id="rId9" imgW="1498600" imgH="419100" progId="Equation.3">
                  <p:embed/>
                </p:oleObj>
              </mc:Choice>
              <mc:Fallback>
                <p:oleObj name="Equation" r:id="rId9" imgW="1498600" imgH="419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8629" y="5265762"/>
                        <a:ext cx="2576512"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6"/>
          <p:cNvGraphicFramePr>
            <a:graphicFrameLocks noChangeAspect="1"/>
          </p:cNvGraphicFramePr>
          <p:nvPr/>
        </p:nvGraphicFramePr>
        <p:xfrm>
          <a:off x="3165475" y="6365875"/>
          <a:ext cx="1397000" cy="219075"/>
        </p:xfrm>
        <a:graphic>
          <a:graphicData uri="http://schemas.openxmlformats.org/presentationml/2006/ole">
            <mc:AlternateContent xmlns:mc="http://schemas.openxmlformats.org/markup-compatibility/2006">
              <mc:Choice xmlns:v="urn:schemas-microsoft-com:vml" Requires="v">
                <p:oleObj spid="_x0000_s15559" name="Equation" r:id="rId11" imgW="812800" imgH="127000" progId="Equation.3">
                  <p:embed/>
                </p:oleObj>
              </mc:Choice>
              <mc:Fallback>
                <p:oleObj name="Equation" r:id="rId11" imgW="812800" imgH="1270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5475" y="6365875"/>
                        <a:ext cx="13970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Box 23"/>
          <p:cNvSpPr txBox="1"/>
          <p:nvPr/>
        </p:nvSpPr>
        <p:spPr>
          <a:xfrm>
            <a:off x="207372" y="3577503"/>
            <a:ext cx="2114360" cy="739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1400" dirty="0"/>
              <a:t>Multiply both sides by square root </a:t>
            </a:r>
            <a:r>
              <a:rPr lang="en-US" sz="1400" i="1" dirty="0" err="1"/>
              <a:t>n</a:t>
            </a:r>
            <a:r>
              <a:rPr lang="en-US" sz="1400" dirty="0"/>
              <a:t> and divide both sides by 0.03.</a:t>
            </a:r>
          </a:p>
        </p:txBody>
      </p:sp>
      <p:sp>
        <p:nvSpPr>
          <p:cNvPr id="25" name="TextBox 24"/>
          <p:cNvSpPr txBox="1"/>
          <p:nvPr/>
        </p:nvSpPr>
        <p:spPr>
          <a:xfrm>
            <a:off x="596119" y="4704189"/>
            <a:ext cx="1725612" cy="307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dirty="0"/>
              <a:t>Square both sides.</a:t>
            </a:r>
          </a:p>
        </p:txBody>
      </p:sp>
      <p:sp>
        <p:nvSpPr>
          <p:cNvPr id="26" name="TextBox 25"/>
          <p:cNvSpPr txBox="1"/>
          <p:nvPr/>
        </p:nvSpPr>
        <p:spPr>
          <a:xfrm>
            <a:off x="365931" y="5409228"/>
            <a:ext cx="1955800" cy="9540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400">
                <a:solidFill>
                  <a:srgbClr val="000000"/>
                </a:solidFill>
                <a:ea typeface="ＭＳ Ｐゴシック" charset="-128"/>
                <a:cs typeface="ＭＳ Ｐゴシック" charset="-128"/>
              </a:rPr>
              <a:t>Substitute 0.5 for the sample proportion to find the largest </a:t>
            </a:r>
            <a:r>
              <a:rPr lang="en-US" sz="1400" i="1">
                <a:solidFill>
                  <a:srgbClr val="000000"/>
                </a:solidFill>
                <a:ea typeface="ＭＳ Ｐゴシック" charset="-128"/>
                <a:cs typeface="ＭＳ Ｐゴシック" charset="-128"/>
              </a:rPr>
              <a:t>ME</a:t>
            </a:r>
            <a:r>
              <a:rPr lang="en-US" sz="1400">
                <a:solidFill>
                  <a:srgbClr val="000000"/>
                </a:solidFill>
                <a:ea typeface="ＭＳ Ｐゴシック" charset="-128"/>
                <a:cs typeface="ＭＳ Ｐゴシック" charset="-128"/>
              </a:rPr>
              <a:t> possible.</a:t>
            </a:r>
          </a:p>
        </p:txBody>
      </p:sp>
      <p:sp>
        <p:nvSpPr>
          <p:cNvPr id="27" name="TextBox 26"/>
          <p:cNvSpPr txBox="1"/>
          <p:nvPr/>
        </p:nvSpPr>
        <p:spPr>
          <a:xfrm>
            <a:off x="5566415" y="4618157"/>
            <a:ext cx="3209096" cy="201593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2500" dirty="0">
                <a:solidFill>
                  <a:srgbClr val="000000"/>
                </a:solidFill>
              </a:rPr>
              <a:t>We round up to 1068 respondents to ensure the margin of error is no more than 0.03 at 95% confidence.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98475" y="484188"/>
            <a:ext cx="8140700" cy="1116012"/>
          </a:xfrm>
        </p:spPr>
        <p:txBody>
          <a:bodyPr/>
          <a:lstStyle/>
          <a:p>
            <a:pPr eaLnBrk="1" hangingPunct="1"/>
            <a:r>
              <a:rPr lang="en-US" altLang="en-US" sz="4500" b="1" smtClean="0">
                <a:solidFill>
                  <a:srgbClr val="E81F30"/>
                </a:solidFill>
              </a:rPr>
              <a:t>Section 8.2</a:t>
            </a:r>
            <a:br>
              <a:rPr lang="en-US" altLang="en-US" sz="4500" b="1" smtClean="0">
                <a:solidFill>
                  <a:srgbClr val="E81F30"/>
                </a:solidFill>
              </a:rPr>
            </a:br>
            <a:r>
              <a:rPr lang="en-US" altLang="en-US" sz="4500" b="1" smtClean="0">
                <a:solidFill>
                  <a:srgbClr val="E81F30"/>
                </a:solidFill>
              </a:rPr>
              <a:t>Estimating a Population Proportion</a:t>
            </a:r>
          </a:p>
        </p:txBody>
      </p:sp>
      <p:sp>
        <p:nvSpPr>
          <p:cNvPr id="3075" name="Content Placeholder 2"/>
          <p:cNvSpPr>
            <a:spLocks noGrp="1"/>
          </p:cNvSpPr>
          <p:nvPr>
            <p:ph sz="half" idx="2"/>
          </p:nvPr>
        </p:nvSpPr>
        <p:spPr>
          <a:xfrm>
            <a:off x="496888" y="2197100"/>
            <a:ext cx="8402637" cy="4352925"/>
          </a:xfrm>
        </p:spPr>
        <p:txBody>
          <a:bodyPr/>
          <a:lstStyle/>
          <a:p>
            <a:pPr eaLnBrk="1" hangingPunct="1">
              <a:spcAft>
                <a:spcPts val="2400"/>
              </a:spcAft>
              <a:buFont typeface="Wingdings" charset="2"/>
              <a:buNone/>
            </a:pPr>
            <a:r>
              <a:rPr lang="en-US" altLang="en-US" sz="2500" smtClean="0">
                <a:solidFill>
                  <a:srgbClr val="000000"/>
                </a:solidFill>
              </a:rPr>
              <a:t>After this section, you should be able to…</a:t>
            </a:r>
          </a:p>
          <a:p>
            <a:pPr lvl="1" eaLnBrk="1" hangingPunct="1">
              <a:spcAft>
                <a:spcPts val="1200"/>
              </a:spcAft>
              <a:buClr>
                <a:srgbClr val="E81F30"/>
              </a:buClr>
              <a:buFont typeface="Wingdings" charset="2"/>
              <a:buChar char="ü"/>
            </a:pPr>
            <a:r>
              <a:rPr lang="en-US" altLang="en-US" sz="2500" smtClean="0">
                <a:solidFill>
                  <a:srgbClr val="000000"/>
                </a:solidFill>
              </a:rPr>
              <a:t>CONSTRUCT and INTERPRET a confidence interval for a population proportion</a:t>
            </a:r>
          </a:p>
          <a:p>
            <a:pPr lvl="1" eaLnBrk="1" hangingPunct="1">
              <a:spcAft>
                <a:spcPts val="1200"/>
              </a:spcAft>
              <a:buClr>
                <a:srgbClr val="E81F30"/>
              </a:buClr>
              <a:buFont typeface="Wingdings" charset="2"/>
              <a:buChar char="ü"/>
            </a:pPr>
            <a:r>
              <a:rPr lang="en-US" altLang="en-US" sz="2500" smtClean="0">
                <a:solidFill>
                  <a:srgbClr val="000000"/>
                </a:solidFill>
              </a:rPr>
              <a:t>DETERMINE the sample size required to obtain a level </a:t>
            </a:r>
            <a:r>
              <a:rPr lang="en-US" altLang="en-US" sz="2500" i="1" smtClean="0">
                <a:solidFill>
                  <a:srgbClr val="000000"/>
                </a:solidFill>
              </a:rPr>
              <a:t>C</a:t>
            </a:r>
            <a:r>
              <a:rPr lang="en-US" altLang="en-US" sz="2500" smtClean="0">
                <a:solidFill>
                  <a:srgbClr val="000000"/>
                </a:solidFill>
              </a:rPr>
              <a:t> confidence interval for a population proportion with a specified margin of error</a:t>
            </a:r>
          </a:p>
          <a:p>
            <a:pPr lvl="1" eaLnBrk="1" hangingPunct="1">
              <a:spcAft>
                <a:spcPts val="1200"/>
              </a:spcAft>
              <a:buClr>
                <a:srgbClr val="E81F30"/>
              </a:buClr>
              <a:buFont typeface="Wingdings" charset="2"/>
              <a:buChar char="ü"/>
            </a:pPr>
            <a:r>
              <a:rPr lang="en-US" altLang="en-US" sz="2500" smtClean="0">
                <a:solidFill>
                  <a:srgbClr val="000000"/>
                </a:solidFill>
              </a:rPr>
              <a:t>DESCRIBE how the margin of error of a confidence interval changes with the sample size and the level of confidence </a:t>
            </a:r>
            <a:r>
              <a:rPr lang="en-US" altLang="en-US" sz="2500" i="1" smtClean="0">
                <a:solidFill>
                  <a:srgbClr val="000000"/>
                </a:solidFill>
              </a:rPr>
              <a:t>C</a:t>
            </a:r>
            <a:endParaRPr lang="en-US" altLang="en-US" sz="250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chemeClr val="bg2">
                    <a:lumMod val="50000"/>
                  </a:schemeClr>
                </a:solidFill>
              </a:rPr>
              <a:t>2011B #5b</a:t>
            </a:r>
            <a:endParaRPr lang="en-US" sz="5500" b="1" dirty="0">
              <a:solidFill>
                <a:schemeClr val="bg2">
                  <a:lumMod val="50000"/>
                </a:schemeClr>
              </a:solidFill>
            </a:endParaRPr>
          </a:p>
        </p:txBody>
      </p:sp>
      <p:sp>
        <p:nvSpPr>
          <p:cNvPr id="3" name="Content Placeholder 2"/>
          <p:cNvSpPr>
            <a:spLocks noGrp="1"/>
          </p:cNvSpPr>
          <p:nvPr>
            <p:ph idx="1"/>
          </p:nvPr>
        </p:nvSpPr>
        <p:spPr/>
        <p:txBody>
          <a:bodyPr/>
          <a:lstStyle/>
          <a:p>
            <a:pPr marL="0" indent="0">
              <a:buNone/>
            </a:pPr>
            <a:r>
              <a:rPr lang="en-US" dirty="0"/>
              <a:t>(b) Suppose a similar survey will be given to vaccine-eligible people in Canada by Canadian health officials. A 99 percent confidence interval for the proportion of people who will have received flu vaccine is to be constructed. What is the smallest sample size that can be used to guarantee that the margin of error will be less than or equal to 0.02 ? </a:t>
            </a:r>
          </a:p>
          <a:p>
            <a:endParaRPr lang="en-US" dirty="0"/>
          </a:p>
        </p:txBody>
      </p:sp>
    </p:spTree>
    <p:extLst>
      <p:ext uri="{BB962C8B-B14F-4D97-AF65-F5344CB8AC3E}">
        <p14:creationId xmlns:p14="http://schemas.microsoft.com/office/powerpoint/2010/main" val="161173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chemeClr val="bg2">
                    <a:lumMod val="50000"/>
                  </a:schemeClr>
                </a:solidFill>
              </a:rPr>
              <a:t>Solution</a:t>
            </a:r>
            <a:endParaRPr lang="en-US" sz="5500" b="1" dirty="0">
              <a:solidFill>
                <a:schemeClr val="bg2">
                  <a:lumMod val="50000"/>
                </a:schemeClr>
              </a:solidFill>
            </a:endParaRPr>
          </a:p>
        </p:txBody>
      </p:sp>
      <p:sp>
        <p:nvSpPr>
          <p:cNvPr id="3" name="Content Placeholder 2"/>
          <p:cNvSpPr>
            <a:spLocks noGrp="1"/>
          </p:cNvSpPr>
          <p:nvPr>
            <p:ph idx="1"/>
          </p:nvPr>
        </p:nvSpPr>
        <p:spPr/>
        <p:txBody>
          <a:bodyPr/>
          <a:lstStyle/>
          <a:p>
            <a:pPr marL="0" indent="0">
              <a:buNone/>
            </a:pPr>
            <a:r>
              <a:rPr lang="en-US" sz="2500" dirty="0"/>
              <a:t>The sample-size calculation uses 0.5 as the value of the proportion in order to provide the minimum required sample size to guarantee that the resulting interval will have a margin of error no larger than 0.02. </a:t>
            </a:r>
            <a:endParaRPr lang="en-US" sz="2500" dirty="0" smtClean="0"/>
          </a:p>
          <a:p>
            <a:pPr marL="0" indent="0">
              <a:buNone/>
            </a:pPr>
            <a:endParaRPr lang="en-US" sz="2500" dirty="0" smtClean="0"/>
          </a:p>
          <a:p>
            <a:endParaRPr lang="en-US" sz="2500" dirty="0" smtClean="0"/>
          </a:p>
          <a:p>
            <a:endParaRPr lang="en-US" sz="2500" dirty="0"/>
          </a:p>
          <a:p>
            <a:pPr marL="0" indent="0">
              <a:buNone/>
            </a:pPr>
            <a:endParaRPr lang="en-US" sz="2500" b="1" dirty="0"/>
          </a:p>
          <a:p>
            <a:pPr marL="0" indent="0">
              <a:buNone/>
            </a:pPr>
            <a:r>
              <a:rPr lang="en-US" sz="2500" b="1" dirty="0" smtClean="0"/>
              <a:t>A </a:t>
            </a:r>
            <a:r>
              <a:rPr lang="en-US" sz="2500" b="1" dirty="0"/>
              <a:t>sample of at least 4,148 vaccine-eligible people should be taken in Canada. </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78" t="57077" r="5177" b="15565"/>
          <a:stretch/>
        </p:blipFill>
        <p:spPr bwMode="auto">
          <a:xfrm>
            <a:off x="682387" y="3305467"/>
            <a:ext cx="7779224" cy="137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20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050"/>
          </a:xfrm>
        </p:spPr>
        <p:txBody>
          <a:bodyPr/>
          <a:lstStyle/>
          <a:p>
            <a:r>
              <a:rPr lang="en-US" smtClean="0"/>
              <a:t>Summary</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58" y="1115886"/>
            <a:ext cx="8777284" cy="5522658"/>
          </a:xfrm>
        </p:spPr>
      </p:pic>
    </p:spTree>
    <p:extLst>
      <p:ext uri="{BB962C8B-B14F-4D97-AF65-F5344CB8AC3E}">
        <p14:creationId xmlns:p14="http://schemas.microsoft.com/office/powerpoint/2010/main" val="211247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8.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417" y="606425"/>
            <a:ext cx="8229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ertical Text Placeholder 2"/>
          <p:cNvSpPr>
            <a:spLocks noGrp="1"/>
          </p:cNvSpPr>
          <p:nvPr>
            <p:ph type="body" orient="vert" idx="1"/>
          </p:nvPr>
        </p:nvSpPr>
        <p:spPr>
          <a:xfrm rot="16200000">
            <a:off x="3301999" y="-2439302"/>
            <a:ext cx="2573337" cy="7935912"/>
          </a:xfrm>
        </p:spPr>
        <p:txBody>
          <a:bodyPr rtlCol="0">
            <a:normAutofit/>
          </a:bodyPr>
          <a:lstStyle/>
          <a:p>
            <a:pPr marL="0" indent="0" algn="ctr" eaLnBrk="1" fontAlgn="auto" hangingPunct="1">
              <a:spcAft>
                <a:spcPts val="0"/>
              </a:spcAft>
              <a:buFont typeface="Arial" pitchFamily="34" charset="0"/>
              <a:buNone/>
              <a:defRPr/>
            </a:pPr>
            <a:r>
              <a:rPr lang="en-US" sz="4500" b="1" dirty="0" smtClean="0">
                <a:solidFill>
                  <a:schemeClr val="accent4">
                    <a:lumMod val="75000"/>
                  </a:schemeClr>
                </a:solidFill>
              </a:rPr>
              <a:t>Estimating p &amp; Constructing a CI: </a:t>
            </a:r>
            <a:r>
              <a:rPr lang="en-US" sz="4500" b="1" dirty="0" smtClean="0">
                <a:solidFill>
                  <a:srgbClr val="000000"/>
                </a:solidFill>
              </a:rPr>
              <a:t>Conditions</a:t>
            </a:r>
            <a:endParaRPr lang="en-US" sz="4500" dirty="0" smtClean="0">
              <a:solidFill>
                <a:srgbClr val="000000"/>
              </a:solidFill>
            </a:endParaRPr>
          </a:p>
        </p:txBody>
      </p:sp>
      <p:sp>
        <p:nvSpPr>
          <p:cNvPr id="10" name="TextBox 9"/>
          <p:cNvSpPr txBox="1">
            <a:spLocks noChangeArrowheads="1"/>
          </p:cNvSpPr>
          <p:nvPr/>
        </p:nvSpPr>
        <p:spPr bwMode="auto">
          <a:xfrm>
            <a:off x="389731" y="1713365"/>
            <a:ext cx="8510588" cy="861774"/>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dirty="0" smtClean="0">
                <a:latin typeface="+mj-lt"/>
              </a:rPr>
              <a:t>1) </a:t>
            </a:r>
            <a:r>
              <a:rPr lang="en-US" sz="2500" b="1" dirty="0" smtClean="0">
                <a:latin typeface="+mj-lt"/>
              </a:rPr>
              <a:t>Random</a:t>
            </a:r>
            <a:r>
              <a:rPr lang="en-US" sz="2500" dirty="0" smtClean="0">
                <a:latin typeface="+mj-lt"/>
              </a:rPr>
              <a:t>: The data should come from a well-designed random sample or randomized experiment.</a:t>
            </a:r>
          </a:p>
        </p:txBody>
      </p:sp>
      <mc:AlternateContent xmlns:mc="http://schemas.openxmlformats.org/markup-compatibility/2006" xmlns:a14="http://schemas.microsoft.com/office/drawing/2010/main">
        <mc:Choice Requires="a14">
          <p:sp>
            <p:nvSpPr>
              <p:cNvPr id="7" name="TextBox 6"/>
              <p:cNvSpPr txBox="1">
                <a:spLocks noChangeArrowheads="1"/>
              </p:cNvSpPr>
              <p:nvPr/>
            </p:nvSpPr>
            <p:spPr bwMode="auto">
              <a:xfrm>
                <a:off x="389731" y="2693345"/>
                <a:ext cx="8510588" cy="2015936"/>
              </a:xfrm>
              <a:prstGeom prst="rect">
                <a:avLst/>
              </a:prstGeom>
              <a:solidFill>
                <a:schemeClr val="bg1"/>
              </a:solidFill>
              <a:ln>
                <a:noFill/>
              </a:ln>
            </p:spPr>
            <p:txBody>
              <a:bodyPr>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600"/>
                  </a:spcAft>
                  <a:defRPr/>
                </a:pPr>
                <a:r>
                  <a:rPr lang="en-US" sz="2500" dirty="0" smtClean="0">
                    <a:latin typeface="+mj-lt"/>
                  </a:rPr>
                  <a:t>2) </a:t>
                </a:r>
                <a:r>
                  <a:rPr lang="en-US" sz="2500" b="1" dirty="0" smtClean="0">
                    <a:latin typeface="+mj-lt"/>
                  </a:rPr>
                  <a:t>Normal: </a:t>
                </a:r>
                <a:r>
                  <a:rPr lang="en-US" sz="2500" dirty="0" smtClean="0">
                    <a:latin typeface="+mj-lt"/>
                  </a:rPr>
                  <a:t>The sampling distribution of the statistic is approximately Normal. We can use the Normal approximation to the sampling distribution as long as </a:t>
                </a:r>
                <a:r>
                  <a:rPr lang="en-US" sz="2500" i="1" dirty="0" err="1" smtClean="0">
                    <a:latin typeface="+mj-lt"/>
                  </a:rPr>
                  <a:t>np</a:t>
                </a:r>
                <a:r>
                  <a:rPr lang="en-US" sz="2500" dirty="0" smtClean="0">
                    <a:latin typeface="+mj-lt"/>
                  </a:rPr>
                  <a:t> ≥ 10 and </a:t>
                </a:r>
                <a:r>
                  <a:rPr lang="en-US" sz="2500" i="1" dirty="0" smtClean="0">
                    <a:latin typeface="+mj-lt"/>
                  </a:rPr>
                  <a:t>n</a:t>
                </a:r>
                <a:r>
                  <a:rPr lang="en-US" sz="2500" dirty="0" smtClean="0">
                    <a:latin typeface="+mj-lt"/>
                  </a:rPr>
                  <a:t>(1 – </a:t>
                </a:r>
                <a:r>
                  <a:rPr lang="en-US" sz="2500" i="1" dirty="0" smtClean="0">
                    <a:latin typeface="+mj-lt"/>
                  </a:rPr>
                  <a:t>p</a:t>
                </a:r>
                <a:r>
                  <a:rPr lang="en-US" sz="2500" dirty="0" smtClean="0">
                    <a:latin typeface="+mj-lt"/>
                  </a:rPr>
                  <a:t>) ≥ 10. However, if we don’t know p, we can replace p with </a:t>
                </a:r>
                <a14:m>
                  <m:oMath xmlns:m="http://schemas.openxmlformats.org/officeDocument/2006/math">
                    <m:acc>
                      <m:accPr>
                        <m:chr m:val="̂"/>
                        <m:ctrlPr>
                          <a:rPr lang="en-US" sz="2500" i="1" dirty="0" smtClean="0">
                            <a:latin typeface="Cambria Math" charset="0"/>
                          </a:rPr>
                        </m:ctrlPr>
                      </m:accPr>
                      <m:e>
                        <m:r>
                          <a:rPr lang="en-US" sz="2500" b="0" i="1" dirty="0" smtClean="0">
                            <a:latin typeface="Cambria Math"/>
                          </a:rPr>
                          <m:t>𝑝</m:t>
                        </m:r>
                      </m:e>
                    </m:acc>
                  </m:oMath>
                </a14:m>
                <a:r>
                  <a:rPr lang="en-US" sz="2500" i="1" dirty="0" smtClean="0">
                    <a:latin typeface="+mj-lt"/>
                  </a:rPr>
                  <a:t> </a:t>
                </a:r>
                <a:r>
                  <a:rPr lang="en-US" sz="2500" dirty="0">
                    <a:latin typeface="+mj-lt"/>
                  </a:rPr>
                  <a:t> </a:t>
                </a:r>
                <a:r>
                  <a:rPr lang="en-US" sz="2500" dirty="0" smtClean="0">
                    <a:latin typeface="+mj-lt"/>
                  </a:rPr>
                  <a:t>to check normality.</a:t>
                </a:r>
                <a:endParaRPr lang="en-US" sz="2500" i="1" dirty="0" smtClean="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389731" y="2693345"/>
                <a:ext cx="8510588" cy="2015936"/>
              </a:xfrm>
              <a:prstGeom prst="rect">
                <a:avLst/>
              </a:prstGeom>
              <a:blipFill rotWithShape="1">
                <a:blip r:embed="rId2"/>
                <a:stretch>
                  <a:fillRect l="-1218" t="-2115" r="-788" b="-6344"/>
                </a:stretch>
              </a:blipFill>
              <a:ln>
                <a:noFill/>
              </a:ln>
            </p:spPr>
            <p:txBody>
              <a:bodyPr/>
              <a:lstStyle/>
              <a:p>
                <a:r>
                  <a:rPr lang="en-US">
                    <a:noFill/>
                  </a:rPr>
                  <a:t> </a:t>
                </a:r>
              </a:p>
            </p:txBody>
          </p:sp>
        </mc:Fallback>
      </mc:AlternateContent>
      <p:sp>
        <p:nvSpPr>
          <p:cNvPr id="11" name="TextBox 10"/>
          <p:cNvSpPr txBox="1">
            <a:spLocks noChangeArrowheads="1"/>
          </p:cNvSpPr>
          <p:nvPr/>
        </p:nvSpPr>
        <p:spPr bwMode="auto">
          <a:xfrm>
            <a:off x="389731" y="4700089"/>
            <a:ext cx="8315325" cy="1631216"/>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dirty="0" smtClean="0">
                <a:latin typeface="+mj-lt"/>
              </a:rPr>
              <a:t>3) </a:t>
            </a:r>
            <a:r>
              <a:rPr lang="en-US" sz="2500" b="1" dirty="0" smtClean="0">
                <a:latin typeface="+mj-lt"/>
              </a:rPr>
              <a:t>Independent</a:t>
            </a:r>
            <a:r>
              <a:rPr lang="en-US" sz="2500" dirty="0" smtClean="0">
                <a:latin typeface="+mj-lt"/>
              </a:rPr>
              <a:t>: Individual observations are independent. When sampling without replacement, the sample size </a:t>
            </a:r>
            <a:r>
              <a:rPr lang="en-US" sz="2500" i="1" dirty="0" smtClean="0">
                <a:latin typeface="+mj-lt"/>
              </a:rPr>
              <a:t>n</a:t>
            </a:r>
            <a:r>
              <a:rPr lang="en-US" sz="2500" dirty="0" smtClean="0">
                <a:latin typeface="+mj-lt"/>
              </a:rPr>
              <a:t> should be no more than 10% of the population size </a:t>
            </a:r>
            <a:r>
              <a:rPr lang="en-US" sz="2500" i="1" dirty="0" smtClean="0">
                <a:latin typeface="+mj-lt"/>
              </a:rPr>
              <a:t>N</a:t>
            </a:r>
            <a:r>
              <a:rPr lang="en-US" sz="2500" dirty="0" smtClean="0">
                <a:latin typeface="+mj-lt"/>
              </a:rPr>
              <a:t> (the </a:t>
            </a:r>
            <a:r>
              <a:rPr lang="en-US" sz="2500" i="1" dirty="0" smtClean="0">
                <a:latin typeface="+mj-lt"/>
              </a:rPr>
              <a:t>10% condition</a:t>
            </a:r>
            <a:r>
              <a:rPr lang="en-US" sz="2500" dirty="0" smtClean="0">
                <a:latin typeface="+mj-lt"/>
              </a:rPr>
              <a:t>).</a:t>
            </a:r>
          </a:p>
        </p:txBody>
      </p:sp>
    </p:spTree>
    <p:extLst>
      <p:ext uri="{BB962C8B-B14F-4D97-AF65-F5344CB8AC3E}">
        <p14:creationId xmlns:p14="http://schemas.microsoft.com/office/powerpoint/2010/main" val="31139469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Vertical Text Placeholder 2"/>
          <p:cNvSpPr>
            <a:spLocks noGrp="1"/>
          </p:cNvSpPr>
          <p:nvPr>
            <p:ph type="body" orient="vert" idx="1"/>
          </p:nvPr>
        </p:nvSpPr>
        <p:spPr>
          <a:xfrm rot="16200000">
            <a:off x="3297038" y="-2567189"/>
            <a:ext cx="2746778" cy="8372475"/>
          </a:xfrm>
        </p:spPr>
        <p:txBody>
          <a:bodyPr rtlCol="0">
            <a:normAutofit/>
          </a:bodyPr>
          <a:lstStyle/>
          <a:p>
            <a:pPr marL="0" indent="0" algn="ctr" eaLnBrk="1" fontAlgn="auto" hangingPunct="1">
              <a:spcAft>
                <a:spcPts val="0"/>
              </a:spcAft>
              <a:buFont typeface="Arial" pitchFamily="34" charset="0"/>
              <a:buNone/>
              <a:defRPr/>
            </a:pPr>
            <a:r>
              <a:rPr lang="en-US" sz="4000" b="1" dirty="0" smtClean="0">
                <a:solidFill>
                  <a:schemeClr val="accent4">
                    <a:lumMod val="75000"/>
                  </a:schemeClr>
                </a:solidFill>
              </a:rPr>
              <a:t>Formula: </a:t>
            </a:r>
            <a:r>
              <a:rPr lang="en-US" sz="4000" b="1" dirty="0" smtClean="0"/>
              <a:t>Confidence Interval for </a:t>
            </a:r>
            <a:r>
              <a:rPr lang="en-US" sz="4000" b="1" i="1" dirty="0" smtClean="0"/>
              <a:t>p</a:t>
            </a:r>
            <a:endParaRPr lang="en-US" sz="4000" dirty="0" smtClean="0"/>
          </a:p>
        </p:txBody>
      </p:sp>
      <p:graphicFrame>
        <p:nvGraphicFramePr>
          <p:cNvPr id="6150" name="Object 4"/>
          <p:cNvGraphicFramePr>
            <a:graphicFrameLocks noChangeAspect="1"/>
          </p:cNvGraphicFramePr>
          <p:nvPr>
            <p:extLst>
              <p:ext uri="{D42A27DB-BD31-4B8C-83A1-F6EECF244321}">
                <p14:modId xmlns:p14="http://schemas.microsoft.com/office/powerpoint/2010/main" val="2508375595"/>
              </p:ext>
            </p:extLst>
          </p:nvPr>
        </p:nvGraphicFramePr>
        <p:xfrm>
          <a:off x="1163637" y="1712961"/>
          <a:ext cx="7011988" cy="290512"/>
        </p:xfrm>
        <a:graphic>
          <a:graphicData uri="http://schemas.openxmlformats.org/presentationml/2006/ole">
            <mc:AlternateContent xmlns:mc="http://schemas.openxmlformats.org/markup-compatibility/2006">
              <mc:Choice xmlns:v="urn:schemas-microsoft-com:vml" Requires="v">
                <p:oleObj spid="_x0000_s6236" name="Equation" r:id="rId3" imgW="4292600" imgH="177800" progId="Equation.3">
                  <p:embed/>
                </p:oleObj>
              </mc:Choice>
              <mc:Fallback>
                <p:oleObj name="Equation" r:id="rId3" imgW="4292600" imgH="177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7" y="1712961"/>
                        <a:ext cx="7011988"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1106843" y="2482258"/>
                <a:ext cx="7068782" cy="1722138"/>
              </a:xfrm>
              <a:prstGeom prst="rect">
                <a:avLst/>
              </a:prstGeom>
            </p:spPr>
            <p:txBody>
              <a:bodyPr wrap="square">
                <a:spAutoFit/>
              </a:bodyPr>
              <a:lstStyle/>
              <a:p>
                <a:pPr marL="0" indent="0">
                  <a:buNone/>
                </a:pPr>
                <a:r>
                  <a:rPr lang="en-US" sz="3500" b="1" dirty="0" smtClean="0">
                    <a:solidFill>
                      <a:schemeClr val="accent4">
                        <a:lumMod val="75000"/>
                      </a:schemeClr>
                    </a:solidFill>
                    <a:latin typeface="+mj-lt"/>
                  </a:rPr>
                  <a:t>CI Proportions:</a:t>
                </a:r>
              </a:p>
              <a:p>
                <a:pPr marL="0" indent="0">
                  <a:buNone/>
                </a:pPr>
                <a14:m>
                  <m:oMathPara xmlns:m="http://schemas.openxmlformats.org/officeDocument/2006/math">
                    <m:oMathParaPr>
                      <m:jc m:val="centerGroup"/>
                    </m:oMathParaPr>
                    <m:oMath xmlns:m="http://schemas.openxmlformats.org/officeDocument/2006/math">
                      <m:acc>
                        <m:accPr>
                          <m:chr m:val="̂"/>
                          <m:ctrlPr>
                            <a:rPr lang="en-US" b="1" i="1" smtClean="0">
                              <a:latin typeface="Cambria Math" charset="0"/>
                            </a:rPr>
                          </m:ctrlPr>
                        </m:accPr>
                        <m:e>
                          <m:r>
                            <a:rPr lang="en-US" b="1" i="1" smtClean="0">
                              <a:latin typeface="Cambria Math"/>
                            </a:rPr>
                            <m:t>𝒑</m:t>
                          </m:r>
                        </m:e>
                      </m:acc>
                      <m:r>
                        <a:rPr lang="en-US" b="1" i="1" smtClean="0">
                          <a:latin typeface="Cambria Math"/>
                        </a:rPr>
                        <m:t> </m:t>
                      </m:r>
                      <m:r>
                        <a:rPr lang="en-US" b="1" i="1" smtClean="0">
                          <a:latin typeface="Cambria Math"/>
                          <a:ea typeface="Cambria Math"/>
                        </a:rPr>
                        <m:t>±  </m:t>
                      </m:r>
                      <m:r>
                        <a:rPr lang="en-US" b="1" i="1" smtClean="0">
                          <a:latin typeface="Cambria Math"/>
                          <a:ea typeface="Cambria Math"/>
                        </a:rPr>
                        <m:t>𝒛</m:t>
                      </m:r>
                      <m:r>
                        <a:rPr lang="en-US" b="1" i="1" smtClean="0">
                          <a:latin typeface="Cambria Math"/>
                          <a:ea typeface="Cambria Math"/>
                        </a:rPr>
                        <m:t> </m:t>
                      </m:r>
                      <m:rad>
                        <m:radPr>
                          <m:degHide m:val="on"/>
                          <m:ctrlPr>
                            <a:rPr lang="en-US" b="1" i="1" smtClean="0">
                              <a:latin typeface="Cambria Math" charset="0"/>
                              <a:ea typeface="Cambria Math"/>
                            </a:rPr>
                          </m:ctrlPr>
                        </m:radPr>
                        <m:deg/>
                        <m:e>
                          <m:f>
                            <m:fPr>
                              <m:ctrlPr>
                                <a:rPr lang="en-US" b="1" i="1" smtClean="0">
                                  <a:latin typeface="Cambria Math" charset="0"/>
                                  <a:ea typeface="Cambria Math"/>
                                </a:rPr>
                              </m:ctrlPr>
                            </m:fPr>
                            <m:num>
                              <m:acc>
                                <m:accPr>
                                  <m:chr m:val="̂"/>
                                  <m:ctrlPr>
                                    <a:rPr lang="en-US" b="1" i="1" smtClean="0">
                                      <a:latin typeface="Cambria Math" charset="0"/>
                                      <a:ea typeface="Cambria Math"/>
                                    </a:rPr>
                                  </m:ctrlPr>
                                </m:accPr>
                                <m:e>
                                  <m:r>
                                    <a:rPr lang="en-US" b="1" i="1" smtClean="0">
                                      <a:latin typeface="Cambria Math"/>
                                      <a:ea typeface="Cambria Math"/>
                                    </a:rPr>
                                    <m:t>𝒑</m:t>
                                  </m:r>
                                </m:e>
                              </m:acc>
                              <m:r>
                                <a:rPr lang="en-US" b="1" i="1" smtClean="0">
                                  <a:latin typeface="Cambria Math"/>
                                </a:rPr>
                                <m:t>(</m:t>
                              </m:r>
                              <m:r>
                                <a:rPr lang="en-US" b="1" i="1" smtClean="0">
                                  <a:latin typeface="Cambria Math"/>
                                </a:rPr>
                                <m:t>𝟏</m:t>
                              </m:r>
                              <m:r>
                                <a:rPr lang="en-US" b="1" i="1" smtClean="0">
                                  <a:latin typeface="Cambria Math"/>
                                </a:rPr>
                                <m:t> − </m:t>
                              </m:r>
                              <m:acc>
                                <m:accPr>
                                  <m:chr m:val="̂"/>
                                  <m:ctrlPr>
                                    <a:rPr lang="en-US" b="1" i="1" smtClean="0">
                                      <a:latin typeface="Cambria Math" charset="0"/>
                                    </a:rPr>
                                  </m:ctrlPr>
                                </m:accPr>
                                <m:e>
                                  <m:r>
                                    <a:rPr lang="en-US" b="1" i="1" smtClean="0">
                                      <a:latin typeface="Cambria Math"/>
                                    </a:rPr>
                                    <m:t>𝒑</m:t>
                                  </m:r>
                                </m:e>
                              </m:acc>
                              <m:r>
                                <a:rPr lang="en-US" b="1" i="1" smtClean="0">
                                  <a:latin typeface="Cambria Math"/>
                                </a:rPr>
                                <m:t>)</m:t>
                              </m:r>
                            </m:num>
                            <m:den>
                              <m:r>
                                <a:rPr lang="en-US" b="1" i="1" smtClean="0">
                                  <a:latin typeface="Cambria Math"/>
                                  <a:ea typeface="Cambria Math"/>
                                </a:rPr>
                                <m:t>𝒏</m:t>
                              </m:r>
                            </m:den>
                          </m:f>
                        </m:e>
                      </m:rad>
                      <m:r>
                        <a:rPr lang="en-US" b="0" i="1" smtClean="0">
                          <a:latin typeface="Cambria Math"/>
                        </a:rPr>
                        <m:t>  </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106843" y="2482258"/>
                <a:ext cx="7068782" cy="1722138"/>
              </a:xfrm>
              <a:prstGeom prst="rect">
                <a:avLst/>
              </a:prstGeom>
              <a:blipFill rotWithShape="1">
                <a:blip r:embed="rId5"/>
                <a:stretch>
                  <a:fillRect l="-2588" t="-5300"/>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Vertical Text Placeholder 2"/>
          <p:cNvSpPr>
            <a:spLocks noGrp="1"/>
          </p:cNvSpPr>
          <p:nvPr>
            <p:ph type="body" orient="vert" idx="1"/>
          </p:nvPr>
        </p:nvSpPr>
        <p:spPr>
          <a:xfrm rot="16200000">
            <a:off x="1377641" y="-533047"/>
            <a:ext cx="6463520" cy="7977377"/>
          </a:xfrm>
        </p:spPr>
        <p:txBody>
          <a:bodyPr rtlCol="0">
            <a:normAutofit/>
          </a:bodyPr>
          <a:lstStyle/>
          <a:p>
            <a:pPr marL="0" indent="0" algn="ctr" eaLnBrk="1" fontAlgn="auto" hangingPunct="1">
              <a:spcAft>
                <a:spcPts val="0"/>
              </a:spcAft>
              <a:buFont typeface="Arial" pitchFamily="34" charset="0"/>
              <a:buNone/>
              <a:defRPr/>
            </a:pPr>
            <a:r>
              <a:rPr lang="en-US" sz="3500" b="1" dirty="0" smtClean="0">
                <a:solidFill>
                  <a:srgbClr val="7030A0"/>
                </a:solidFill>
              </a:rPr>
              <a:t>The Process: </a:t>
            </a:r>
            <a:r>
              <a:rPr lang="en-US" sz="3500" b="1" dirty="0" smtClean="0">
                <a:solidFill>
                  <a:srgbClr val="000000"/>
                </a:solidFill>
              </a:rPr>
              <a:t>Confidence Intervals</a:t>
            </a:r>
          </a:p>
          <a:p>
            <a:pPr marL="0" indent="0" eaLnBrk="1" fontAlgn="auto" hangingPunct="1">
              <a:spcAft>
                <a:spcPts val="0"/>
              </a:spcAft>
              <a:buFont typeface="Arial" pitchFamily="34" charset="0"/>
              <a:buNone/>
              <a:defRPr/>
            </a:pPr>
            <a:endParaRPr lang="en-US" sz="1000" b="1" dirty="0">
              <a:solidFill>
                <a:srgbClr val="000000"/>
              </a:solidFill>
            </a:endParaRPr>
          </a:p>
          <a:p>
            <a:pPr marL="0" indent="0" eaLnBrk="1" fontAlgn="auto" hangingPunct="1">
              <a:spcAft>
                <a:spcPts val="0"/>
              </a:spcAft>
              <a:buFont typeface="Arial" pitchFamily="34" charset="0"/>
              <a:buNone/>
              <a:defRPr/>
            </a:pPr>
            <a:r>
              <a:rPr lang="en-US" sz="3000" b="1" dirty="0" smtClean="0">
                <a:solidFill>
                  <a:srgbClr val="7030A0"/>
                </a:solidFill>
              </a:rPr>
              <a:t>P</a:t>
            </a:r>
            <a:r>
              <a:rPr lang="en-US" sz="3000" b="1" dirty="0" smtClean="0">
                <a:solidFill>
                  <a:srgbClr val="FF0000"/>
                </a:solidFill>
              </a:rPr>
              <a:t>arameter: </a:t>
            </a:r>
            <a:r>
              <a:rPr lang="en-US" sz="2500" dirty="0" smtClean="0"/>
              <a:t>p = true proportion….</a:t>
            </a:r>
          </a:p>
          <a:p>
            <a:pPr marL="0" indent="0" eaLnBrk="1" fontAlgn="auto" hangingPunct="1">
              <a:spcAft>
                <a:spcPts val="0"/>
              </a:spcAft>
              <a:buFont typeface="Arial" pitchFamily="34" charset="0"/>
              <a:buNone/>
              <a:defRPr/>
            </a:pPr>
            <a:r>
              <a:rPr lang="en-US" sz="3000" b="1" dirty="0" smtClean="0">
                <a:solidFill>
                  <a:srgbClr val="7030A0"/>
                </a:solidFill>
              </a:rPr>
              <a:t>A</a:t>
            </a:r>
            <a:r>
              <a:rPr lang="en-US" sz="3000" b="1" dirty="0" smtClean="0">
                <a:solidFill>
                  <a:srgbClr val="FF0000"/>
                </a:solidFill>
              </a:rPr>
              <a:t>ssess Conditions:</a:t>
            </a:r>
          </a:p>
          <a:p>
            <a:pPr marL="0" indent="0" eaLnBrk="1" fontAlgn="auto" hangingPunct="1">
              <a:spcAft>
                <a:spcPts val="0"/>
              </a:spcAft>
              <a:buFont typeface="Arial" pitchFamily="34" charset="0"/>
              <a:buNone/>
              <a:defRPr/>
            </a:pPr>
            <a:r>
              <a:rPr lang="en-US" sz="2500" b="1" dirty="0">
                <a:solidFill>
                  <a:srgbClr val="000000"/>
                </a:solidFill>
              </a:rPr>
              <a:t>	</a:t>
            </a:r>
            <a:r>
              <a:rPr lang="en-US" sz="2500" b="1" dirty="0" smtClean="0">
                <a:solidFill>
                  <a:srgbClr val="000000"/>
                </a:solidFill>
              </a:rPr>
              <a:t>Random: </a:t>
            </a:r>
            <a:r>
              <a:rPr lang="en-US" sz="2500" dirty="0" smtClean="0">
                <a:solidFill>
                  <a:srgbClr val="000000"/>
                </a:solidFill>
              </a:rPr>
              <a:t>SRS or random assignment</a:t>
            </a:r>
          </a:p>
          <a:p>
            <a:pPr marL="0" indent="0" eaLnBrk="1" fontAlgn="auto" hangingPunct="1">
              <a:spcAft>
                <a:spcPts val="0"/>
              </a:spcAft>
              <a:buFont typeface="Arial" pitchFamily="34" charset="0"/>
              <a:buNone/>
              <a:defRPr/>
            </a:pPr>
            <a:r>
              <a:rPr lang="en-US" sz="2500" b="1" dirty="0" smtClean="0">
                <a:solidFill>
                  <a:srgbClr val="000000"/>
                </a:solidFill>
              </a:rPr>
              <a:t>	Sample Size: </a:t>
            </a:r>
            <a:r>
              <a:rPr lang="en-US" sz="2500" dirty="0" smtClean="0">
                <a:solidFill>
                  <a:srgbClr val="000000"/>
                </a:solidFill>
              </a:rPr>
              <a:t>be sure to show both </a:t>
            </a:r>
            <a:r>
              <a:rPr lang="en-US" sz="2500" i="1" dirty="0" smtClean="0"/>
              <a:t>np</a:t>
            </a:r>
            <a:r>
              <a:rPr lang="en-US" sz="2500" dirty="0" smtClean="0"/>
              <a:t> </a:t>
            </a:r>
            <a:r>
              <a:rPr lang="en-US" sz="2500" dirty="0"/>
              <a:t>≥ 10 and </a:t>
            </a:r>
            <a:r>
              <a:rPr lang="en-US" sz="2500" i="1" dirty="0"/>
              <a:t>n</a:t>
            </a:r>
            <a:r>
              <a:rPr lang="en-US" sz="2500" dirty="0"/>
              <a:t>(1 – </a:t>
            </a:r>
            <a:r>
              <a:rPr lang="en-US" sz="2500" dirty="0" smtClean="0"/>
              <a:t>	</a:t>
            </a:r>
            <a:r>
              <a:rPr lang="en-US" sz="2500" i="1" dirty="0" smtClean="0"/>
              <a:t>p</a:t>
            </a:r>
            <a:r>
              <a:rPr lang="en-US" sz="2500" dirty="0"/>
              <a:t>) ≥ </a:t>
            </a:r>
            <a:r>
              <a:rPr lang="en-US" sz="2500" dirty="0" smtClean="0"/>
              <a:t>10, </a:t>
            </a:r>
            <a:r>
              <a:rPr lang="en-US" sz="2500" dirty="0" smtClean="0">
                <a:solidFill>
                  <a:srgbClr val="000000"/>
                </a:solidFill>
              </a:rPr>
              <a:t>the formula plugged and a sentence stating 	the values are greater than 10, therefore normal. </a:t>
            </a:r>
            <a:r>
              <a:rPr lang="en-US" sz="2500" b="1" dirty="0" smtClean="0">
                <a:solidFill>
                  <a:srgbClr val="000000"/>
                </a:solidFill>
              </a:rPr>
              <a:t>	Independent: </a:t>
            </a:r>
            <a:r>
              <a:rPr lang="en-US" sz="2500" dirty="0" smtClean="0">
                <a:solidFill>
                  <a:srgbClr val="000000"/>
                </a:solidFill>
              </a:rPr>
              <a:t>10% rule</a:t>
            </a:r>
          </a:p>
          <a:p>
            <a:pPr marL="0" indent="0" eaLnBrk="1" fontAlgn="auto" hangingPunct="1">
              <a:spcAft>
                <a:spcPts val="0"/>
              </a:spcAft>
              <a:buFont typeface="Arial" pitchFamily="34" charset="0"/>
              <a:buNone/>
              <a:defRPr/>
            </a:pPr>
            <a:r>
              <a:rPr lang="en-US" sz="3000" b="1" dirty="0" smtClean="0">
                <a:solidFill>
                  <a:srgbClr val="7030A0"/>
                </a:solidFill>
              </a:rPr>
              <a:t>N</a:t>
            </a:r>
            <a:r>
              <a:rPr lang="en-US" sz="3000" b="1" dirty="0" smtClean="0">
                <a:solidFill>
                  <a:srgbClr val="FF0000"/>
                </a:solidFill>
              </a:rPr>
              <a:t>ame Interval: </a:t>
            </a:r>
            <a:r>
              <a:rPr lang="en-US" sz="2500" dirty="0" smtClean="0"/>
              <a:t>1-proportion z-Interval</a:t>
            </a:r>
          </a:p>
          <a:p>
            <a:pPr marL="0" indent="0" eaLnBrk="1" fontAlgn="auto" hangingPunct="1">
              <a:spcAft>
                <a:spcPts val="0"/>
              </a:spcAft>
              <a:buFont typeface="Arial" pitchFamily="34" charset="0"/>
              <a:buNone/>
              <a:defRPr/>
            </a:pPr>
            <a:r>
              <a:rPr lang="en-US" sz="3000" b="1" dirty="0" smtClean="0">
                <a:solidFill>
                  <a:srgbClr val="7030A0"/>
                </a:solidFill>
              </a:rPr>
              <a:t>I</a:t>
            </a:r>
            <a:r>
              <a:rPr lang="en-US" sz="3000" b="1" dirty="0" smtClean="0">
                <a:solidFill>
                  <a:srgbClr val="FF0000"/>
                </a:solidFill>
              </a:rPr>
              <a:t>nterval:</a:t>
            </a:r>
            <a:r>
              <a:rPr lang="en-US" sz="3000" b="1" dirty="0">
                <a:solidFill>
                  <a:srgbClr val="FF0000"/>
                </a:solidFill>
              </a:rPr>
              <a:t> </a:t>
            </a:r>
            <a:r>
              <a:rPr lang="en-US" sz="2500" dirty="0" smtClean="0"/>
              <a:t>Use your calculator. “We are ____% confident that the interval from ____ to ____ will capture the true proportion of (context)…”</a:t>
            </a:r>
          </a:p>
          <a:p>
            <a:pPr marL="0" indent="0" eaLnBrk="1" fontAlgn="auto" hangingPunct="1">
              <a:spcAft>
                <a:spcPts val="0"/>
              </a:spcAft>
              <a:buFont typeface="Arial" pitchFamily="34" charset="0"/>
              <a:buNone/>
              <a:defRPr/>
            </a:pPr>
            <a:r>
              <a:rPr lang="en-US" sz="3000" b="1" dirty="0" smtClean="0">
                <a:solidFill>
                  <a:srgbClr val="7030A0"/>
                </a:solidFill>
              </a:rPr>
              <a:t>C</a:t>
            </a:r>
            <a:r>
              <a:rPr lang="en-US" sz="3000" b="1" dirty="0" smtClean="0">
                <a:solidFill>
                  <a:srgbClr val="FF0000"/>
                </a:solidFill>
              </a:rPr>
              <a:t>onclude in Context: </a:t>
            </a:r>
            <a:r>
              <a:rPr lang="en-US" sz="2500" dirty="0">
                <a:solidFill>
                  <a:srgbClr val="000000"/>
                </a:solidFill>
              </a:rPr>
              <a:t>A</a:t>
            </a:r>
            <a:r>
              <a:rPr lang="en-US" sz="2500" dirty="0" smtClean="0">
                <a:solidFill>
                  <a:srgbClr val="000000"/>
                </a:solidFill>
              </a:rPr>
              <a:t>nswer the question being asked.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60563" y="4057650"/>
            <a:ext cx="1606550" cy="36988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73" name="Vertical Text Placeholder 2"/>
          <p:cNvSpPr>
            <a:spLocks noGrp="1"/>
          </p:cNvSpPr>
          <p:nvPr>
            <p:ph type="body" orient="vert" idx="1"/>
          </p:nvPr>
        </p:nvSpPr>
        <p:spPr>
          <a:xfrm rot="16200000">
            <a:off x="3048664" y="-2231363"/>
            <a:ext cx="3121286" cy="7977187"/>
          </a:xfrm>
        </p:spPr>
        <p:txBody>
          <a:bodyPr rtlCol="0">
            <a:normAutofit/>
          </a:bodyPr>
          <a:lstStyle/>
          <a:p>
            <a:pPr marL="0" indent="0" eaLnBrk="1" fontAlgn="auto" hangingPunct="1">
              <a:spcAft>
                <a:spcPts val="0"/>
              </a:spcAft>
              <a:buFont typeface="Arial" pitchFamily="34" charset="0"/>
              <a:buNone/>
              <a:defRPr/>
            </a:pPr>
            <a:r>
              <a:rPr lang="en-US" sz="4500" b="1" dirty="0" smtClean="0">
                <a:solidFill>
                  <a:srgbClr val="000000"/>
                </a:solidFill>
              </a:rPr>
              <a:t>Example: </a:t>
            </a:r>
            <a:r>
              <a:rPr lang="en-US" sz="4500" b="1" dirty="0" smtClean="0">
                <a:solidFill>
                  <a:srgbClr val="FF0000"/>
                </a:solidFill>
              </a:rPr>
              <a:t>Red Beads</a:t>
            </a:r>
          </a:p>
          <a:p>
            <a:pPr marL="0" eaLnBrk="1" fontAlgn="auto" hangingPunct="1">
              <a:spcAft>
                <a:spcPts val="0"/>
              </a:spcAft>
              <a:buFont typeface="Wingdings" charset="2"/>
              <a:buNone/>
              <a:defRPr/>
            </a:pPr>
            <a:r>
              <a:rPr lang="en-US" sz="2500" dirty="0" smtClean="0">
                <a:solidFill>
                  <a:srgbClr val="000000"/>
                </a:solidFill>
              </a:rPr>
              <a:t>Calculate and interpret a 90% confidence interval for the proportion of red beads in the container of 3000 beads. Mrs. </a:t>
            </a:r>
            <a:r>
              <a:rPr lang="en-US" sz="2500" dirty="0" err="1" smtClean="0">
                <a:solidFill>
                  <a:srgbClr val="000000"/>
                </a:solidFill>
              </a:rPr>
              <a:t>Filtz</a:t>
            </a:r>
            <a:r>
              <a:rPr lang="en-US" sz="2500" dirty="0" smtClean="0">
                <a:solidFill>
                  <a:srgbClr val="000000"/>
                </a:solidFill>
              </a:rPr>
              <a:t> </a:t>
            </a:r>
            <a:r>
              <a:rPr lang="en-US" sz="2500" dirty="0" smtClean="0">
                <a:solidFill>
                  <a:srgbClr val="000000"/>
                </a:solidFill>
              </a:rPr>
              <a:t>claims 50% of the beads are red. Use your interval to comment on this claim. The sample proportion you found was 0.426 with a sample of 251 beads. </a:t>
            </a:r>
          </a:p>
        </p:txBody>
      </p:sp>
      <p:graphicFrame>
        <p:nvGraphicFramePr>
          <p:cNvPr id="10" name="Table 9"/>
          <p:cNvGraphicFramePr>
            <a:graphicFrameLocks noGrp="1"/>
          </p:cNvGraphicFramePr>
          <p:nvPr/>
        </p:nvGraphicFramePr>
        <p:xfrm>
          <a:off x="193675" y="3317875"/>
          <a:ext cx="3373437" cy="1485900"/>
        </p:xfrm>
        <a:graphic>
          <a:graphicData uri="http://schemas.openxmlformats.org/drawingml/2006/table">
            <a:tbl>
              <a:tblPr/>
              <a:tblGrid>
                <a:gridCol w="842962"/>
                <a:gridCol w="842963"/>
                <a:gridCol w="844550"/>
                <a:gridCol w="84296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charset="0"/>
                          <a:ea typeface="ＭＳ Ｐゴシック" charset="-128"/>
                        </a:rPr>
                        <a:t>z</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.05</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.0418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.0401</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.0516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.0505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.0495</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.0630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.0618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.0606</a:t>
                      </a:r>
                    </a:p>
                  </a:txBody>
                  <a:tcPr horzOverflow="overflow">
                    <a:lnL>
                      <a:noFill/>
                    </a:lnL>
                    <a:lnR>
                      <a:noFill/>
                    </a:lnR>
                    <a:lnT>
                      <a:noFill/>
                    </a:lnT>
                    <a:lnB>
                      <a:noFill/>
                    </a:lnB>
                    <a:lnTlToBr>
                      <a:noFill/>
                    </a:lnTlToBr>
                    <a:lnBlToTr>
                      <a:noFill/>
                    </a:lnBlToTr>
                    <a:noFill/>
                  </a:tcPr>
                </a:tc>
              </a:tr>
            </a:tbl>
          </a:graphicData>
        </a:graphic>
      </p:graphicFrame>
      <p:sp>
        <p:nvSpPr>
          <p:cNvPr id="12" name="TextBox 11"/>
          <p:cNvSpPr txBox="1"/>
          <p:nvPr/>
        </p:nvSpPr>
        <p:spPr>
          <a:xfrm>
            <a:off x="4598946" y="3380582"/>
            <a:ext cx="3751594" cy="862012"/>
          </a:xfrm>
          <a:prstGeom prst="rect">
            <a:avLst/>
          </a:prstGeom>
          <a:noFill/>
        </p:spPr>
        <p:txBody>
          <a:bodyPr wrap="square">
            <a:spAutoFit/>
          </a:bodyPr>
          <a:lstStyle/>
          <a:p>
            <a:pPr>
              <a:buClr>
                <a:schemeClr val="accent3"/>
              </a:buClr>
              <a:buFont typeface="Wingdings" charset="2"/>
              <a:buChar char="ü"/>
              <a:defRPr/>
            </a:pPr>
            <a:r>
              <a:rPr lang="en-US" sz="1800" dirty="0">
                <a:cs typeface="ＭＳ Ｐゴシック" charset="-128"/>
              </a:rPr>
              <a:t> </a:t>
            </a:r>
            <a:r>
              <a:rPr lang="en-US" sz="2500" dirty="0">
                <a:latin typeface="+mj-lt"/>
                <a:cs typeface="ＭＳ Ｐゴシック" charset="-128"/>
              </a:rPr>
              <a:t>For a 90% confidence level, </a:t>
            </a:r>
            <a:r>
              <a:rPr lang="en-US" sz="2500" i="1" dirty="0" err="1">
                <a:latin typeface="+mj-lt"/>
                <a:cs typeface="ＭＳ Ｐゴシック" charset="-128"/>
              </a:rPr>
              <a:t>z</a:t>
            </a:r>
            <a:r>
              <a:rPr lang="en-US" sz="2500" i="1" dirty="0">
                <a:latin typeface="+mj-lt"/>
                <a:cs typeface="ＭＳ Ｐゴシック" charset="-128"/>
              </a:rPr>
              <a:t>* </a:t>
            </a:r>
            <a:r>
              <a:rPr lang="en-US" sz="2500" dirty="0">
                <a:latin typeface="+mj-lt"/>
                <a:cs typeface="ＭＳ Ｐゴシック" charset="-128"/>
              </a:rPr>
              <a:t>= 1.645</a:t>
            </a:r>
          </a:p>
        </p:txBody>
      </p:sp>
      <p:pic>
        <p:nvPicPr>
          <p:cNvPr id="821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880" y="4508165"/>
            <a:ext cx="2959740" cy="221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3" name="Vertical Text Placeholder 2"/>
              <p:cNvSpPr>
                <a:spLocks noGrp="1"/>
              </p:cNvSpPr>
              <p:nvPr>
                <p:ph type="body" orient="vert" idx="1"/>
              </p:nvPr>
            </p:nvSpPr>
            <p:spPr>
              <a:xfrm rot="16200000">
                <a:off x="1541417" y="-724115"/>
                <a:ext cx="6286098" cy="8127504"/>
              </a:xfrm>
            </p:spPr>
            <p:txBody>
              <a:bodyPr rtlCol="0">
                <a:normAutofit/>
              </a:bodyPr>
              <a:lstStyle/>
              <a:p>
                <a:pPr marL="0" indent="0" eaLnBrk="1" fontAlgn="auto" hangingPunct="1">
                  <a:spcAft>
                    <a:spcPts val="0"/>
                  </a:spcAft>
                  <a:buFont typeface="Arial" pitchFamily="34" charset="0"/>
                  <a:buNone/>
                  <a:defRPr/>
                </a:pPr>
                <a:r>
                  <a:rPr lang="en-US" sz="4500" b="1" dirty="0" smtClean="0">
                    <a:solidFill>
                      <a:srgbClr val="000000"/>
                    </a:solidFill>
                  </a:rPr>
                  <a:t>Example: </a:t>
                </a:r>
                <a:r>
                  <a:rPr lang="en-US" sz="4500" b="1" dirty="0" smtClean="0">
                    <a:solidFill>
                      <a:srgbClr val="FF0000"/>
                    </a:solidFill>
                  </a:rPr>
                  <a:t>Red Beads</a:t>
                </a:r>
              </a:p>
              <a:p>
                <a:pPr marL="0" indent="0" eaLnBrk="1" fontAlgn="auto" hangingPunct="1">
                  <a:spcAft>
                    <a:spcPts val="0"/>
                  </a:spcAft>
                  <a:buFont typeface="Arial" pitchFamily="34" charset="0"/>
                  <a:buNone/>
                  <a:defRPr/>
                </a:pPr>
                <a:endParaRPr lang="en-US" sz="1500" b="1" dirty="0" smtClean="0">
                  <a:solidFill>
                    <a:srgbClr val="FF0000"/>
                  </a:solidFill>
                </a:endParaRPr>
              </a:p>
              <a:p>
                <a:pPr marL="0" eaLnBrk="1" fontAlgn="auto" hangingPunct="1">
                  <a:spcAft>
                    <a:spcPts val="0"/>
                  </a:spcAft>
                  <a:buNone/>
                  <a:defRPr/>
                </a:pPr>
                <a:r>
                  <a:rPr lang="en-US" sz="2500" b="1" dirty="0">
                    <a:solidFill>
                      <a:srgbClr val="7030A0"/>
                    </a:solidFill>
                  </a:rPr>
                  <a:t>P</a:t>
                </a:r>
                <a:r>
                  <a:rPr lang="en-US" sz="2500" b="1" dirty="0">
                    <a:solidFill>
                      <a:srgbClr val="FF0000"/>
                    </a:solidFill>
                  </a:rPr>
                  <a:t>arameter: </a:t>
                </a:r>
                <a:r>
                  <a:rPr lang="en-US" sz="2500" dirty="0"/>
                  <a:t>p = true </a:t>
                </a:r>
                <a:r>
                  <a:rPr lang="en-US" sz="2500" dirty="0" smtClean="0"/>
                  <a:t>proportion</a:t>
                </a:r>
                <a:r>
                  <a:rPr lang="en-US" sz="2500" dirty="0"/>
                  <a:t> </a:t>
                </a:r>
                <a:r>
                  <a:rPr lang="en-US" sz="2500" dirty="0" smtClean="0"/>
                  <a:t>of red beads</a:t>
                </a:r>
                <a:endParaRPr lang="en-US" sz="2500" dirty="0"/>
              </a:p>
              <a:p>
                <a:pPr marL="0" eaLnBrk="1" fontAlgn="auto" hangingPunct="1">
                  <a:spcAft>
                    <a:spcPts val="0"/>
                  </a:spcAft>
                  <a:buFont typeface="Wingdings" charset="2"/>
                  <a:buNone/>
                  <a:defRPr/>
                </a:pPr>
                <a:endParaRPr lang="en-US" sz="1800" dirty="0" smtClean="0">
                  <a:solidFill>
                    <a:srgbClr val="000000"/>
                  </a:solidFill>
                </a:endParaRPr>
              </a:p>
              <a:p>
                <a:pPr marL="0" eaLnBrk="1" fontAlgn="auto" hangingPunct="1">
                  <a:spcAft>
                    <a:spcPts val="0"/>
                  </a:spcAft>
                  <a:buFont typeface="Wingdings" charset="2"/>
                  <a:buNone/>
                  <a:defRPr/>
                </a:pPr>
                <a:r>
                  <a:rPr lang="en-US" sz="2500" b="1" dirty="0" smtClean="0">
                    <a:solidFill>
                      <a:srgbClr val="7030A0"/>
                    </a:solidFill>
                  </a:rPr>
                  <a:t>A</a:t>
                </a:r>
                <a:r>
                  <a:rPr lang="en-US" sz="2500" b="1" dirty="0" smtClean="0">
                    <a:solidFill>
                      <a:srgbClr val="FF0000"/>
                    </a:solidFill>
                  </a:rPr>
                  <a:t>ssess Conditions:</a:t>
                </a:r>
              </a:p>
              <a:p>
                <a:pPr marL="0" eaLnBrk="1" fontAlgn="auto" hangingPunct="1">
                  <a:spcAft>
                    <a:spcPts val="0"/>
                  </a:spcAft>
                  <a:buFont typeface="Wingdings" charset="2"/>
                  <a:buNone/>
                  <a:defRPr/>
                </a:pPr>
                <a:r>
                  <a:rPr lang="en-US" sz="2500" b="1" dirty="0" smtClean="0">
                    <a:solidFill>
                      <a:srgbClr val="000000"/>
                    </a:solidFill>
                  </a:rPr>
                  <a:t>Random: </a:t>
                </a:r>
                <a:r>
                  <a:rPr lang="en-US" sz="2500" dirty="0" smtClean="0">
                    <a:solidFill>
                      <a:srgbClr val="000000"/>
                    </a:solidFill>
                  </a:rPr>
                  <a:t>It is reasonable to assume that the sample was randomly collected.</a:t>
                </a:r>
              </a:p>
              <a:p>
                <a:pPr marL="0" eaLnBrk="1" fontAlgn="auto" hangingPunct="1">
                  <a:spcAft>
                    <a:spcPts val="0"/>
                  </a:spcAft>
                  <a:buFont typeface="Wingdings" charset="2"/>
                  <a:buNone/>
                  <a:defRPr/>
                </a:pPr>
                <a:r>
                  <a:rPr lang="en-US" sz="2500" b="1" dirty="0" smtClean="0">
                    <a:solidFill>
                      <a:srgbClr val="000000"/>
                    </a:solidFill>
                  </a:rPr>
                  <a:t>Sample Size: </a:t>
                </a:r>
                <a:r>
                  <a:rPr lang="en-US" sz="2500" dirty="0" smtClean="0">
                    <a:solidFill>
                      <a:srgbClr val="000000"/>
                    </a:solidFill>
                  </a:rPr>
                  <a:t>Since </a:t>
                </a:r>
                <a:r>
                  <a:rPr lang="en-US" sz="2500" dirty="0">
                    <a:solidFill>
                      <a:srgbClr val="000000"/>
                    </a:solidFill>
                  </a:rPr>
                  <a:t>both n</a:t>
                </a:r>
                <a14:m>
                  <m:oMath xmlns:m="http://schemas.openxmlformats.org/officeDocument/2006/math">
                    <m:acc>
                      <m:accPr>
                        <m:chr m:val="̂"/>
                        <m:ctrlPr>
                          <a:rPr lang="en-US" sz="2500" i="1" dirty="0" smtClean="0">
                            <a:solidFill>
                              <a:srgbClr val="000000"/>
                            </a:solidFill>
                            <a:latin typeface="Cambria Math" charset="0"/>
                          </a:rPr>
                        </m:ctrlPr>
                      </m:accPr>
                      <m:e>
                        <m:r>
                          <a:rPr lang="en-US" sz="2500" b="0" i="1" dirty="0" smtClean="0">
                            <a:solidFill>
                              <a:srgbClr val="000000"/>
                            </a:solidFill>
                            <a:latin typeface="Cambria Math"/>
                          </a:rPr>
                          <m:t>𝑝</m:t>
                        </m:r>
                      </m:e>
                    </m:acc>
                  </m:oMath>
                </a14:m>
                <a:r>
                  <a:rPr lang="en-US" sz="2500" dirty="0">
                    <a:solidFill>
                      <a:srgbClr val="000000"/>
                    </a:solidFill>
                  </a:rPr>
                  <a:t> ≥ </a:t>
                </a:r>
                <a:r>
                  <a:rPr lang="en-US" sz="2500" dirty="0" smtClean="0">
                    <a:solidFill>
                      <a:srgbClr val="000000"/>
                    </a:solidFill>
                  </a:rPr>
                  <a:t>10 (251x 0.426 = 106.9) </a:t>
                </a:r>
                <a:r>
                  <a:rPr lang="en-US" sz="2500" dirty="0">
                    <a:solidFill>
                      <a:srgbClr val="000000"/>
                    </a:solidFill>
                  </a:rPr>
                  <a:t>and n(1 – </a:t>
                </a:r>
                <a14:m>
                  <m:oMath xmlns:m="http://schemas.openxmlformats.org/officeDocument/2006/math">
                    <m:acc>
                      <m:accPr>
                        <m:chr m:val="̂"/>
                        <m:ctrlPr>
                          <a:rPr lang="en-US" sz="2500" i="1" dirty="0" smtClean="0">
                            <a:solidFill>
                              <a:srgbClr val="000000"/>
                            </a:solidFill>
                            <a:latin typeface="Cambria Math" charset="0"/>
                          </a:rPr>
                        </m:ctrlPr>
                      </m:accPr>
                      <m:e>
                        <m:r>
                          <a:rPr lang="en-US" sz="2500" b="0" i="1" dirty="0" smtClean="0">
                            <a:solidFill>
                              <a:srgbClr val="000000"/>
                            </a:solidFill>
                            <a:latin typeface="Cambria Math"/>
                          </a:rPr>
                          <m:t>𝑝</m:t>
                        </m:r>
                      </m:e>
                    </m:acc>
                  </m:oMath>
                </a14:m>
                <a:r>
                  <a:rPr lang="en-US" sz="2500" dirty="0">
                    <a:solidFill>
                      <a:srgbClr val="000000"/>
                    </a:solidFill>
                  </a:rPr>
                  <a:t>) ≥ </a:t>
                </a:r>
                <a:r>
                  <a:rPr lang="en-US" sz="2500" dirty="0" smtClean="0">
                    <a:solidFill>
                      <a:srgbClr val="000000"/>
                    </a:solidFill>
                  </a:rPr>
                  <a:t>10 (251 x 1-.426 = 144.1) are both greater than 10, our sample size is large enough.</a:t>
                </a:r>
              </a:p>
              <a:p>
                <a:pPr marL="0" eaLnBrk="1" fontAlgn="auto" hangingPunct="1">
                  <a:spcAft>
                    <a:spcPts val="0"/>
                  </a:spcAft>
                  <a:buFont typeface="Wingdings" charset="2"/>
                  <a:buNone/>
                  <a:defRPr/>
                </a:pPr>
                <a:r>
                  <a:rPr lang="en-US" sz="2500" b="1" dirty="0" smtClean="0">
                    <a:solidFill>
                      <a:srgbClr val="000000"/>
                    </a:solidFill>
                  </a:rPr>
                  <a:t>Independent: </a:t>
                </a:r>
                <a:r>
                  <a:rPr lang="en-US" sz="2500" dirty="0" smtClean="0">
                    <a:solidFill>
                      <a:srgbClr val="000000"/>
                    </a:solidFill>
                  </a:rPr>
                  <a:t>Since the sample of 251 is less than 10% of the population (3000 beads), it is reasonable to assume independence when sampling without replacement.</a:t>
                </a:r>
              </a:p>
            </p:txBody>
          </p:sp>
        </mc:Choice>
        <mc:Fallback xmlns="">
          <p:sp>
            <p:nvSpPr>
              <p:cNvPr id="32773" name="Vertical Text Placeholder 2"/>
              <p:cNvSpPr>
                <a:spLocks noGrp="1" noRot="1" noChangeAspect="1" noMove="1" noResize="1" noEditPoints="1" noAdjustHandles="1" noChangeArrowheads="1" noChangeShapeType="1" noTextEdit="1"/>
              </p:cNvSpPr>
              <p:nvPr>
                <p:ph type="body" orient="vert" idx="1"/>
              </p:nvPr>
            </p:nvSpPr>
            <p:spPr>
              <a:xfrm rot="16200000">
                <a:off x="1541417" y="-724115"/>
                <a:ext cx="6286098" cy="8127504"/>
              </a:xfrm>
              <a:blipFill rotWithShape="1">
                <a:blip r:embed="rId2"/>
                <a:stretch>
                  <a:fillRect l="-3676" t="-1261" r="-600"/>
                </a:stretch>
              </a:blipFill>
            </p:spPr>
            <p:txBody>
              <a:bodyPr/>
              <a:lstStyle/>
              <a:p>
                <a:r>
                  <a:rPr lang="en-US">
                    <a:noFill/>
                  </a:rPr>
                  <a:t> </a:t>
                </a:r>
              </a:p>
            </p:txBody>
          </p:sp>
        </mc:Fallback>
      </mc:AlternateContent>
    </p:spTree>
    <p:extLst>
      <p:ext uri="{BB962C8B-B14F-4D97-AF65-F5344CB8AC3E}">
        <p14:creationId xmlns:p14="http://schemas.microsoft.com/office/powerpoint/2010/main" val="4830548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Vertical Text Placeholder 2"/>
          <p:cNvSpPr>
            <a:spLocks noGrp="1"/>
          </p:cNvSpPr>
          <p:nvPr>
            <p:ph type="body" orient="vert" idx="1"/>
          </p:nvPr>
        </p:nvSpPr>
        <p:spPr>
          <a:xfrm rot="16200000">
            <a:off x="2661117" y="-1981895"/>
            <a:ext cx="3808569" cy="8093573"/>
          </a:xfrm>
        </p:spPr>
        <p:txBody>
          <a:bodyPr rtlCol="0">
            <a:normAutofit/>
          </a:bodyPr>
          <a:lstStyle/>
          <a:p>
            <a:pPr marL="0" indent="0" eaLnBrk="1" fontAlgn="auto" hangingPunct="1">
              <a:spcAft>
                <a:spcPts val="0"/>
              </a:spcAft>
              <a:buFont typeface="Arial" pitchFamily="34" charset="0"/>
              <a:buNone/>
              <a:defRPr/>
            </a:pPr>
            <a:r>
              <a:rPr lang="en-US" sz="4500" b="1" dirty="0" smtClean="0">
                <a:solidFill>
                  <a:srgbClr val="000000"/>
                </a:solidFill>
              </a:rPr>
              <a:t>Example: </a:t>
            </a:r>
            <a:r>
              <a:rPr lang="en-US" sz="4500" b="1" dirty="0" smtClean="0">
                <a:solidFill>
                  <a:srgbClr val="FF0000"/>
                </a:solidFill>
              </a:rPr>
              <a:t>Red Beads</a:t>
            </a:r>
          </a:p>
          <a:p>
            <a:pPr marL="0" indent="0" eaLnBrk="1" fontAlgn="auto" hangingPunct="1">
              <a:spcAft>
                <a:spcPts val="0"/>
              </a:spcAft>
              <a:buFont typeface="Arial" pitchFamily="34" charset="0"/>
              <a:buNone/>
              <a:defRPr/>
            </a:pPr>
            <a:endParaRPr lang="en-US" sz="1600" b="1" dirty="0" smtClean="0">
              <a:solidFill>
                <a:srgbClr val="FF0000"/>
              </a:solidFill>
            </a:endParaRPr>
          </a:p>
          <a:p>
            <a:pPr marL="0" indent="0" eaLnBrk="1" fontAlgn="auto" hangingPunct="1">
              <a:spcAft>
                <a:spcPts val="0"/>
              </a:spcAft>
              <a:buFont typeface="Arial" pitchFamily="34" charset="0"/>
              <a:buNone/>
              <a:defRPr/>
            </a:pPr>
            <a:r>
              <a:rPr lang="en-US" sz="2500" b="1" dirty="0">
                <a:solidFill>
                  <a:srgbClr val="7030A0"/>
                </a:solidFill>
              </a:rPr>
              <a:t>N</a:t>
            </a:r>
            <a:r>
              <a:rPr lang="en-US" sz="2500" b="1" dirty="0">
                <a:solidFill>
                  <a:srgbClr val="FF0000"/>
                </a:solidFill>
              </a:rPr>
              <a:t>ame Interval: </a:t>
            </a:r>
            <a:r>
              <a:rPr lang="en-US" sz="2500" dirty="0"/>
              <a:t>1-proportion </a:t>
            </a:r>
            <a:r>
              <a:rPr lang="en-US" sz="2500" dirty="0" smtClean="0"/>
              <a:t>z-Interval</a:t>
            </a:r>
          </a:p>
          <a:p>
            <a:pPr marL="0" indent="0" eaLnBrk="1" fontAlgn="auto" hangingPunct="1">
              <a:spcAft>
                <a:spcPts val="0"/>
              </a:spcAft>
              <a:buFont typeface="Arial" pitchFamily="34" charset="0"/>
              <a:buNone/>
              <a:defRPr/>
            </a:pPr>
            <a:endParaRPr lang="en-US" sz="1500" dirty="0"/>
          </a:p>
          <a:p>
            <a:pPr marL="0" indent="0" eaLnBrk="1" fontAlgn="auto" hangingPunct="1">
              <a:spcAft>
                <a:spcPts val="0"/>
              </a:spcAft>
              <a:buFont typeface="Arial" pitchFamily="34" charset="0"/>
              <a:buNone/>
              <a:defRPr/>
            </a:pPr>
            <a:r>
              <a:rPr lang="en-US" sz="2500" b="1" dirty="0">
                <a:solidFill>
                  <a:srgbClr val="7030A0"/>
                </a:solidFill>
              </a:rPr>
              <a:t>I</a:t>
            </a:r>
            <a:r>
              <a:rPr lang="en-US" sz="2500" b="1" dirty="0">
                <a:solidFill>
                  <a:srgbClr val="FF0000"/>
                </a:solidFill>
              </a:rPr>
              <a:t>nterval: </a:t>
            </a:r>
            <a:endParaRPr lang="en-US" sz="2500" b="1" dirty="0" smtClean="0">
              <a:solidFill>
                <a:srgbClr val="FF0000"/>
              </a:solidFill>
            </a:endParaRPr>
          </a:p>
          <a:p>
            <a:pPr marL="0" indent="0" eaLnBrk="1" fontAlgn="auto" hangingPunct="1">
              <a:spcAft>
                <a:spcPts val="0"/>
              </a:spcAft>
              <a:buFont typeface="Arial" pitchFamily="34" charset="0"/>
              <a:buNone/>
              <a:defRPr/>
            </a:pPr>
            <a:r>
              <a:rPr lang="en-US" sz="2500" dirty="0" smtClean="0"/>
              <a:t>We </a:t>
            </a:r>
            <a:r>
              <a:rPr lang="en-US" sz="2500" dirty="0"/>
              <a:t>are </a:t>
            </a:r>
            <a:r>
              <a:rPr lang="en-US" sz="2500" dirty="0" smtClean="0"/>
              <a:t>90% </a:t>
            </a:r>
            <a:r>
              <a:rPr lang="en-US" sz="2500" dirty="0"/>
              <a:t>confident that the interval from </a:t>
            </a:r>
            <a:r>
              <a:rPr lang="en-US" sz="2500" dirty="0" smtClean="0"/>
              <a:t>0.375 </a:t>
            </a:r>
            <a:r>
              <a:rPr lang="en-US" sz="2500" dirty="0"/>
              <a:t>to </a:t>
            </a:r>
            <a:r>
              <a:rPr lang="en-US" sz="2500" dirty="0" smtClean="0"/>
              <a:t>0.477 </a:t>
            </a:r>
            <a:r>
              <a:rPr lang="en-US" sz="2500" dirty="0"/>
              <a:t>will capture the </a:t>
            </a:r>
            <a:r>
              <a:rPr lang="en-US" sz="2500" dirty="0" smtClean="0"/>
              <a:t>true</a:t>
            </a:r>
            <a:r>
              <a:rPr lang="en-US" sz="2500" dirty="0"/>
              <a:t> </a:t>
            </a:r>
            <a:r>
              <a:rPr lang="en-US" sz="2500" dirty="0" smtClean="0"/>
              <a:t>proportion of red beads.</a:t>
            </a:r>
            <a:endParaRPr lang="en-US" sz="2500" dirty="0"/>
          </a:p>
          <a:p>
            <a:pPr marL="0" eaLnBrk="1" fontAlgn="auto" hangingPunct="1">
              <a:spcAft>
                <a:spcPts val="0"/>
              </a:spcAft>
              <a:buFont typeface="Wingdings" charset="2"/>
              <a:buNone/>
              <a:defRPr/>
            </a:pPr>
            <a:endParaRPr lang="en-US" sz="1800" dirty="0">
              <a:solidFill>
                <a:srgbClr val="000000"/>
              </a:solidFill>
            </a:endParaRPr>
          </a:p>
          <a:p>
            <a:pPr marL="0" eaLnBrk="1" fontAlgn="auto" hangingPunct="1">
              <a:spcAft>
                <a:spcPts val="0"/>
              </a:spcAft>
              <a:buFont typeface="Wingdings" charset="2"/>
              <a:buNone/>
              <a:defRPr/>
            </a:pPr>
            <a:endParaRPr lang="en-US" sz="1800" dirty="0">
              <a:solidFill>
                <a:srgbClr val="000000"/>
              </a:solidFill>
            </a:endParaRPr>
          </a:p>
        </p:txBody>
      </p:sp>
      <p:graphicFrame>
        <p:nvGraphicFramePr>
          <p:cNvPr id="9219" name="Object 2"/>
          <p:cNvGraphicFramePr>
            <a:graphicFrameLocks noChangeAspect="1"/>
          </p:cNvGraphicFramePr>
          <p:nvPr>
            <p:extLst>
              <p:ext uri="{D42A27DB-BD31-4B8C-83A1-F6EECF244321}">
                <p14:modId xmlns:p14="http://schemas.microsoft.com/office/powerpoint/2010/main" val="3793998789"/>
              </p:ext>
            </p:extLst>
          </p:nvPr>
        </p:nvGraphicFramePr>
        <p:xfrm>
          <a:off x="3921125" y="4227820"/>
          <a:ext cx="1854200" cy="698500"/>
        </p:xfrm>
        <a:graphic>
          <a:graphicData uri="http://schemas.openxmlformats.org/presentationml/2006/ole">
            <mc:AlternateContent xmlns:mc="http://schemas.openxmlformats.org/markup-compatibility/2006">
              <mc:Choice xmlns:v="urn:schemas-microsoft-com:vml" Requires="v">
                <p:oleObj spid="_x0000_s9305" name="Equation" r:id="rId3" imgW="1079500" imgH="406400" progId="Equation.3">
                  <p:embed/>
                </p:oleObj>
              </mc:Choice>
              <mc:Fallback>
                <p:oleObj name="Equation" r:id="rId3" imgW="10795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4227820"/>
                        <a:ext cx="18542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Box 14"/>
          <p:cNvSpPr txBox="1">
            <a:spLocks noChangeArrowheads="1"/>
          </p:cNvSpPr>
          <p:nvPr/>
        </p:nvSpPr>
        <p:spPr bwMode="auto">
          <a:xfrm>
            <a:off x="773989" y="3569127"/>
            <a:ext cx="765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t>statistic ± (critical value) • (standard deviation of the statistic)</a:t>
            </a:r>
          </a:p>
        </p:txBody>
      </p:sp>
      <p:sp>
        <p:nvSpPr>
          <p:cNvPr id="9224" name="TextBox 2"/>
          <p:cNvSpPr txBox="1">
            <a:spLocks noChangeArrowheads="1"/>
          </p:cNvSpPr>
          <p:nvPr/>
        </p:nvSpPr>
        <p:spPr bwMode="auto">
          <a:xfrm>
            <a:off x="733046" y="4346089"/>
            <a:ext cx="410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dirty="0">
                <a:solidFill>
                  <a:srgbClr val="FF0000"/>
                </a:solidFill>
              </a:rPr>
              <a:t>0.426 +/- 		1.645	*</a:t>
            </a:r>
          </a:p>
        </p:txBody>
      </p:sp>
      <p:graphicFrame>
        <p:nvGraphicFramePr>
          <p:cNvPr id="2" name="Object 1"/>
          <p:cNvGraphicFramePr>
            <a:graphicFrameLocks noChangeAspect="1"/>
          </p:cNvGraphicFramePr>
          <p:nvPr>
            <p:extLst>
              <p:ext uri="{D42A27DB-BD31-4B8C-83A1-F6EECF244321}">
                <p14:modId xmlns:p14="http://schemas.microsoft.com/office/powerpoint/2010/main" val="1550016190"/>
              </p:ext>
            </p:extLst>
          </p:nvPr>
        </p:nvGraphicFramePr>
        <p:xfrm>
          <a:off x="518614" y="5223563"/>
          <a:ext cx="5014912" cy="933450"/>
        </p:xfrm>
        <a:graphic>
          <a:graphicData uri="http://schemas.openxmlformats.org/presentationml/2006/ole">
            <mc:AlternateContent xmlns:mc="http://schemas.openxmlformats.org/markup-compatibility/2006">
              <mc:Choice xmlns:v="urn:schemas-microsoft-com:vml" Requires="v">
                <p:oleObj spid="_x0000_s9306" name="Equation" r:id="rId5" imgW="2184400" imgH="406400" progId="Equation.3">
                  <p:embed/>
                </p:oleObj>
              </mc:Choice>
              <mc:Fallback>
                <p:oleObj name="Equation" r:id="rId5" imgW="2184400" imgH="406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614" y="5223563"/>
                        <a:ext cx="50149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77880779"/>
              </p:ext>
            </p:extLst>
          </p:nvPr>
        </p:nvGraphicFramePr>
        <p:xfrm>
          <a:off x="5922963" y="5223563"/>
          <a:ext cx="2789237" cy="1068387"/>
        </p:xfrm>
        <a:graphic>
          <a:graphicData uri="http://schemas.openxmlformats.org/presentationml/2006/ole">
            <mc:AlternateContent xmlns:mc="http://schemas.openxmlformats.org/markup-compatibility/2006">
              <mc:Choice xmlns:v="urn:schemas-microsoft-com:vml" Requires="v">
                <p:oleObj spid="_x0000_s9307" name="Equation" r:id="rId7" imgW="1028700" imgH="393700" progId="Equation.3">
                  <p:embed/>
                </p:oleObj>
              </mc:Choice>
              <mc:Fallback>
                <p:oleObj name="Equation" r:id="rId7" imgW="10287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2963" y="5223563"/>
                        <a:ext cx="278923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14434</TotalTime>
  <Words>1059</Words>
  <Application>Microsoft Macintosh PowerPoint</Application>
  <PresentationFormat>On-screen Show (4:3)</PresentationFormat>
  <Paragraphs>128</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Calibri</vt:lpstr>
      <vt:lpstr>Cambria Math</vt:lpstr>
      <vt:lpstr>ＭＳ Ｐゴシック</vt:lpstr>
      <vt:lpstr>Wingdings</vt:lpstr>
      <vt:lpstr>Arial</vt:lpstr>
      <vt:lpstr>Office Theme</vt:lpstr>
      <vt:lpstr>Equation</vt:lpstr>
      <vt:lpstr>PowerPoint Presentation</vt:lpstr>
      <vt:lpstr>Section 8.2 Estimating a Population Proportion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Response 2011B #5</vt:lpstr>
      <vt:lpstr>PowerPoint Presentation</vt:lpstr>
      <vt:lpstr>PowerPoint Presentation</vt:lpstr>
      <vt:lpstr>PowerPoint Presentation</vt:lpstr>
      <vt:lpstr>Scoring</vt:lpstr>
      <vt:lpstr>PowerPoint Presentation</vt:lpstr>
      <vt:lpstr>PowerPoint Presentation</vt:lpstr>
      <vt:lpstr>PowerPoint Presentation</vt:lpstr>
      <vt:lpstr>2011B #5b</vt:lpstr>
      <vt:lpstr>Solution</vt:lpstr>
      <vt:lpstr>Summary</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363</cp:revision>
  <dcterms:created xsi:type="dcterms:W3CDTF">2010-11-22T20:31:13Z</dcterms:created>
  <dcterms:modified xsi:type="dcterms:W3CDTF">2020-01-15T01:59:33Z</dcterms:modified>
</cp:coreProperties>
</file>