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081" r:id="rId1"/>
  </p:sldMasterIdLst>
  <p:notesMasterIdLst>
    <p:notesMasterId r:id="rId31"/>
  </p:notesMasterIdLst>
  <p:sldIdLst>
    <p:sldId id="256" r:id="rId2"/>
    <p:sldId id="261" r:id="rId3"/>
    <p:sldId id="331" r:id="rId4"/>
    <p:sldId id="272" r:id="rId5"/>
    <p:sldId id="333" r:id="rId6"/>
    <p:sldId id="332" r:id="rId7"/>
    <p:sldId id="316" r:id="rId8"/>
    <p:sldId id="306" r:id="rId9"/>
    <p:sldId id="312" r:id="rId10"/>
    <p:sldId id="334" r:id="rId11"/>
    <p:sldId id="317" r:id="rId12"/>
    <p:sldId id="347" r:id="rId13"/>
    <p:sldId id="358" r:id="rId14"/>
    <p:sldId id="318" r:id="rId15"/>
    <p:sldId id="336" r:id="rId16"/>
    <p:sldId id="319" r:id="rId17"/>
    <p:sldId id="335" r:id="rId18"/>
    <p:sldId id="320" r:id="rId19"/>
    <p:sldId id="339" r:id="rId20"/>
    <p:sldId id="337" r:id="rId21"/>
    <p:sldId id="321" r:id="rId22"/>
    <p:sldId id="378" r:id="rId23"/>
    <p:sldId id="380" r:id="rId24"/>
    <p:sldId id="322" r:id="rId25"/>
    <p:sldId id="340" r:id="rId26"/>
    <p:sldId id="323" r:id="rId27"/>
    <p:sldId id="341" r:id="rId28"/>
    <p:sldId id="270" r:id="rId29"/>
    <p:sldId id="330" r:id="rId30"/>
  </p:sldIdLst>
  <p:sldSz cx="9144000" cy="6858000" type="screen4x3"/>
  <p:notesSz cx="6954838" cy="93091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67" autoAdjust="0"/>
    <p:restoredTop sz="94692"/>
  </p:normalViewPr>
  <p:slideViewPr>
    <p:cSldViewPr snapToGrid="0" snapToObjects="1">
      <p:cViewPr varScale="1">
        <p:scale>
          <a:sx n="68" d="100"/>
          <a:sy n="68" d="100"/>
        </p:scale>
        <p:origin x="14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0B06F3-0E23-4D17-A6C4-4DD857555690}" type="doc">
      <dgm:prSet loTypeId="urn:microsoft.com/office/officeart/2005/8/layout/arrow5" loCatId="relationship" qsTypeId="urn:microsoft.com/office/officeart/2005/8/quickstyle/simple3" qsCatId="simple" csTypeId="urn:microsoft.com/office/officeart/2005/8/colors/colorful4" csCatId="colorful" phldr="1"/>
      <dgm:spPr/>
      <dgm:t>
        <a:bodyPr/>
        <a:lstStyle/>
        <a:p>
          <a:endParaRPr lang="en-US"/>
        </a:p>
      </dgm:t>
    </dgm:pt>
    <dgm:pt modelId="{F18AD9BB-FCD0-4D62-8D1A-0791047344DA}">
      <dgm:prSet phldrT="[Text]"/>
      <dgm:spPr/>
      <dgm:t>
        <a:bodyPr/>
        <a:lstStyle/>
        <a:p>
          <a:r>
            <a:rPr lang="en-US" b="1" i="0" dirty="0"/>
            <a:t>Significance Tests-</a:t>
          </a:r>
          <a:endParaRPr lang="en-US" dirty="0"/>
        </a:p>
      </dgm:t>
    </dgm:pt>
    <dgm:pt modelId="{94766986-C860-4015-AC46-3463B25E506A}" type="parTrans" cxnId="{CFE991A5-D894-425A-BC55-E320A13E0BC3}">
      <dgm:prSet/>
      <dgm:spPr/>
      <dgm:t>
        <a:bodyPr/>
        <a:lstStyle/>
        <a:p>
          <a:endParaRPr lang="en-US"/>
        </a:p>
      </dgm:t>
    </dgm:pt>
    <dgm:pt modelId="{4781C381-B8A0-4F53-9272-773756E4068F}" type="sibTrans" cxnId="{CFE991A5-D894-425A-BC55-E320A13E0BC3}">
      <dgm:prSet/>
      <dgm:spPr/>
      <dgm:t>
        <a:bodyPr/>
        <a:lstStyle/>
        <a:p>
          <a:endParaRPr lang="en-US"/>
        </a:p>
      </dgm:t>
    </dgm:pt>
    <dgm:pt modelId="{7E7716F8-5A1D-487F-ACC8-AA71579010F4}">
      <dgm:prSet/>
      <dgm:spPr/>
      <dgm:t>
        <a:bodyPr/>
        <a:lstStyle/>
        <a:p>
          <a:r>
            <a:rPr lang="en-US" b="1" dirty="0"/>
            <a:t>Confidence Interval </a:t>
          </a:r>
          <a:r>
            <a:rPr lang="en-US" dirty="0"/>
            <a:t>-</a:t>
          </a:r>
        </a:p>
      </dgm:t>
    </dgm:pt>
    <dgm:pt modelId="{951F4F8C-1C50-4F50-9F7E-7C216A8CE349}" type="parTrans" cxnId="{19848144-BEE6-4216-B0C4-9BA87718C90F}">
      <dgm:prSet/>
      <dgm:spPr/>
      <dgm:t>
        <a:bodyPr/>
        <a:lstStyle/>
        <a:p>
          <a:endParaRPr lang="en-US"/>
        </a:p>
      </dgm:t>
    </dgm:pt>
    <dgm:pt modelId="{0DB82FD1-B251-47C9-9030-8DB8E7D9CAB5}" type="sibTrans" cxnId="{19848144-BEE6-4216-B0C4-9BA87718C90F}">
      <dgm:prSet/>
      <dgm:spPr/>
      <dgm:t>
        <a:bodyPr/>
        <a:lstStyle/>
        <a:p>
          <a:endParaRPr lang="en-US"/>
        </a:p>
      </dgm:t>
    </dgm:pt>
    <dgm:pt modelId="{EB21D1C1-8960-47FD-B330-8C680A503085}">
      <dgm:prSet phldrT="[Text]"/>
      <dgm:spPr/>
      <dgm:t>
        <a:bodyPr/>
        <a:lstStyle/>
        <a:p>
          <a:r>
            <a:rPr lang="en-US" b="1" u="sng" dirty="0"/>
            <a:t>ASSESS</a:t>
          </a:r>
          <a:r>
            <a:rPr lang="en-US" b="0" u="none" dirty="0"/>
            <a:t> </a:t>
          </a:r>
          <a:r>
            <a:rPr lang="en-US" dirty="0"/>
            <a:t>the evidence provided by data about some claim concerning a population</a:t>
          </a:r>
        </a:p>
      </dgm:t>
    </dgm:pt>
    <dgm:pt modelId="{AE9B3911-7694-498C-AEC0-982B7F3B14B7}" type="parTrans" cxnId="{E7B371BE-5C70-45AE-AB2D-83B946721E0D}">
      <dgm:prSet/>
      <dgm:spPr/>
      <dgm:t>
        <a:bodyPr/>
        <a:lstStyle/>
        <a:p>
          <a:endParaRPr lang="en-US"/>
        </a:p>
      </dgm:t>
    </dgm:pt>
    <dgm:pt modelId="{DEFBE8D3-9DCB-4157-94CB-1ACC09E10977}" type="sibTrans" cxnId="{E7B371BE-5C70-45AE-AB2D-83B946721E0D}">
      <dgm:prSet/>
      <dgm:spPr/>
      <dgm:t>
        <a:bodyPr/>
        <a:lstStyle/>
        <a:p>
          <a:endParaRPr lang="en-US"/>
        </a:p>
      </dgm:t>
    </dgm:pt>
    <dgm:pt modelId="{DCF84AC2-7813-4421-927B-208DE3A65C57}">
      <dgm:prSet phldrT="[Text]"/>
      <dgm:spPr/>
      <dgm:t>
        <a:bodyPr/>
        <a:lstStyle/>
        <a:p>
          <a:r>
            <a:rPr lang="en-US" dirty="0"/>
            <a:t>Reject or fail to reject (Yes vs. No)</a:t>
          </a:r>
        </a:p>
      </dgm:t>
    </dgm:pt>
    <dgm:pt modelId="{FDD77170-FD3E-496D-984B-485AECD98DC5}" type="parTrans" cxnId="{A31A8458-867F-409A-9877-9C87E8EE681C}">
      <dgm:prSet/>
      <dgm:spPr/>
      <dgm:t>
        <a:bodyPr/>
        <a:lstStyle/>
        <a:p>
          <a:endParaRPr lang="en-US"/>
        </a:p>
      </dgm:t>
    </dgm:pt>
    <dgm:pt modelId="{6C9904BA-141F-4E06-9F33-DC58F8588D24}" type="sibTrans" cxnId="{A31A8458-867F-409A-9877-9C87E8EE681C}">
      <dgm:prSet/>
      <dgm:spPr/>
      <dgm:t>
        <a:bodyPr/>
        <a:lstStyle/>
        <a:p>
          <a:endParaRPr lang="en-US"/>
        </a:p>
      </dgm:t>
    </dgm:pt>
    <dgm:pt modelId="{05B88CB7-C040-47AB-9521-B640C3F50008}">
      <dgm:prSet/>
      <dgm:spPr/>
      <dgm:t>
        <a:bodyPr/>
        <a:lstStyle/>
        <a:p>
          <a:r>
            <a:rPr lang="en-US" b="1" u="sng" dirty="0"/>
            <a:t>ESTIMATE</a:t>
          </a:r>
          <a:r>
            <a:rPr lang="en-US" dirty="0"/>
            <a:t> a population parameter. </a:t>
          </a:r>
        </a:p>
      </dgm:t>
    </dgm:pt>
    <dgm:pt modelId="{1306BF5C-8D22-4802-BA76-8E382C9C40C6}" type="parTrans" cxnId="{CA3C5B96-3D33-4FF7-8887-EFA575E493CA}">
      <dgm:prSet/>
      <dgm:spPr/>
      <dgm:t>
        <a:bodyPr/>
        <a:lstStyle/>
        <a:p>
          <a:endParaRPr lang="en-US"/>
        </a:p>
      </dgm:t>
    </dgm:pt>
    <dgm:pt modelId="{E2EA2535-5A10-4E7A-8F52-C65298446C15}" type="sibTrans" cxnId="{CA3C5B96-3D33-4FF7-8887-EFA575E493CA}">
      <dgm:prSet/>
      <dgm:spPr/>
      <dgm:t>
        <a:bodyPr/>
        <a:lstStyle/>
        <a:p>
          <a:endParaRPr lang="en-US"/>
        </a:p>
      </dgm:t>
    </dgm:pt>
    <dgm:pt modelId="{994FB8DF-39CA-4550-8D15-9EC86AE87E4B}">
      <dgm:prSet/>
      <dgm:spPr/>
      <dgm:t>
        <a:bodyPr/>
        <a:lstStyle/>
        <a:p>
          <a:r>
            <a:rPr lang="en-US" dirty="0"/>
            <a:t>Give range of possible values</a:t>
          </a:r>
        </a:p>
      </dgm:t>
    </dgm:pt>
    <dgm:pt modelId="{5913F9C5-3312-4F59-A682-11EB3E98A293}" type="parTrans" cxnId="{1ECDBEFF-0307-4D00-A438-21A852F1E4CE}">
      <dgm:prSet/>
      <dgm:spPr/>
      <dgm:t>
        <a:bodyPr/>
        <a:lstStyle/>
        <a:p>
          <a:endParaRPr lang="en-US"/>
        </a:p>
      </dgm:t>
    </dgm:pt>
    <dgm:pt modelId="{47DFD1CC-5F2E-4B6C-B111-D79B2836292F}" type="sibTrans" cxnId="{1ECDBEFF-0307-4D00-A438-21A852F1E4CE}">
      <dgm:prSet/>
      <dgm:spPr/>
      <dgm:t>
        <a:bodyPr/>
        <a:lstStyle/>
        <a:p>
          <a:endParaRPr lang="en-US"/>
        </a:p>
      </dgm:t>
    </dgm:pt>
    <dgm:pt modelId="{9D9E5AE3-9456-447E-8C8A-D1535D8335BC}" type="pres">
      <dgm:prSet presAssocID="{9B0B06F3-0E23-4D17-A6C4-4DD857555690}" presName="diagram" presStyleCnt="0">
        <dgm:presLayoutVars>
          <dgm:dir/>
          <dgm:resizeHandles val="exact"/>
        </dgm:presLayoutVars>
      </dgm:prSet>
      <dgm:spPr/>
    </dgm:pt>
    <dgm:pt modelId="{04E2FC12-9DD5-4AF7-880B-D34D3580ACAB}" type="pres">
      <dgm:prSet presAssocID="{F18AD9BB-FCD0-4D62-8D1A-0791047344DA}" presName="arrow" presStyleLbl="node1" presStyleIdx="0" presStyleCnt="2" custScaleX="120136">
        <dgm:presLayoutVars>
          <dgm:bulletEnabled val="1"/>
        </dgm:presLayoutVars>
      </dgm:prSet>
      <dgm:spPr/>
    </dgm:pt>
    <dgm:pt modelId="{C7D94CF0-9496-444D-B6CA-CD59844A6529}" type="pres">
      <dgm:prSet presAssocID="{7E7716F8-5A1D-487F-ACC8-AA71579010F4}" presName="arrow" presStyleLbl="node1" presStyleIdx="1" presStyleCnt="2" custScaleX="120136">
        <dgm:presLayoutVars>
          <dgm:bulletEnabled val="1"/>
        </dgm:presLayoutVars>
      </dgm:prSet>
      <dgm:spPr/>
    </dgm:pt>
  </dgm:ptLst>
  <dgm:cxnLst>
    <dgm:cxn modelId="{C2F3E32D-8ADE-4253-9F21-4687DDDFCD26}" type="presOf" srcId="{05B88CB7-C040-47AB-9521-B640C3F50008}" destId="{C7D94CF0-9496-444D-B6CA-CD59844A6529}" srcOrd="0" destOrd="1" presId="urn:microsoft.com/office/officeart/2005/8/layout/arrow5"/>
    <dgm:cxn modelId="{EAA9283A-5C90-4C24-A9D7-AC687ABB9E23}" type="presOf" srcId="{9B0B06F3-0E23-4D17-A6C4-4DD857555690}" destId="{9D9E5AE3-9456-447E-8C8A-D1535D8335BC}" srcOrd="0" destOrd="0" presId="urn:microsoft.com/office/officeart/2005/8/layout/arrow5"/>
    <dgm:cxn modelId="{B37E855D-6F4F-4770-ACDC-EEF49CCD1964}" type="presOf" srcId="{7E7716F8-5A1D-487F-ACC8-AA71579010F4}" destId="{C7D94CF0-9496-444D-B6CA-CD59844A6529}" srcOrd="0" destOrd="0" presId="urn:microsoft.com/office/officeart/2005/8/layout/arrow5"/>
    <dgm:cxn modelId="{19848144-BEE6-4216-B0C4-9BA87718C90F}" srcId="{9B0B06F3-0E23-4D17-A6C4-4DD857555690}" destId="{7E7716F8-5A1D-487F-ACC8-AA71579010F4}" srcOrd="1" destOrd="0" parTransId="{951F4F8C-1C50-4F50-9F7E-7C216A8CE349}" sibTransId="{0DB82FD1-B251-47C9-9030-8DB8E7D9CAB5}"/>
    <dgm:cxn modelId="{A31A8458-867F-409A-9877-9C87E8EE681C}" srcId="{F18AD9BB-FCD0-4D62-8D1A-0791047344DA}" destId="{DCF84AC2-7813-4421-927B-208DE3A65C57}" srcOrd="1" destOrd="0" parTransId="{FDD77170-FD3E-496D-984B-485AECD98DC5}" sibTransId="{6C9904BA-141F-4E06-9F33-DC58F8588D24}"/>
    <dgm:cxn modelId="{E4EE445A-F57A-4384-AAF1-EA56DF618802}" type="presOf" srcId="{994FB8DF-39CA-4550-8D15-9EC86AE87E4B}" destId="{C7D94CF0-9496-444D-B6CA-CD59844A6529}" srcOrd="0" destOrd="2" presId="urn:microsoft.com/office/officeart/2005/8/layout/arrow5"/>
    <dgm:cxn modelId="{CA3C5B96-3D33-4FF7-8887-EFA575E493CA}" srcId="{7E7716F8-5A1D-487F-ACC8-AA71579010F4}" destId="{05B88CB7-C040-47AB-9521-B640C3F50008}" srcOrd="0" destOrd="0" parTransId="{1306BF5C-8D22-4802-BA76-8E382C9C40C6}" sibTransId="{E2EA2535-5A10-4E7A-8F52-C65298446C15}"/>
    <dgm:cxn modelId="{6A136C9B-C087-403C-99D2-33B883D54B84}" type="presOf" srcId="{EB21D1C1-8960-47FD-B330-8C680A503085}" destId="{04E2FC12-9DD5-4AF7-880B-D34D3580ACAB}" srcOrd="0" destOrd="1" presId="urn:microsoft.com/office/officeart/2005/8/layout/arrow5"/>
    <dgm:cxn modelId="{CFE991A5-D894-425A-BC55-E320A13E0BC3}" srcId="{9B0B06F3-0E23-4D17-A6C4-4DD857555690}" destId="{F18AD9BB-FCD0-4D62-8D1A-0791047344DA}" srcOrd="0" destOrd="0" parTransId="{94766986-C860-4015-AC46-3463B25E506A}" sibTransId="{4781C381-B8A0-4F53-9272-773756E4068F}"/>
    <dgm:cxn modelId="{E7B371BE-5C70-45AE-AB2D-83B946721E0D}" srcId="{F18AD9BB-FCD0-4D62-8D1A-0791047344DA}" destId="{EB21D1C1-8960-47FD-B330-8C680A503085}" srcOrd="0" destOrd="0" parTransId="{AE9B3911-7694-498C-AEC0-982B7F3B14B7}" sibTransId="{DEFBE8D3-9DCB-4157-94CB-1ACC09E10977}"/>
    <dgm:cxn modelId="{52CF82C7-A4D6-4EED-ABEC-3C191A5D67A2}" type="presOf" srcId="{DCF84AC2-7813-4421-927B-208DE3A65C57}" destId="{04E2FC12-9DD5-4AF7-880B-D34D3580ACAB}" srcOrd="0" destOrd="2" presId="urn:microsoft.com/office/officeart/2005/8/layout/arrow5"/>
    <dgm:cxn modelId="{D18995D0-7525-4710-91C9-E28DD4247884}" type="presOf" srcId="{F18AD9BB-FCD0-4D62-8D1A-0791047344DA}" destId="{04E2FC12-9DD5-4AF7-880B-D34D3580ACAB}" srcOrd="0" destOrd="0" presId="urn:microsoft.com/office/officeart/2005/8/layout/arrow5"/>
    <dgm:cxn modelId="{1ECDBEFF-0307-4D00-A438-21A852F1E4CE}" srcId="{7E7716F8-5A1D-487F-ACC8-AA71579010F4}" destId="{994FB8DF-39CA-4550-8D15-9EC86AE87E4B}" srcOrd="1" destOrd="0" parTransId="{5913F9C5-3312-4F59-A682-11EB3E98A293}" sibTransId="{47DFD1CC-5F2E-4B6C-B111-D79B2836292F}"/>
    <dgm:cxn modelId="{9C497BE9-16A2-493A-9656-046AF8183BCF}" type="presParOf" srcId="{9D9E5AE3-9456-447E-8C8A-D1535D8335BC}" destId="{04E2FC12-9DD5-4AF7-880B-D34D3580ACAB}" srcOrd="0" destOrd="0" presId="urn:microsoft.com/office/officeart/2005/8/layout/arrow5"/>
    <dgm:cxn modelId="{0BE34397-3076-478E-99F4-846095F0D773}" type="presParOf" srcId="{9D9E5AE3-9456-447E-8C8A-D1535D8335BC}" destId="{C7D94CF0-9496-444D-B6CA-CD59844A6529}"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2FC12-9DD5-4AF7-880B-D34D3580ACAB}">
      <dsp:nvSpPr>
        <dsp:cNvPr id="0" name=""/>
        <dsp:cNvSpPr/>
      </dsp:nvSpPr>
      <dsp:spPr>
        <a:xfrm rot="16200000">
          <a:off x="-420491" y="421097"/>
          <a:ext cx="5024725" cy="4182530"/>
        </a:xfrm>
        <a:prstGeom prst="downArrow">
          <a:avLst>
            <a:gd name="adj1" fmla="val 50000"/>
            <a:gd name="adj2" fmla="val 35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t" anchorCtr="0">
          <a:noAutofit/>
        </a:bodyPr>
        <a:lstStyle/>
        <a:p>
          <a:pPr marL="0" lvl="0" indent="0" algn="l" defTabSz="1066800">
            <a:lnSpc>
              <a:spcPct val="90000"/>
            </a:lnSpc>
            <a:spcBef>
              <a:spcPct val="0"/>
            </a:spcBef>
            <a:spcAft>
              <a:spcPct val="35000"/>
            </a:spcAft>
            <a:buNone/>
          </a:pPr>
          <a:r>
            <a:rPr lang="en-US" sz="2400" b="1" i="0" kern="1200" dirty="0"/>
            <a:t>Significance Tests-</a:t>
          </a:r>
          <a:endParaRPr lang="en-US" sz="2400" kern="1200" dirty="0"/>
        </a:p>
        <a:p>
          <a:pPr marL="171450" lvl="1" indent="-171450" algn="l" defTabSz="844550">
            <a:lnSpc>
              <a:spcPct val="90000"/>
            </a:lnSpc>
            <a:spcBef>
              <a:spcPct val="0"/>
            </a:spcBef>
            <a:spcAft>
              <a:spcPct val="15000"/>
            </a:spcAft>
            <a:buChar char="•"/>
          </a:pPr>
          <a:r>
            <a:rPr lang="en-US" sz="1900" b="1" u="sng" kern="1200" dirty="0"/>
            <a:t>ASSESS</a:t>
          </a:r>
          <a:r>
            <a:rPr lang="en-US" sz="1900" b="0" u="none" kern="1200" dirty="0"/>
            <a:t> </a:t>
          </a:r>
          <a:r>
            <a:rPr lang="en-US" sz="1900" kern="1200" dirty="0"/>
            <a:t>the evidence provided by data about some claim concerning a population</a:t>
          </a:r>
        </a:p>
        <a:p>
          <a:pPr marL="171450" lvl="1" indent="-171450" algn="l" defTabSz="844550">
            <a:lnSpc>
              <a:spcPct val="90000"/>
            </a:lnSpc>
            <a:spcBef>
              <a:spcPct val="0"/>
            </a:spcBef>
            <a:spcAft>
              <a:spcPct val="15000"/>
            </a:spcAft>
            <a:buChar char="•"/>
          </a:pPr>
          <a:r>
            <a:rPr lang="en-US" sz="1900" kern="1200" dirty="0"/>
            <a:t>Reject or fail to reject (Yes vs. No)</a:t>
          </a:r>
        </a:p>
      </dsp:txBody>
      <dsp:txXfrm rot="5400000">
        <a:off x="607" y="1256180"/>
        <a:ext cx="3450587" cy="2512363"/>
      </dsp:txXfrm>
    </dsp:sp>
    <dsp:sp modelId="{C7D94CF0-9496-444D-B6CA-CD59844A6529}">
      <dsp:nvSpPr>
        <dsp:cNvPr id="0" name=""/>
        <dsp:cNvSpPr/>
      </dsp:nvSpPr>
      <dsp:spPr>
        <a:xfrm rot="5400000">
          <a:off x="4013294" y="421097"/>
          <a:ext cx="5024725" cy="4182530"/>
        </a:xfrm>
        <a:prstGeom prst="downArrow">
          <a:avLst>
            <a:gd name="adj1" fmla="val 50000"/>
            <a:gd name="adj2" fmla="val 35000"/>
          </a:avLst>
        </a:prstGeom>
        <a:gradFill rotWithShape="0">
          <a:gsLst>
            <a:gs pos="0">
              <a:schemeClr val="accent4">
                <a:hueOff val="-3519944"/>
                <a:satOff val="-36129"/>
                <a:lumOff val="15099"/>
                <a:alphaOff val="0"/>
                <a:tint val="50000"/>
                <a:satMod val="300000"/>
              </a:schemeClr>
            </a:gs>
            <a:gs pos="35000">
              <a:schemeClr val="accent4">
                <a:hueOff val="-3519944"/>
                <a:satOff val="-36129"/>
                <a:lumOff val="15099"/>
                <a:alphaOff val="0"/>
                <a:tint val="37000"/>
                <a:satMod val="300000"/>
              </a:schemeClr>
            </a:gs>
            <a:gs pos="100000">
              <a:schemeClr val="accent4">
                <a:hueOff val="-3519944"/>
                <a:satOff val="-36129"/>
                <a:lumOff val="1509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t" anchorCtr="0">
          <a:noAutofit/>
        </a:bodyPr>
        <a:lstStyle/>
        <a:p>
          <a:pPr marL="0" lvl="0" indent="0" algn="l" defTabSz="1066800">
            <a:lnSpc>
              <a:spcPct val="90000"/>
            </a:lnSpc>
            <a:spcBef>
              <a:spcPct val="0"/>
            </a:spcBef>
            <a:spcAft>
              <a:spcPct val="35000"/>
            </a:spcAft>
            <a:buNone/>
          </a:pPr>
          <a:r>
            <a:rPr lang="en-US" sz="2400" b="1" kern="1200" dirty="0"/>
            <a:t>Confidence Interval </a:t>
          </a:r>
          <a:r>
            <a:rPr lang="en-US" sz="2400" kern="1200" dirty="0"/>
            <a:t>-</a:t>
          </a:r>
        </a:p>
        <a:p>
          <a:pPr marL="171450" lvl="1" indent="-171450" algn="l" defTabSz="844550">
            <a:lnSpc>
              <a:spcPct val="90000"/>
            </a:lnSpc>
            <a:spcBef>
              <a:spcPct val="0"/>
            </a:spcBef>
            <a:spcAft>
              <a:spcPct val="15000"/>
            </a:spcAft>
            <a:buChar char="•"/>
          </a:pPr>
          <a:r>
            <a:rPr lang="en-US" sz="1900" b="1" u="sng" kern="1200" dirty="0"/>
            <a:t>ESTIMATE</a:t>
          </a:r>
          <a:r>
            <a:rPr lang="en-US" sz="1900" kern="1200" dirty="0"/>
            <a:t> a population parameter. </a:t>
          </a:r>
        </a:p>
        <a:p>
          <a:pPr marL="171450" lvl="1" indent="-171450" algn="l" defTabSz="844550">
            <a:lnSpc>
              <a:spcPct val="90000"/>
            </a:lnSpc>
            <a:spcBef>
              <a:spcPct val="0"/>
            </a:spcBef>
            <a:spcAft>
              <a:spcPct val="15000"/>
            </a:spcAft>
            <a:buChar char="•"/>
          </a:pPr>
          <a:r>
            <a:rPr lang="en-US" sz="1900" kern="1200" dirty="0"/>
            <a:t>Give range of possible values</a:t>
          </a:r>
        </a:p>
      </dsp:txBody>
      <dsp:txXfrm rot="-5400000">
        <a:off x="5166335" y="1256181"/>
        <a:ext cx="3450587" cy="2512363"/>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939466" y="0"/>
            <a:ext cx="3013763" cy="465455"/>
          </a:xfrm>
          <a:prstGeom prst="rect">
            <a:avLst/>
          </a:prstGeom>
        </p:spPr>
        <p:txBody>
          <a:bodyPr vert="horz" wrap="square" lIns="92930" tIns="46465" rIns="92930" bIns="46465" numCol="1" anchor="t" anchorCtr="0" compatLnSpc="1">
            <a:prstTxWarp prst="textNoShape">
              <a:avLst/>
            </a:prstTxWarp>
          </a:bodyPr>
          <a:lstStyle>
            <a:lvl1pPr algn="r">
              <a:defRPr sz="1200"/>
            </a:lvl1pPr>
          </a:lstStyle>
          <a:p>
            <a:pPr>
              <a:defRPr/>
            </a:pPr>
            <a:fld id="{C1C0A760-D3A0-4CFF-B56C-31157DF0A1F9}" type="datetime1">
              <a:rPr lang="en-US"/>
              <a:pPr>
                <a:defRPr/>
              </a:pPr>
              <a:t>1/24/2020</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wrap="square" lIns="92930" tIns="46465" rIns="92930" bIns="46465" numCol="1" anchor="b" anchorCtr="0" compatLnSpc="1">
            <a:prstTxWarp prst="textNoShape">
              <a:avLst/>
            </a:prstTxWarp>
          </a:bodyPr>
          <a:lstStyle>
            <a:lvl1pPr algn="r">
              <a:defRPr sz="1200"/>
            </a:lvl1pPr>
          </a:lstStyle>
          <a:p>
            <a:pPr>
              <a:defRPr/>
            </a:pPr>
            <a:fld id="{900AEC74-8411-49E2-9EF9-C34E61DFAAC4}" type="slidenum">
              <a:rPr lang="en-US"/>
              <a:pPr>
                <a:defRPr/>
              </a:pPr>
              <a:t>‹#›</a:t>
            </a:fld>
            <a:endParaRPr lang="en-US"/>
          </a:p>
        </p:txBody>
      </p:sp>
    </p:spTree>
    <p:extLst>
      <p:ext uri="{BB962C8B-B14F-4D97-AF65-F5344CB8AC3E}">
        <p14:creationId xmlns:p14="http://schemas.microsoft.com/office/powerpoint/2010/main" val="51092405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00AEC74-8411-49E2-9EF9-C34E61DFAAC4}" type="slidenum">
              <a:rPr lang="en-US" smtClean="0"/>
              <a:pPr>
                <a:defRPr/>
              </a:pPr>
              <a:t>18</a:t>
            </a:fld>
            <a:endParaRPr lang="en-US"/>
          </a:p>
        </p:txBody>
      </p:sp>
    </p:spTree>
    <p:extLst>
      <p:ext uri="{BB962C8B-B14F-4D97-AF65-F5344CB8AC3E}">
        <p14:creationId xmlns:p14="http://schemas.microsoft.com/office/powerpoint/2010/main" val="284691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023BD30-BF4A-4782-BC2F-11EF597E03D1}"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9E412B-AF31-4F96-8C7D-294BD0814599}" type="slidenum">
              <a:rPr lang="en-US"/>
              <a:pPr>
                <a:defRPr/>
              </a:pPr>
              <a:t>‹#›</a:t>
            </a:fld>
            <a:endParaRPr lang="en-US"/>
          </a:p>
        </p:txBody>
      </p:sp>
    </p:spTree>
    <p:extLst>
      <p:ext uri="{BB962C8B-B14F-4D97-AF65-F5344CB8AC3E}">
        <p14:creationId xmlns:p14="http://schemas.microsoft.com/office/powerpoint/2010/main" val="354797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FFFEF3E-4013-45BB-A8ED-F5E0982D5E6D}"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D94A40-7860-4DBE-9B0D-24E071BDA2E9}" type="slidenum">
              <a:rPr lang="en-US"/>
              <a:pPr>
                <a:defRPr/>
              </a:pPr>
              <a:t>‹#›</a:t>
            </a:fld>
            <a:endParaRPr lang="en-US"/>
          </a:p>
        </p:txBody>
      </p:sp>
    </p:spTree>
    <p:extLst>
      <p:ext uri="{BB962C8B-B14F-4D97-AF65-F5344CB8AC3E}">
        <p14:creationId xmlns:p14="http://schemas.microsoft.com/office/powerpoint/2010/main" val="230905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719D5E2-28B6-4882-84EF-3F1E8FC8B178}"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393B25-F995-460D-AB1A-3BE26ECBD687}" type="slidenum">
              <a:rPr lang="en-US"/>
              <a:pPr>
                <a:defRPr/>
              </a:pPr>
              <a:t>‹#›</a:t>
            </a:fld>
            <a:endParaRPr lang="en-US"/>
          </a:p>
        </p:txBody>
      </p:sp>
    </p:spTree>
    <p:extLst>
      <p:ext uri="{BB962C8B-B14F-4D97-AF65-F5344CB8AC3E}">
        <p14:creationId xmlns:p14="http://schemas.microsoft.com/office/powerpoint/2010/main" val="3759267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F4CBAE9-C4E8-4686-8DD1-807130851A8D}"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D73FA3-02A9-4207-B314-05B92CC7BA4E}" type="slidenum">
              <a:rPr lang="en-US"/>
              <a:pPr>
                <a:defRPr/>
              </a:pPr>
              <a:t>‹#›</a:t>
            </a:fld>
            <a:endParaRPr lang="en-US"/>
          </a:p>
        </p:txBody>
      </p:sp>
    </p:spTree>
    <p:extLst>
      <p:ext uri="{BB962C8B-B14F-4D97-AF65-F5344CB8AC3E}">
        <p14:creationId xmlns:p14="http://schemas.microsoft.com/office/powerpoint/2010/main" val="1435297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4A11252-EEF4-4E70-B977-979E20488849}" type="datetime1">
              <a:rPr lang="en-US"/>
              <a:pPr>
                <a:defRPr/>
              </a:pPr>
              <a:t>1/24/2020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C77463-F476-4D6A-8BF3-804DB7E2DF02}" type="slidenum">
              <a:rPr lang="en-US"/>
              <a:pPr>
                <a:defRPr/>
              </a:pPr>
              <a:t>‹#›</a:t>
            </a:fld>
            <a:endParaRPr lang="en-US"/>
          </a:p>
        </p:txBody>
      </p:sp>
    </p:spTree>
    <p:extLst>
      <p:ext uri="{BB962C8B-B14F-4D97-AF65-F5344CB8AC3E}">
        <p14:creationId xmlns:p14="http://schemas.microsoft.com/office/powerpoint/2010/main" val="264521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5D9D5AF-5387-4DB8-9467-BB80A58B7A12}" type="datetime1">
              <a:rPr lang="en-US"/>
              <a:pPr>
                <a:defRPr/>
              </a:pPr>
              <a:t>1/24/2020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861D00-D58B-4A94-BC3B-7CD5D3255291}" type="slidenum">
              <a:rPr lang="en-US"/>
              <a:pPr>
                <a:defRPr/>
              </a:pPr>
              <a:t>‹#›</a:t>
            </a:fld>
            <a:endParaRPr lang="en-US"/>
          </a:p>
        </p:txBody>
      </p:sp>
    </p:spTree>
    <p:extLst>
      <p:ext uri="{BB962C8B-B14F-4D97-AF65-F5344CB8AC3E}">
        <p14:creationId xmlns:p14="http://schemas.microsoft.com/office/powerpoint/2010/main" val="118203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678EA2E-B6FA-4855-B183-BBAD7C96AE28}" type="datetime1">
              <a:rPr lang="en-US"/>
              <a:pPr>
                <a:defRPr/>
              </a:pPr>
              <a:t>1/24/2020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A9CEDE-D21C-4A82-A762-32D8188D5342}" type="slidenum">
              <a:rPr lang="en-US"/>
              <a:pPr>
                <a:defRPr/>
              </a:pPr>
              <a:t>‹#›</a:t>
            </a:fld>
            <a:endParaRPr lang="en-US"/>
          </a:p>
        </p:txBody>
      </p:sp>
    </p:spTree>
    <p:extLst>
      <p:ext uri="{BB962C8B-B14F-4D97-AF65-F5344CB8AC3E}">
        <p14:creationId xmlns:p14="http://schemas.microsoft.com/office/powerpoint/2010/main" val="363011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0BDF170-8F89-4A13-B0AB-0F55AD73E2E7}" type="datetime1">
              <a:rPr lang="en-US"/>
              <a:pPr>
                <a:defRPr/>
              </a:pPr>
              <a:t>1/24/2020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815BA40-A940-45AA-AAEE-72BCD6EA1D97}" type="slidenum">
              <a:rPr lang="en-US"/>
              <a:pPr>
                <a:defRPr/>
              </a:pPr>
              <a:t>‹#›</a:t>
            </a:fld>
            <a:endParaRPr lang="en-US"/>
          </a:p>
        </p:txBody>
      </p:sp>
    </p:spTree>
    <p:extLst>
      <p:ext uri="{BB962C8B-B14F-4D97-AF65-F5344CB8AC3E}">
        <p14:creationId xmlns:p14="http://schemas.microsoft.com/office/powerpoint/2010/main" val="292036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5E8046-F7F5-42FE-B40C-CAC44072EA2D}" type="datetime1">
              <a:rPr lang="en-US"/>
              <a:pPr>
                <a:defRPr/>
              </a:pPr>
              <a:t>1/24/2020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CBEE373-82D2-4472-9B3E-B85FE8AD9AE0}" type="slidenum">
              <a:rPr lang="en-US"/>
              <a:pPr>
                <a:defRPr/>
              </a:pPr>
              <a:t>‹#›</a:t>
            </a:fld>
            <a:endParaRPr lang="en-US"/>
          </a:p>
        </p:txBody>
      </p:sp>
    </p:spTree>
    <p:extLst>
      <p:ext uri="{BB962C8B-B14F-4D97-AF65-F5344CB8AC3E}">
        <p14:creationId xmlns:p14="http://schemas.microsoft.com/office/powerpoint/2010/main" val="2226199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403DE3F-619F-49EC-AFF1-9699AB250BB4}" type="datetime1">
              <a:rPr lang="en-US"/>
              <a:pPr>
                <a:defRPr/>
              </a:pPr>
              <a:t>1/24/2020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754D23C-3B80-450E-B1C7-45BA396C836D}" type="slidenum">
              <a:rPr lang="en-US"/>
              <a:pPr>
                <a:defRPr/>
              </a:pPr>
              <a:t>‹#›</a:t>
            </a:fld>
            <a:endParaRPr lang="en-US"/>
          </a:p>
        </p:txBody>
      </p:sp>
    </p:spTree>
    <p:extLst>
      <p:ext uri="{BB962C8B-B14F-4D97-AF65-F5344CB8AC3E}">
        <p14:creationId xmlns:p14="http://schemas.microsoft.com/office/powerpoint/2010/main" val="265206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77C12F3-CBCA-4243-B7FD-3D0F5295C304}" type="datetime1">
              <a:rPr lang="en-US"/>
              <a:pPr>
                <a:defRPr/>
              </a:pPr>
              <a:t>1/24/2020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3B1ABE-3DBB-4256-99BF-B2F63318932E}" type="slidenum">
              <a:rPr lang="en-US"/>
              <a:pPr>
                <a:defRPr/>
              </a:pPr>
              <a:t>‹#›</a:t>
            </a:fld>
            <a:endParaRPr lang="en-US"/>
          </a:p>
        </p:txBody>
      </p:sp>
    </p:spTree>
    <p:extLst>
      <p:ext uri="{BB962C8B-B14F-4D97-AF65-F5344CB8AC3E}">
        <p14:creationId xmlns:p14="http://schemas.microsoft.com/office/powerpoint/2010/main" val="106843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CA7C15A5-E22A-4FB1-BB10-3D7F93D1CCD1}" type="datetime1">
              <a:rPr lang="en-US"/>
              <a:pPr>
                <a:defRPr/>
              </a:pPr>
              <a:t>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97D7443-93BE-447A-B480-56DE32400F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082" r:id="rId1"/>
    <p:sldLayoutId id="2147485083" r:id="rId2"/>
    <p:sldLayoutId id="2147485084" r:id="rId3"/>
    <p:sldLayoutId id="2147485085" r:id="rId4"/>
    <p:sldLayoutId id="2147485086" r:id="rId5"/>
    <p:sldLayoutId id="2147485087" r:id="rId6"/>
    <p:sldLayoutId id="2147485088" r:id="rId7"/>
    <p:sldLayoutId id="2147485089" r:id="rId8"/>
    <p:sldLayoutId id="2147485090" r:id="rId9"/>
    <p:sldLayoutId id="2147485091" r:id="rId10"/>
    <p:sldLayoutId id="214748509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1.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Subtitle 123"/>
          <p:cNvSpPr txBox="1">
            <a:spLocks/>
          </p:cNvSpPr>
          <p:nvPr/>
        </p:nvSpPr>
        <p:spPr bwMode="auto">
          <a:xfrm>
            <a:off x="357188" y="539750"/>
            <a:ext cx="848201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defTabSz="914400" eaLnBrk="1" hangingPunct="1">
              <a:spcBef>
                <a:spcPts val="300"/>
              </a:spcBef>
              <a:buClr>
                <a:schemeClr val="accent1"/>
              </a:buClr>
              <a:buSzPct val="75000"/>
              <a:buFont typeface="Wingdings" charset="2"/>
              <a:buNone/>
              <a:defRPr/>
            </a:pPr>
            <a:r>
              <a:rPr lang="en-US" sz="5400" b="1" dirty="0">
                <a:solidFill>
                  <a:schemeClr val="accent2">
                    <a:lumMod val="60000"/>
                    <a:lumOff val="40000"/>
                  </a:schemeClr>
                </a:solidFill>
                <a:latin typeface="+mj-lt"/>
              </a:rPr>
              <a:t>Section 9.1</a:t>
            </a:r>
          </a:p>
          <a:p>
            <a:pPr algn="ctr" defTabSz="914400" eaLnBrk="1" hangingPunct="1">
              <a:spcBef>
                <a:spcPts val="300"/>
              </a:spcBef>
              <a:buClr>
                <a:schemeClr val="accent1"/>
              </a:buClr>
              <a:buSzPct val="75000"/>
              <a:buFont typeface="Wingdings" charset="2"/>
              <a:buNone/>
              <a:defRPr/>
            </a:pPr>
            <a:r>
              <a:rPr lang="en-US" sz="5400" b="1" dirty="0">
                <a:solidFill>
                  <a:schemeClr val="accent2">
                    <a:lumMod val="60000"/>
                    <a:lumOff val="40000"/>
                  </a:schemeClr>
                </a:solidFill>
                <a:latin typeface="+mj-lt"/>
              </a:rPr>
              <a:t>Significance Tests: The Basics</a:t>
            </a:r>
          </a:p>
        </p:txBody>
      </p:sp>
      <p:pic>
        <p:nvPicPr>
          <p:cNvPr id="205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63" y="2614613"/>
            <a:ext cx="9059862"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Vertical Text Placeholder 2"/>
          <p:cNvSpPr>
            <a:spLocks noGrp="1"/>
          </p:cNvSpPr>
          <p:nvPr>
            <p:ph type="body" orient="vert" idx="1"/>
          </p:nvPr>
        </p:nvSpPr>
        <p:spPr>
          <a:xfrm rot="16200000">
            <a:off x="3194050" y="-2212974"/>
            <a:ext cx="2573337" cy="7720012"/>
          </a:xfrm>
        </p:spPr>
        <p:txBody>
          <a:bodyPr/>
          <a:lstStyle/>
          <a:p>
            <a:pPr marL="0" indent="0" algn="ctr" eaLnBrk="1" hangingPunct="1">
              <a:buFont typeface="Arial" charset="0"/>
              <a:buNone/>
            </a:pPr>
            <a:r>
              <a:rPr lang="en-US" altLang="en-US" sz="4500" b="1" dirty="0">
                <a:solidFill>
                  <a:schemeClr val="accent1"/>
                </a:solidFill>
              </a:rPr>
              <a:t>Stating Hypotheses</a:t>
            </a:r>
            <a:endParaRPr lang="en-US" altLang="en-US" sz="4500" dirty="0">
              <a:solidFill>
                <a:schemeClr val="accent1"/>
              </a:solidFill>
            </a:endParaRPr>
          </a:p>
        </p:txBody>
      </p:sp>
      <p:sp>
        <p:nvSpPr>
          <p:cNvPr id="30727" name="Rectangle 6"/>
          <p:cNvSpPr>
            <a:spLocks noChangeArrowheads="1"/>
          </p:cNvSpPr>
          <p:nvPr/>
        </p:nvSpPr>
        <p:spPr bwMode="auto">
          <a:xfrm>
            <a:off x="577850" y="1452563"/>
            <a:ext cx="7762875" cy="370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Wingdings" charset="2"/>
              <a:buNone/>
              <a:defRPr/>
            </a:pPr>
            <a:r>
              <a:rPr lang="en-US" sz="2500" dirty="0">
                <a:solidFill>
                  <a:srgbClr val="000000"/>
                </a:solidFill>
                <a:latin typeface="+mj-lt"/>
              </a:rPr>
              <a:t>In any significance test, the null hypothesis has the form</a:t>
            </a:r>
          </a:p>
          <a:p>
            <a:pPr algn="ctr">
              <a:spcAft>
                <a:spcPts val="600"/>
              </a:spcAft>
              <a:buFont typeface="Wingdings" charset="2"/>
              <a:buNone/>
              <a:defRPr/>
            </a:pPr>
            <a:r>
              <a:rPr lang="en-US" sz="2500" b="1" i="1" dirty="0">
                <a:solidFill>
                  <a:srgbClr val="000000"/>
                </a:solidFill>
                <a:latin typeface="+mj-lt"/>
              </a:rPr>
              <a:t>H</a:t>
            </a:r>
            <a:r>
              <a:rPr lang="en-US" sz="2500" b="1" i="1" baseline="-25000" dirty="0">
                <a:solidFill>
                  <a:srgbClr val="000000"/>
                </a:solidFill>
                <a:latin typeface="+mj-lt"/>
              </a:rPr>
              <a:t>0</a:t>
            </a:r>
            <a:r>
              <a:rPr lang="en-US" sz="2500" b="1" i="1" dirty="0">
                <a:solidFill>
                  <a:srgbClr val="000000"/>
                </a:solidFill>
                <a:latin typeface="+mj-lt"/>
              </a:rPr>
              <a:t> </a:t>
            </a:r>
            <a:r>
              <a:rPr lang="en-US" sz="2500" b="1" dirty="0">
                <a:solidFill>
                  <a:srgbClr val="000000"/>
                </a:solidFill>
                <a:latin typeface="+mj-lt"/>
              </a:rPr>
              <a:t>: parameter = value </a:t>
            </a:r>
          </a:p>
          <a:p>
            <a:pPr>
              <a:buFont typeface="Wingdings" charset="2"/>
              <a:buNone/>
              <a:defRPr/>
            </a:pPr>
            <a:endParaRPr lang="en-US" sz="2500" dirty="0">
              <a:solidFill>
                <a:srgbClr val="000000"/>
              </a:solidFill>
              <a:latin typeface="+mj-lt"/>
            </a:endParaRPr>
          </a:p>
          <a:p>
            <a:pPr>
              <a:buFont typeface="Wingdings" charset="2"/>
              <a:buNone/>
              <a:defRPr/>
            </a:pPr>
            <a:r>
              <a:rPr lang="en-US" sz="2500" dirty="0">
                <a:solidFill>
                  <a:srgbClr val="000000"/>
                </a:solidFill>
                <a:latin typeface="+mj-lt"/>
              </a:rPr>
              <a:t>The alternative hypothesis has one of the forms</a:t>
            </a:r>
          </a:p>
          <a:p>
            <a:pPr algn="ctr">
              <a:buFont typeface="Wingdings" charset="2"/>
              <a:buNone/>
              <a:defRPr/>
            </a:pPr>
            <a:r>
              <a:rPr lang="en-US" sz="2500" b="1" i="1" dirty="0">
                <a:solidFill>
                  <a:srgbClr val="000000"/>
                </a:solidFill>
                <a:latin typeface="+mj-lt"/>
              </a:rPr>
              <a:t>H</a:t>
            </a:r>
            <a:r>
              <a:rPr lang="en-US" sz="2500" b="1" i="1" baseline="-25000" dirty="0">
                <a:solidFill>
                  <a:srgbClr val="000000"/>
                </a:solidFill>
                <a:latin typeface="+mj-lt"/>
              </a:rPr>
              <a:t>a</a:t>
            </a:r>
            <a:r>
              <a:rPr lang="en-US" sz="2500" b="1" i="1" dirty="0">
                <a:solidFill>
                  <a:srgbClr val="000000"/>
                </a:solidFill>
                <a:latin typeface="+mj-lt"/>
              </a:rPr>
              <a:t> </a:t>
            </a:r>
            <a:r>
              <a:rPr lang="en-US" sz="2500" b="1" dirty="0">
                <a:solidFill>
                  <a:srgbClr val="000000"/>
                </a:solidFill>
                <a:latin typeface="+mj-lt"/>
              </a:rPr>
              <a:t>: parameter &lt; value </a:t>
            </a:r>
          </a:p>
          <a:p>
            <a:pPr algn="ctr">
              <a:buFont typeface="Wingdings" charset="2"/>
              <a:buNone/>
              <a:defRPr/>
            </a:pPr>
            <a:r>
              <a:rPr lang="en-US" sz="2500" b="1" i="1" dirty="0">
                <a:solidFill>
                  <a:srgbClr val="000000"/>
                </a:solidFill>
                <a:latin typeface="+mj-lt"/>
              </a:rPr>
              <a:t>H</a:t>
            </a:r>
            <a:r>
              <a:rPr lang="en-US" sz="2500" b="1" i="1" baseline="-25000" dirty="0">
                <a:solidFill>
                  <a:srgbClr val="000000"/>
                </a:solidFill>
                <a:latin typeface="+mj-lt"/>
              </a:rPr>
              <a:t>a</a:t>
            </a:r>
            <a:r>
              <a:rPr lang="en-US" sz="2500" b="1" i="1" dirty="0">
                <a:solidFill>
                  <a:srgbClr val="000000"/>
                </a:solidFill>
                <a:latin typeface="+mj-lt"/>
              </a:rPr>
              <a:t> </a:t>
            </a:r>
            <a:r>
              <a:rPr lang="en-US" sz="2500" b="1" dirty="0">
                <a:solidFill>
                  <a:srgbClr val="000000"/>
                </a:solidFill>
                <a:latin typeface="+mj-lt"/>
              </a:rPr>
              <a:t>: parameter &gt; value</a:t>
            </a:r>
          </a:p>
          <a:p>
            <a:pPr algn="ctr">
              <a:spcAft>
                <a:spcPts val="600"/>
              </a:spcAft>
              <a:buFont typeface="Wingdings" charset="2"/>
              <a:buNone/>
              <a:defRPr/>
            </a:pPr>
            <a:r>
              <a:rPr lang="en-US" sz="2500" b="1" i="1" dirty="0">
                <a:solidFill>
                  <a:srgbClr val="000000"/>
                </a:solidFill>
                <a:latin typeface="+mj-lt"/>
              </a:rPr>
              <a:t>H</a:t>
            </a:r>
            <a:r>
              <a:rPr lang="en-US" sz="2500" b="1" i="1" baseline="-25000" dirty="0">
                <a:solidFill>
                  <a:srgbClr val="000000"/>
                </a:solidFill>
                <a:latin typeface="+mj-lt"/>
              </a:rPr>
              <a:t>a</a:t>
            </a:r>
            <a:r>
              <a:rPr lang="en-US" sz="2500" b="1" i="1" dirty="0">
                <a:solidFill>
                  <a:srgbClr val="000000"/>
                </a:solidFill>
                <a:latin typeface="+mj-lt"/>
              </a:rPr>
              <a:t> </a:t>
            </a:r>
            <a:r>
              <a:rPr lang="en-US" sz="2500" b="1" dirty="0">
                <a:solidFill>
                  <a:srgbClr val="000000"/>
                </a:solidFill>
                <a:latin typeface="+mj-lt"/>
              </a:rPr>
              <a:t>: parameter ≠ value </a:t>
            </a:r>
          </a:p>
          <a:p>
            <a:pPr>
              <a:buFont typeface="Wingdings" charset="2"/>
              <a:buNone/>
              <a:defRPr/>
            </a:pPr>
            <a:r>
              <a:rPr lang="en-US" sz="2500" dirty="0">
                <a:solidFill>
                  <a:srgbClr val="000000"/>
                </a:solidFill>
                <a:latin typeface="+mj-lt"/>
              </a:rPr>
              <a:t>To determine the correct form of </a:t>
            </a:r>
            <a:r>
              <a:rPr lang="en-US" sz="2500" i="1" dirty="0">
                <a:solidFill>
                  <a:srgbClr val="000000"/>
                </a:solidFill>
                <a:latin typeface="+mj-lt"/>
              </a:rPr>
              <a:t>H</a:t>
            </a:r>
            <a:r>
              <a:rPr lang="en-US" sz="2500" i="1" baseline="-25000" dirty="0">
                <a:solidFill>
                  <a:srgbClr val="000000"/>
                </a:solidFill>
                <a:latin typeface="+mj-lt"/>
              </a:rPr>
              <a:t>a</a:t>
            </a:r>
            <a:r>
              <a:rPr lang="en-US" sz="2500" dirty="0">
                <a:solidFill>
                  <a:srgbClr val="000000"/>
                </a:solidFill>
                <a:latin typeface="+mj-lt"/>
              </a:rPr>
              <a:t>, read the problem carefully.</a:t>
            </a:r>
            <a:endParaRPr lang="en-US" sz="2500" b="1" dirty="0">
              <a:solidFill>
                <a:srgbClr val="000000"/>
              </a:solidFill>
              <a:latin typeface="+mj-lt"/>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Vertical Text Placeholder 2"/>
          <p:cNvSpPr>
            <a:spLocks noGrp="1"/>
          </p:cNvSpPr>
          <p:nvPr>
            <p:ph type="body" orient="vert" idx="1"/>
          </p:nvPr>
        </p:nvSpPr>
        <p:spPr>
          <a:xfrm rot="16200000">
            <a:off x="3290888" y="-2309813"/>
            <a:ext cx="2573337" cy="7913689"/>
          </a:xfrm>
        </p:spPr>
        <p:txBody>
          <a:bodyPr/>
          <a:lstStyle/>
          <a:p>
            <a:pPr marL="0" indent="0" algn="ctr" eaLnBrk="1" hangingPunct="1">
              <a:buFont typeface="Arial" charset="0"/>
              <a:buNone/>
            </a:pPr>
            <a:r>
              <a:rPr lang="en-US" altLang="en-US" sz="4500" b="1" dirty="0">
                <a:solidFill>
                  <a:schemeClr val="accent1"/>
                </a:solidFill>
              </a:rPr>
              <a:t>Stating Hypotheses</a:t>
            </a:r>
            <a:endParaRPr lang="en-US" altLang="en-US" sz="4500" dirty="0">
              <a:solidFill>
                <a:schemeClr val="accent1"/>
              </a:solidFill>
            </a:endParaRPr>
          </a:p>
        </p:txBody>
      </p:sp>
      <mc:AlternateContent xmlns:mc="http://schemas.openxmlformats.org/markup-compatibility/2006" xmlns:a14="http://schemas.microsoft.com/office/drawing/2010/main">
        <mc:Choice Requires="a14">
          <p:sp>
            <p:nvSpPr>
              <p:cNvPr id="22" name="TextBox 21"/>
              <p:cNvSpPr txBox="1"/>
              <p:nvPr/>
            </p:nvSpPr>
            <p:spPr bwMode="auto">
              <a:xfrm>
                <a:off x="304800" y="1197103"/>
                <a:ext cx="8563429" cy="5786199"/>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hangingPunct="1">
                  <a:spcAft>
                    <a:spcPts val="600"/>
                  </a:spcAft>
                  <a:buFont typeface="Arial" panose="020B0604020202020204" pitchFamily="34" charset="0"/>
                  <a:buChar char="•"/>
                  <a:defRPr/>
                </a:pPr>
                <a:r>
                  <a:rPr lang="en-US" sz="2500" dirty="0">
                    <a:solidFill>
                      <a:schemeClr val="tx1"/>
                    </a:solidFill>
                    <a:latin typeface="+mj-lt"/>
                  </a:rPr>
                  <a:t>The alternative hypothesis is </a:t>
                </a:r>
                <a:r>
                  <a:rPr lang="en-US" sz="2500" b="1" dirty="0">
                    <a:solidFill>
                      <a:schemeClr val="tx1"/>
                    </a:solidFill>
                    <a:latin typeface="+mj-lt"/>
                  </a:rPr>
                  <a:t>one-sided </a:t>
                </a:r>
                <a:r>
                  <a:rPr lang="en-US" sz="2500" dirty="0">
                    <a:solidFill>
                      <a:schemeClr val="tx1"/>
                    </a:solidFill>
                    <a:latin typeface="+mj-lt"/>
                  </a:rPr>
                  <a:t>if it states that a parameter is </a:t>
                </a:r>
                <a:r>
                  <a:rPr lang="en-US" sz="2500" i="1" dirty="0">
                    <a:solidFill>
                      <a:schemeClr val="tx1"/>
                    </a:solidFill>
                    <a:latin typeface="+mj-lt"/>
                  </a:rPr>
                  <a:t>larger than </a:t>
                </a:r>
                <a:r>
                  <a:rPr lang="en-US" sz="2500" dirty="0">
                    <a:solidFill>
                      <a:schemeClr val="tx1"/>
                    </a:solidFill>
                    <a:latin typeface="+mj-lt"/>
                  </a:rPr>
                  <a:t>the null hypothesis value or if it states that the parameter is </a:t>
                </a:r>
                <a:r>
                  <a:rPr lang="en-US" sz="2500" i="1" dirty="0">
                    <a:solidFill>
                      <a:schemeClr val="tx1"/>
                    </a:solidFill>
                    <a:latin typeface="+mj-lt"/>
                  </a:rPr>
                  <a:t>smaller than </a:t>
                </a:r>
                <a:r>
                  <a:rPr lang="en-US" sz="2500" dirty="0">
                    <a:solidFill>
                      <a:schemeClr val="tx1"/>
                    </a:solidFill>
                    <a:latin typeface="+mj-lt"/>
                  </a:rPr>
                  <a:t>the null value.</a:t>
                </a:r>
              </a:p>
              <a:p>
                <a:pPr marL="171450" indent="-171450" eaLnBrk="1" hangingPunct="1">
                  <a:spcAft>
                    <a:spcPts val="600"/>
                  </a:spcAft>
                  <a:buFont typeface="Arial" panose="020B0604020202020204" pitchFamily="34" charset="0"/>
                  <a:buChar char="•"/>
                  <a:defRPr/>
                </a:pPr>
                <a:endParaRPr lang="en-US" sz="1000" dirty="0">
                  <a:solidFill>
                    <a:schemeClr val="tx1"/>
                  </a:solidFill>
                  <a:latin typeface="+mj-lt"/>
                </a:endParaRPr>
              </a:p>
              <a:p>
                <a:pPr marL="342900" indent="-342900">
                  <a:spcAft>
                    <a:spcPts val="600"/>
                  </a:spcAft>
                  <a:buClr>
                    <a:srgbClr val="E81F30"/>
                  </a:buClr>
                  <a:buFont typeface="Arial" panose="020B0604020202020204" pitchFamily="34" charset="0"/>
                  <a:buChar char="•"/>
                  <a:defRPr/>
                </a:pPr>
                <a:r>
                  <a:rPr lang="en-US" sz="2500" dirty="0">
                    <a:solidFill>
                      <a:schemeClr val="tx1"/>
                    </a:solidFill>
                    <a:latin typeface="+mj-lt"/>
                  </a:rPr>
                  <a:t>It is </a:t>
                </a:r>
                <a:r>
                  <a:rPr lang="en-US" sz="2500" b="1" dirty="0">
                    <a:solidFill>
                      <a:schemeClr val="tx1"/>
                    </a:solidFill>
                    <a:latin typeface="+mj-lt"/>
                  </a:rPr>
                  <a:t>two-sided </a:t>
                </a:r>
                <a:r>
                  <a:rPr lang="en-US" sz="2500" dirty="0">
                    <a:solidFill>
                      <a:schemeClr val="tx1"/>
                    </a:solidFill>
                    <a:latin typeface="+mj-lt"/>
                  </a:rPr>
                  <a:t>if it states that the parameter is </a:t>
                </a:r>
                <a:r>
                  <a:rPr lang="en-US" sz="2500" i="1" dirty="0">
                    <a:solidFill>
                      <a:schemeClr val="tx1"/>
                    </a:solidFill>
                    <a:latin typeface="+mj-lt"/>
                  </a:rPr>
                  <a:t>different </a:t>
                </a:r>
                <a:r>
                  <a:rPr lang="en-US" sz="2500" dirty="0">
                    <a:solidFill>
                      <a:schemeClr val="tx1"/>
                    </a:solidFill>
                    <a:latin typeface="+mj-lt"/>
                  </a:rPr>
                  <a:t>from the null hypothesis value (it could be either larger or smaller). Use </a:t>
                </a:r>
                <a:r>
                  <a:rPr lang="en-US" sz="2500" b="1" i="1" dirty="0">
                    <a:solidFill>
                      <a:schemeClr val="tx1"/>
                    </a:solidFill>
                    <a:latin typeface="Calibri"/>
                  </a:rPr>
                  <a:t>H</a:t>
                </a:r>
                <a:r>
                  <a:rPr lang="en-US" sz="2500" b="1" i="1" baseline="-25000" dirty="0">
                    <a:solidFill>
                      <a:schemeClr val="tx1"/>
                    </a:solidFill>
                    <a:latin typeface="Calibri"/>
                  </a:rPr>
                  <a:t>a</a:t>
                </a:r>
                <a:r>
                  <a:rPr lang="en-US" sz="2500" b="1" i="1" dirty="0">
                    <a:solidFill>
                      <a:schemeClr val="tx1"/>
                    </a:solidFill>
                    <a:latin typeface="Calibri"/>
                  </a:rPr>
                  <a:t> </a:t>
                </a:r>
                <a:r>
                  <a:rPr lang="en-US" sz="2500" b="1" dirty="0">
                    <a:solidFill>
                      <a:schemeClr val="tx1"/>
                    </a:solidFill>
                    <a:latin typeface="Calibri"/>
                  </a:rPr>
                  <a:t>: parameter ≠ value </a:t>
                </a:r>
                <a:r>
                  <a:rPr lang="en-US" sz="2500" dirty="0">
                    <a:solidFill>
                      <a:schemeClr val="tx1"/>
                    </a:solidFill>
                    <a:latin typeface="Calibri"/>
                  </a:rPr>
                  <a:t>for two sided</a:t>
                </a:r>
                <a:r>
                  <a:rPr lang="en-US" sz="2500" b="1" dirty="0">
                    <a:solidFill>
                      <a:schemeClr val="tx1"/>
                    </a:solidFill>
                    <a:latin typeface="Calibri"/>
                  </a:rPr>
                  <a:t>.</a:t>
                </a:r>
                <a:r>
                  <a:rPr lang="en-US" sz="2500" dirty="0">
                    <a:solidFill>
                      <a:schemeClr val="tx1"/>
                    </a:solidFill>
                    <a:latin typeface="+mj-lt"/>
                  </a:rPr>
                  <a:t> </a:t>
                </a:r>
              </a:p>
              <a:p>
                <a:pPr marL="342900" indent="-342900">
                  <a:spcAft>
                    <a:spcPts val="600"/>
                  </a:spcAft>
                  <a:buClr>
                    <a:srgbClr val="E81F30"/>
                  </a:buClr>
                  <a:buFont typeface="Arial" panose="020B0604020202020204" pitchFamily="34" charset="0"/>
                  <a:buChar char="•"/>
                  <a:defRPr/>
                </a:pPr>
                <a:endParaRPr lang="en-US" sz="1000" dirty="0">
                  <a:solidFill>
                    <a:schemeClr val="tx1"/>
                  </a:solidFill>
                  <a:latin typeface="+mj-lt"/>
                </a:endParaRPr>
              </a:p>
              <a:p>
                <a:pPr marL="342900" indent="-342900">
                  <a:spcAft>
                    <a:spcPts val="600"/>
                  </a:spcAft>
                  <a:buClr>
                    <a:srgbClr val="E81F30"/>
                  </a:buClr>
                  <a:buFont typeface="Arial" panose="020B0604020202020204" pitchFamily="34" charset="0"/>
                  <a:buChar char="•"/>
                  <a:defRPr/>
                </a:pPr>
                <a:r>
                  <a:rPr lang="en-US" sz="2500" dirty="0">
                    <a:solidFill>
                      <a:schemeClr val="tx1"/>
                    </a:solidFill>
                    <a:latin typeface="+mj-lt"/>
                  </a:rPr>
                  <a:t>Hypotheses always refer to a </a:t>
                </a:r>
                <a:r>
                  <a:rPr lang="en-US" sz="2500" b="1" i="1" dirty="0">
                    <a:solidFill>
                      <a:schemeClr val="tx1"/>
                    </a:solidFill>
                    <a:latin typeface="+mj-lt"/>
                  </a:rPr>
                  <a:t>population</a:t>
                </a:r>
                <a:r>
                  <a:rPr lang="en-US" sz="2500" dirty="0">
                    <a:solidFill>
                      <a:schemeClr val="tx1"/>
                    </a:solidFill>
                    <a:latin typeface="+mj-lt"/>
                  </a:rPr>
                  <a:t>, not to a sample. Be sure to state </a:t>
                </a:r>
                <a:r>
                  <a:rPr lang="en-US" sz="2500" i="1" dirty="0">
                    <a:solidFill>
                      <a:schemeClr val="tx1"/>
                    </a:solidFill>
                    <a:latin typeface="+mj-lt"/>
                  </a:rPr>
                  <a:t>H</a:t>
                </a:r>
                <a:r>
                  <a:rPr lang="en-US" sz="2500" i="1" baseline="-25000" dirty="0">
                    <a:solidFill>
                      <a:schemeClr val="tx1"/>
                    </a:solidFill>
                    <a:latin typeface="+mj-lt"/>
                  </a:rPr>
                  <a:t>0</a:t>
                </a:r>
                <a:r>
                  <a:rPr lang="en-US" sz="2500" i="1" dirty="0">
                    <a:solidFill>
                      <a:schemeClr val="tx1"/>
                    </a:solidFill>
                    <a:latin typeface="+mj-lt"/>
                  </a:rPr>
                  <a:t> </a:t>
                </a:r>
                <a:r>
                  <a:rPr lang="en-US" sz="2500" dirty="0">
                    <a:solidFill>
                      <a:schemeClr val="tx1"/>
                    </a:solidFill>
                    <a:latin typeface="+mj-lt"/>
                  </a:rPr>
                  <a:t>and </a:t>
                </a:r>
                <a:r>
                  <a:rPr lang="en-US" sz="2500" i="1" dirty="0">
                    <a:solidFill>
                      <a:schemeClr val="tx1"/>
                    </a:solidFill>
                    <a:latin typeface="+mj-lt"/>
                  </a:rPr>
                  <a:t>H</a:t>
                </a:r>
                <a:r>
                  <a:rPr lang="en-US" sz="2500" i="1" baseline="-25000" dirty="0">
                    <a:solidFill>
                      <a:schemeClr val="tx1"/>
                    </a:solidFill>
                    <a:latin typeface="+mj-lt"/>
                  </a:rPr>
                  <a:t>a</a:t>
                </a:r>
                <a:r>
                  <a:rPr lang="en-US" sz="2500" i="1" dirty="0">
                    <a:solidFill>
                      <a:schemeClr val="tx1"/>
                    </a:solidFill>
                    <a:latin typeface="+mj-lt"/>
                  </a:rPr>
                  <a:t> </a:t>
                </a:r>
                <a:r>
                  <a:rPr lang="en-US" sz="2500" dirty="0">
                    <a:solidFill>
                      <a:schemeClr val="tx1"/>
                    </a:solidFill>
                    <a:latin typeface="+mj-lt"/>
                  </a:rPr>
                  <a:t>in terms of </a:t>
                </a:r>
                <a:r>
                  <a:rPr lang="en-US" sz="2500" i="1" dirty="0">
                    <a:solidFill>
                      <a:schemeClr val="tx1"/>
                    </a:solidFill>
                    <a:latin typeface="+mj-lt"/>
                  </a:rPr>
                  <a:t>population parameters (p or </a:t>
                </a:r>
                <a14:m>
                  <m:oMath xmlns:m="http://schemas.openxmlformats.org/officeDocument/2006/math">
                    <m:r>
                      <a:rPr lang="en-US" sz="2500" i="1">
                        <a:solidFill>
                          <a:schemeClr val="tx1"/>
                        </a:solidFill>
                        <a:latin typeface="Cambria Math"/>
                        <a:ea typeface="Cambria Math"/>
                      </a:rPr>
                      <m:t>𝜇</m:t>
                    </m:r>
                  </m:oMath>
                </a14:m>
                <a:r>
                  <a:rPr lang="en-US" sz="2500" dirty="0">
                    <a:solidFill>
                      <a:schemeClr val="tx1"/>
                    </a:solidFill>
                    <a:latin typeface="+mj-lt"/>
                  </a:rPr>
                  <a:t>). </a:t>
                </a:r>
              </a:p>
              <a:p>
                <a:pPr marL="342900" indent="-342900">
                  <a:spcAft>
                    <a:spcPts val="600"/>
                  </a:spcAft>
                  <a:buClr>
                    <a:srgbClr val="E81F30"/>
                  </a:buClr>
                  <a:buFont typeface="Arial" panose="020B0604020202020204" pitchFamily="34" charset="0"/>
                  <a:buChar char="•"/>
                  <a:defRPr/>
                </a:pPr>
                <a:endParaRPr lang="en-US" sz="1000" dirty="0">
                  <a:solidFill>
                    <a:schemeClr val="tx1"/>
                  </a:solidFill>
                  <a:latin typeface="+mj-lt"/>
                </a:endParaRPr>
              </a:p>
              <a:p>
                <a:pPr marL="342900" indent="-342900">
                  <a:spcAft>
                    <a:spcPts val="600"/>
                  </a:spcAft>
                  <a:buClr>
                    <a:srgbClr val="E81F30"/>
                  </a:buClr>
                  <a:buFont typeface="Arial" panose="020B0604020202020204" pitchFamily="34" charset="0"/>
                  <a:buChar char="•"/>
                  <a:defRPr/>
                </a:pPr>
                <a:r>
                  <a:rPr lang="en-US" sz="2500" dirty="0">
                    <a:solidFill>
                      <a:schemeClr val="tx1"/>
                    </a:solidFill>
                    <a:latin typeface="+mj-lt"/>
                  </a:rPr>
                  <a:t>It is </a:t>
                </a:r>
                <a:r>
                  <a:rPr lang="en-US" sz="2500" b="1" i="1" dirty="0">
                    <a:solidFill>
                      <a:schemeClr val="tx1"/>
                    </a:solidFill>
                    <a:latin typeface="+mj-lt"/>
                  </a:rPr>
                  <a:t>never</a:t>
                </a:r>
                <a:r>
                  <a:rPr lang="en-US" sz="2500" i="1" dirty="0">
                    <a:solidFill>
                      <a:schemeClr val="tx1"/>
                    </a:solidFill>
                    <a:latin typeface="+mj-lt"/>
                  </a:rPr>
                  <a:t> </a:t>
                </a:r>
                <a:r>
                  <a:rPr lang="en-US" sz="2500" dirty="0">
                    <a:solidFill>
                      <a:schemeClr val="tx1"/>
                    </a:solidFill>
                    <a:latin typeface="+mj-lt"/>
                  </a:rPr>
                  <a:t>correct to write a hypothesis about a sample statistic, such as</a:t>
                </a:r>
              </a:p>
              <a:p>
                <a:pPr eaLnBrk="1" hangingPunct="1">
                  <a:spcAft>
                    <a:spcPts val="600"/>
                  </a:spcAft>
                  <a:defRPr/>
                </a:pPr>
                <a:endParaRPr lang="en-US" sz="2500" b="1" dirty="0">
                  <a:solidFill>
                    <a:srgbClr val="000000"/>
                  </a:solidFill>
                  <a:latin typeface="Calibri"/>
                </a:endParaRPr>
              </a:p>
            </p:txBody>
          </p:sp>
        </mc:Choice>
        <mc:Fallback xmlns="">
          <p:sp>
            <p:nvSpPr>
              <p:cNvPr id="22" name="TextBox 21"/>
              <p:cNvSpPr txBox="1">
                <a:spLocks noRot="1" noChangeAspect="1" noMove="1" noResize="1" noEditPoints="1" noAdjustHandles="1" noChangeArrowheads="1" noChangeShapeType="1" noTextEdit="1"/>
              </p:cNvSpPr>
              <p:nvPr/>
            </p:nvSpPr>
            <p:spPr bwMode="auto">
              <a:xfrm>
                <a:off x="304800" y="1197103"/>
                <a:ext cx="8563429" cy="5786199"/>
              </a:xfrm>
              <a:prstGeom prst="rect">
                <a:avLst/>
              </a:prstGeom>
              <a:blipFill rotWithShape="1">
                <a:blip r:embed="rId3"/>
                <a:stretch>
                  <a:fillRect l="-852" t="-524" r="-639"/>
                </a:stretch>
              </a:blipFill>
              <a:ln>
                <a:solidFill>
                  <a:schemeClr val="bg1"/>
                </a:solidFill>
              </a:ln>
            </p:spPr>
            <p:txBody>
              <a:bodyPr/>
              <a:lstStyle/>
              <a:p>
                <a:r>
                  <a:rPr lang="en-US">
                    <a:noFill/>
                  </a:rPr>
                  <a:t> </a:t>
                </a:r>
              </a:p>
            </p:txBody>
          </p:sp>
        </mc:Fallback>
      </mc:AlternateContent>
      <p:graphicFrame>
        <p:nvGraphicFramePr>
          <p:cNvPr id="12293" name="Object 2"/>
          <p:cNvGraphicFramePr>
            <a:graphicFrameLocks noChangeAspect="1"/>
          </p:cNvGraphicFramePr>
          <p:nvPr>
            <p:extLst>
              <p:ext uri="{D42A27DB-BD31-4B8C-83A1-F6EECF244321}">
                <p14:modId xmlns:p14="http://schemas.microsoft.com/office/powerpoint/2010/main" val="2510491237"/>
              </p:ext>
            </p:extLst>
          </p:nvPr>
        </p:nvGraphicFramePr>
        <p:xfrm>
          <a:off x="2949059" y="6037517"/>
          <a:ext cx="2589340" cy="386096"/>
        </p:xfrm>
        <a:graphic>
          <a:graphicData uri="http://schemas.openxmlformats.org/presentationml/2006/ole">
            <mc:AlternateContent xmlns:mc="http://schemas.openxmlformats.org/markup-compatibility/2006">
              <mc:Choice xmlns:v="urn:schemas-microsoft-com:vml" Requires="v">
                <p:oleObj spid="_x0000_s12330" name="Equation" r:id="rId4" imgW="1193800" imgH="177800" progId="Equation.3">
                  <p:embed/>
                </p:oleObj>
              </mc:Choice>
              <mc:Fallback>
                <p:oleObj name="Equation" r:id="rId4" imgW="1193800" imgH="1778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9059" y="6037517"/>
                        <a:ext cx="2589340" cy="386096"/>
                      </a:xfrm>
                      <a:prstGeom prst="rect">
                        <a:avLst/>
                      </a:prstGeom>
                      <a:noFill/>
                      <a:ln>
                        <a:noFill/>
                      </a:ln>
                      <a:effectLst/>
                    </p:spPr>
                  </p:pic>
                </p:oleObj>
              </mc:Fallback>
            </mc:AlternateContent>
          </a:graphicData>
        </a:graphic>
      </p:graphicFrame>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Vertical Title 1"/>
          <p:cNvSpPr>
            <a:spLocks noGrp="1"/>
          </p:cNvSpPr>
          <p:nvPr>
            <p:ph type="title" orient="vert"/>
          </p:nvPr>
        </p:nvSpPr>
        <p:spPr>
          <a:xfrm rot="16200000">
            <a:off x="4078288" y="-3278188"/>
            <a:ext cx="1057275" cy="8131175"/>
          </a:xfrm>
        </p:spPr>
        <p:txBody>
          <a:bodyPr/>
          <a:lstStyle/>
          <a:p>
            <a:pPr eaLnBrk="1" hangingPunct="1"/>
            <a:r>
              <a:rPr lang="en-US" altLang="en-US" b="1" dirty="0">
                <a:solidFill>
                  <a:srgbClr val="00B050"/>
                </a:solidFill>
              </a:rPr>
              <a:t>State the Hypothesis &amp; Parameter:</a:t>
            </a:r>
          </a:p>
        </p:txBody>
      </p:sp>
      <p:sp>
        <p:nvSpPr>
          <p:cNvPr id="15363" name="Vertical Text Placeholder 2"/>
          <p:cNvSpPr>
            <a:spLocks noGrp="1"/>
          </p:cNvSpPr>
          <p:nvPr>
            <p:ph type="body" orient="vert" idx="1"/>
          </p:nvPr>
        </p:nvSpPr>
        <p:spPr>
          <a:xfrm rot="16200000">
            <a:off x="2489201" y="-663575"/>
            <a:ext cx="4006850" cy="7966075"/>
          </a:xfrm>
        </p:spPr>
        <p:txBody>
          <a:bodyPr/>
          <a:lstStyle/>
          <a:p>
            <a:pPr marL="0" indent="0" eaLnBrk="1" hangingPunct="1">
              <a:buFont typeface="Arial" charset="0"/>
              <a:buNone/>
            </a:pPr>
            <a:r>
              <a:rPr lang="en-US" altLang="en-US" sz="2500" dirty="0"/>
              <a:t>A high school junior running for student body president, Josue, claims that 80% of the student body favors him in the school election. His opponent believes this percentage to be lower, write the appropriate null and alternative hypotheses.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Vertical Title 1"/>
          <p:cNvSpPr>
            <a:spLocks noGrp="1"/>
          </p:cNvSpPr>
          <p:nvPr>
            <p:ph type="title" orient="vert"/>
          </p:nvPr>
        </p:nvSpPr>
        <p:spPr>
          <a:xfrm rot="16200000">
            <a:off x="4046538" y="-3278188"/>
            <a:ext cx="1057275" cy="8131175"/>
          </a:xfrm>
        </p:spPr>
        <p:txBody>
          <a:bodyPr/>
          <a:lstStyle/>
          <a:p>
            <a:pPr eaLnBrk="1" hangingPunct="1"/>
            <a:r>
              <a:rPr lang="en-US" altLang="en-US" b="1" dirty="0">
                <a:solidFill>
                  <a:srgbClr val="00B050"/>
                </a:solidFill>
              </a:rPr>
              <a:t>State the Hypothesis &amp; Parameter:</a:t>
            </a:r>
          </a:p>
        </p:txBody>
      </p:sp>
      <p:sp>
        <p:nvSpPr>
          <p:cNvPr id="15363" name="Vertical Text Placeholder 2"/>
          <p:cNvSpPr>
            <a:spLocks noGrp="1"/>
          </p:cNvSpPr>
          <p:nvPr>
            <p:ph type="body" orient="vert" idx="1"/>
          </p:nvPr>
        </p:nvSpPr>
        <p:spPr>
          <a:xfrm rot="16200000">
            <a:off x="2489200" y="624898"/>
            <a:ext cx="4006850" cy="7966075"/>
          </a:xfrm>
        </p:spPr>
        <p:txBody>
          <a:bodyPr/>
          <a:lstStyle/>
          <a:p>
            <a:pPr marL="0" indent="0" eaLnBrk="1" hangingPunct="1">
              <a:buFont typeface="Arial" charset="0"/>
              <a:buNone/>
            </a:pPr>
            <a:r>
              <a:rPr lang="en-US" altLang="en-US" sz="2500" dirty="0"/>
              <a:t>p= true proportion of students that favor Josue for president.</a:t>
            </a:r>
          </a:p>
        </p:txBody>
      </p:sp>
      <p:sp>
        <p:nvSpPr>
          <p:cNvPr id="4" name="Rectangle 3"/>
          <p:cNvSpPr>
            <a:spLocks noRot="1" noChangeAspect="1" noMove="1" noResize="1" noEditPoints="1" noAdjustHandles="1" noChangeArrowheads="1" noChangeShapeType="1" noTextEdit="1"/>
          </p:cNvSpPr>
          <p:nvPr/>
        </p:nvSpPr>
        <p:spPr>
          <a:xfrm>
            <a:off x="812042" y="1457657"/>
            <a:ext cx="4572000" cy="830997"/>
          </a:xfrm>
          <a:prstGeom prst="rect">
            <a:avLst/>
          </a:prstGeom>
          <a:blipFill rotWithShape="1">
            <a:blip r:embed="rId2"/>
            <a:stretch>
              <a:fillRect l="-2000" t="-5147" b="-16912"/>
            </a:stretch>
          </a:blipFill>
        </p:spPr>
        <p:txBody>
          <a:bodyPr/>
          <a:lstStyle/>
          <a:p>
            <a:pPr>
              <a:defRPr/>
            </a:pPr>
            <a:r>
              <a:rPr lang="en-US">
                <a:noFill/>
              </a:rPr>
              <a:t> </a:t>
            </a:r>
          </a:p>
        </p:txBody>
      </p:sp>
    </p:spTree>
    <p:extLst>
      <p:ext uri="{BB962C8B-B14F-4D97-AF65-F5344CB8AC3E}">
        <p14:creationId xmlns:p14="http://schemas.microsoft.com/office/powerpoint/2010/main" val="2786026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Vertical Text Placeholder 2"/>
          <p:cNvSpPr>
            <a:spLocks noGrp="1"/>
          </p:cNvSpPr>
          <p:nvPr>
            <p:ph type="body" orient="vert" idx="1"/>
          </p:nvPr>
        </p:nvSpPr>
        <p:spPr>
          <a:xfrm rot="16200000">
            <a:off x="3298032" y="-2316956"/>
            <a:ext cx="2573337" cy="7927975"/>
          </a:xfrm>
        </p:spPr>
        <p:txBody>
          <a:bodyPr/>
          <a:lstStyle/>
          <a:p>
            <a:pPr marL="0" indent="0" algn="ctr" eaLnBrk="1" hangingPunct="1">
              <a:buFont typeface="Arial" charset="0"/>
              <a:buNone/>
            </a:pPr>
            <a:r>
              <a:rPr lang="en-US" altLang="en-US" sz="4500" b="1" dirty="0">
                <a:solidFill>
                  <a:schemeClr val="accent2">
                    <a:lumMod val="60000"/>
                    <a:lumOff val="40000"/>
                  </a:schemeClr>
                </a:solidFill>
              </a:rPr>
              <a:t>Interpreting </a:t>
            </a:r>
            <a:r>
              <a:rPr lang="en-US" altLang="en-US" sz="4500" b="1" i="1" dirty="0">
                <a:solidFill>
                  <a:schemeClr val="accent2">
                    <a:lumMod val="60000"/>
                    <a:lumOff val="40000"/>
                  </a:schemeClr>
                </a:solidFill>
              </a:rPr>
              <a:t>P</a:t>
            </a:r>
            <a:r>
              <a:rPr lang="en-US" altLang="en-US" sz="4500" b="1" dirty="0">
                <a:solidFill>
                  <a:schemeClr val="accent2">
                    <a:lumMod val="60000"/>
                    <a:lumOff val="40000"/>
                  </a:schemeClr>
                </a:solidFill>
              </a:rPr>
              <a:t>-Values</a:t>
            </a:r>
          </a:p>
          <a:p>
            <a:pPr marL="0" indent="0" algn="ctr" eaLnBrk="1" hangingPunct="1">
              <a:buFont typeface="Arial" charset="0"/>
              <a:buNone/>
            </a:pPr>
            <a:endParaRPr lang="en-US" altLang="en-US" sz="1500" dirty="0">
              <a:solidFill>
                <a:srgbClr val="000000"/>
              </a:solidFill>
            </a:endParaRPr>
          </a:p>
          <a:p>
            <a:pPr eaLnBrk="1" hangingPunct="1"/>
            <a:r>
              <a:rPr lang="en-US" altLang="en-US" sz="2500" dirty="0">
                <a:solidFill>
                  <a:srgbClr val="000000"/>
                </a:solidFill>
              </a:rPr>
              <a:t>The null hypothesis </a:t>
            </a:r>
            <a:r>
              <a:rPr lang="en-US" altLang="en-US" sz="2500" i="1" dirty="0">
                <a:solidFill>
                  <a:srgbClr val="000000"/>
                </a:solidFill>
              </a:rPr>
              <a:t>H</a:t>
            </a:r>
            <a:r>
              <a:rPr lang="en-US" altLang="en-US" sz="2500" i="1" baseline="-25000" dirty="0">
                <a:solidFill>
                  <a:srgbClr val="000000"/>
                </a:solidFill>
              </a:rPr>
              <a:t>0</a:t>
            </a:r>
            <a:r>
              <a:rPr lang="en-US" altLang="en-US" sz="2500" i="1" dirty="0">
                <a:solidFill>
                  <a:srgbClr val="000000"/>
                </a:solidFill>
              </a:rPr>
              <a:t> </a:t>
            </a:r>
            <a:r>
              <a:rPr lang="en-US" altLang="en-US" sz="2500" dirty="0">
                <a:solidFill>
                  <a:srgbClr val="000000"/>
                </a:solidFill>
              </a:rPr>
              <a:t>states the claim that we are seeking evidence against. </a:t>
            </a:r>
          </a:p>
          <a:p>
            <a:pPr eaLnBrk="1" hangingPunct="1">
              <a:spcAft>
                <a:spcPts val="600"/>
              </a:spcAft>
              <a:defRPr/>
            </a:pPr>
            <a:r>
              <a:rPr lang="en-US" altLang="en-US" sz="2500" dirty="0">
                <a:solidFill>
                  <a:srgbClr val="000000"/>
                </a:solidFill>
              </a:rPr>
              <a:t>The probability that measures the strength of the evidence against a null hypothesis is called a </a:t>
            </a:r>
            <a:r>
              <a:rPr lang="en-US" altLang="en-US" sz="2500" b="1" i="1" dirty="0">
                <a:solidFill>
                  <a:srgbClr val="000000"/>
                </a:solidFill>
              </a:rPr>
              <a:t>P</a:t>
            </a:r>
            <a:r>
              <a:rPr lang="en-US" altLang="en-US" sz="2500" b="1" dirty="0">
                <a:solidFill>
                  <a:srgbClr val="000000"/>
                </a:solidFill>
              </a:rPr>
              <a:t>-value</a:t>
            </a:r>
            <a:r>
              <a:rPr lang="en-US" altLang="en-US" sz="2500" dirty="0">
                <a:solidFill>
                  <a:srgbClr val="000000"/>
                </a:solidFill>
              </a:rPr>
              <a:t>.</a:t>
            </a:r>
            <a:r>
              <a:rPr lang="en-US" sz="2500" dirty="0">
                <a:solidFill>
                  <a:srgbClr val="000000"/>
                </a:solidFill>
                <a:latin typeface="+mj-lt"/>
              </a:rPr>
              <a:t> </a:t>
            </a:r>
          </a:p>
          <a:p>
            <a:pPr eaLnBrk="1" hangingPunct="1">
              <a:spcAft>
                <a:spcPts val="600"/>
              </a:spcAft>
              <a:defRPr/>
            </a:pPr>
            <a:r>
              <a:rPr lang="en-US" sz="2500" dirty="0">
                <a:solidFill>
                  <a:srgbClr val="000000"/>
                </a:solidFill>
                <a:latin typeface="+mj-lt"/>
              </a:rPr>
              <a:t>The probability, computed assuming </a:t>
            </a:r>
            <a:r>
              <a:rPr lang="en-US" sz="2500" i="1" dirty="0">
                <a:solidFill>
                  <a:srgbClr val="000000"/>
                </a:solidFill>
                <a:latin typeface="+mj-lt"/>
              </a:rPr>
              <a:t>H</a:t>
            </a:r>
            <a:r>
              <a:rPr lang="en-US" sz="2500" i="1" baseline="-25000" dirty="0">
                <a:solidFill>
                  <a:srgbClr val="000000"/>
                </a:solidFill>
                <a:latin typeface="+mj-lt"/>
              </a:rPr>
              <a:t>0</a:t>
            </a:r>
            <a:r>
              <a:rPr lang="en-US" sz="2500" i="1" dirty="0">
                <a:solidFill>
                  <a:srgbClr val="000000"/>
                </a:solidFill>
                <a:latin typeface="+mj-lt"/>
              </a:rPr>
              <a:t> </a:t>
            </a:r>
            <a:r>
              <a:rPr lang="en-US" sz="2500" dirty="0">
                <a:solidFill>
                  <a:srgbClr val="000000"/>
                </a:solidFill>
                <a:latin typeface="+mj-lt"/>
              </a:rPr>
              <a:t>is true, that the statistic would </a:t>
            </a:r>
            <a:r>
              <a:rPr lang="en-US" sz="2500" i="1" dirty="0">
                <a:solidFill>
                  <a:srgbClr val="FF0000"/>
                </a:solidFill>
                <a:latin typeface="+mj-lt"/>
              </a:rPr>
              <a:t>take a value as extreme as or more extreme than the one actually observed</a:t>
            </a:r>
            <a:r>
              <a:rPr lang="en-US" sz="2500" dirty="0">
                <a:solidFill>
                  <a:srgbClr val="000000"/>
                </a:solidFill>
                <a:latin typeface="+mj-lt"/>
              </a:rPr>
              <a:t> is called the </a:t>
            </a:r>
            <a:r>
              <a:rPr lang="en-US" sz="2500" b="1" i="1" dirty="0">
                <a:solidFill>
                  <a:srgbClr val="000000"/>
                </a:solidFill>
                <a:latin typeface="+mj-lt"/>
              </a:rPr>
              <a:t>P</a:t>
            </a:r>
            <a:r>
              <a:rPr lang="en-US" sz="2500" b="1" dirty="0">
                <a:solidFill>
                  <a:srgbClr val="000000"/>
                </a:solidFill>
                <a:latin typeface="+mj-lt"/>
              </a:rPr>
              <a:t>-value </a:t>
            </a:r>
            <a:r>
              <a:rPr lang="en-US" sz="2500" dirty="0">
                <a:solidFill>
                  <a:srgbClr val="000000"/>
                </a:solidFill>
                <a:latin typeface="+mj-lt"/>
              </a:rPr>
              <a:t>of the test. </a:t>
            </a:r>
          </a:p>
          <a:p>
            <a:pPr eaLnBrk="1" hangingPunct="1">
              <a:spcAft>
                <a:spcPts val="600"/>
              </a:spcAft>
              <a:defRPr/>
            </a:pPr>
            <a:r>
              <a:rPr lang="en-US" sz="2500" dirty="0">
                <a:solidFill>
                  <a:srgbClr val="000000"/>
                </a:solidFill>
                <a:latin typeface="+mj-lt"/>
              </a:rPr>
              <a:t>The smaller the </a:t>
            </a:r>
            <a:r>
              <a:rPr lang="en-US" sz="2500" i="1" dirty="0">
                <a:solidFill>
                  <a:srgbClr val="000000"/>
                </a:solidFill>
                <a:latin typeface="+mj-lt"/>
              </a:rPr>
              <a:t>P</a:t>
            </a:r>
            <a:r>
              <a:rPr lang="en-US" sz="2500" dirty="0">
                <a:solidFill>
                  <a:srgbClr val="000000"/>
                </a:solidFill>
                <a:latin typeface="+mj-lt"/>
              </a:rPr>
              <a:t>-value, the stronger the evidence against </a:t>
            </a:r>
            <a:r>
              <a:rPr lang="en-US" sz="2500" i="1" dirty="0">
                <a:solidFill>
                  <a:srgbClr val="000000"/>
                </a:solidFill>
                <a:latin typeface="+mj-lt"/>
              </a:rPr>
              <a:t>H</a:t>
            </a:r>
            <a:r>
              <a:rPr lang="en-US" sz="2500" i="1" baseline="-25000" dirty="0">
                <a:solidFill>
                  <a:srgbClr val="000000"/>
                </a:solidFill>
                <a:latin typeface="+mj-lt"/>
              </a:rPr>
              <a:t>0</a:t>
            </a:r>
            <a:r>
              <a:rPr lang="en-US" sz="2500" i="1" dirty="0">
                <a:solidFill>
                  <a:srgbClr val="000000"/>
                </a:solidFill>
                <a:latin typeface="+mj-lt"/>
              </a:rPr>
              <a:t> </a:t>
            </a:r>
            <a:r>
              <a:rPr lang="en-US" sz="2500" dirty="0">
                <a:solidFill>
                  <a:srgbClr val="000000"/>
                </a:solidFill>
                <a:latin typeface="+mj-lt"/>
              </a:rPr>
              <a:t>provided by the data.</a:t>
            </a:r>
            <a:endParaRPr lang="en-US" sz="2500" i="1" dirty="0">
              <a:solidFill>
                <a:srgbClr val="000000"/>
              </a:solidFill>
              <a:latin typeface="+mj-lt"/>
            </a:endParaRPr>
          </a:p>
          <a:p>
            <a:pPr eaLnBrk="1" hangingPunct="1"/>
            <a:endParaRPr lang="en-US" altLang="en-US" sz="2500" b="1" dirty="0">
              <a:solidFill>
                <a:srgbClr val="000000"/>
              </a:solidFill>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82613" y="925513"/>
          <a:ext cx="8018461" cy="3632199"/>
        </p:xfrm>
        <a:graphic>
          <a:graphicData uri="http://schemas.openxmlformats.org/drawingml/2006/table">
            <a:tbl>
              <a:tblPr/>
              <a:tblGrid>
                <a:gridCol w="1938374">
                  <a:extLst>
                    <a:ext uri="{9D8B030D-6E8A-4147-A177-3AD203B41FA5}">
                      <a16:colId xmlns:a16="http://schemas.microsoft.com/office/drawing/2014/main" val="20000"/>
                    </a:ext>
                  </a:extLst>
                </a:gridCol>
                <a:gridCol w="1939551">
                  <a:extLst>
                    <a:ext uri="{9D8B030D-6E8A-4147-A177-3AD203B41FA5}">
                      <a16:colId xmlns:a16="http://schemas.microsoft.com/office/drawing/2014/main" val="20001"/>
                    </a:ext>
                  </a:extLst>
                </a:gridCol>
                <a:gridCol w="2070268">
                  <a:extLst>
                    <a:ext uri="{9D8B030D-6E8A-4147-A177-3AD203B41FA5}">
                      <a16:colId xmlns:a16="http://schemas.microsoft.com/office/drawing/2014/main" val="20002"/>
                    </a:ext>
                  </a:extLst>
                </a:gridCol>
                <a:gridCol w="2070268">
                  <a:extLst>
                    <a:ext uri="{9D8B030D-6E8A-4147-A177-3AD203B41FA5}">
                      <a16:colId xmlns:a16="http://schemas.microsoft.com/office/drawing/2014/main" val="20003"/>
                    </a:ext>
                  </a:extLst>
                </a:gridCol>
              </a:tblGrid>
              <a:tr h="73996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500" b="1" i="0" u="none" strike="noStrike" cap="none" normalizeH="0" baseline="0" dirty="0">
                        <a:ln>
                          <a:noFill/>
                        </a:ln>
                        <a:solidFill>
                          <a:schemeClr val="tx1"/>
                        </a:solidFill>
                        <a:effectLst/>
                        <a:latin typeface="Calibri" charset="0"/>
                        <a:ea typeface="ＭＳ Ｐゴシック" charset="-128"/>
                      </a:endParaRP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a:ln>
                            <a:noFill/>
                          </a:ln>
                          <a:solidFill>
                            <a:schemeClr val="tx1"/>
                          </a:solidFill>
                          <a:effectLst/>
                          <a:latin typeface="Calibri" charset="0"/>
                          <a:ea typeface="ＭＳ Ｐゴシック" charset="-128"/>
                        </a:rPr>
                        <a:t>H</a:t>
                      </a:r>
                      <a:r>
                        <a:rPr kumimoji="0" lang="en-US" sz="2500" b="1" i="0" u="none" strike="noStrike" cap="none" normalizeH="0" baseline="-25000">
                          <a:ln>
                            <a:noFill/>
                          </a:ln>
                          <a:solidFill>
                            <a:schemeClr val="tx1"/>
                          </a:solidFill>
                          <a:effectLst/>
                          <a:latin typeface="Calibri" charset="0"/>
                          <a:ea typeface="ＭＳ Ｐゴシック" charset="-128"/>
                        </a:rPr>
                        <a:t>0</a:t>
                      </a:r>
                      <a:r>
                        <a:rPr kumimoji="0" lang="en-US" sz="2500" b="1" i="0" u="none" strike="noStrike" cap="none" normalizeH="0" baseline="0">
                          <a:ln>
                            <a:noFill/>
                          </a:ln>
                          <a:solidFill>
                            <a:schemeClr val="tx1"/>
                          </a:solidFill>
                          <a:effectLst/>
                          <a:latin typeface="Calibri" charset="0"/>
                          <a:ea typeface="ＭＳ Ｐゴシック" charset="-128"/>
                        </a:rPr>
                        <a:t>: µ = 0</a:t>
                      </a:r>
                      <a:endParaRPr kumimoji="0" lang="en-US" sz="2500" b="1" i="0" u="none" strike="noStrike" cap="none" normalizeH="0" baseline="0">
                        <a:ln>
                          <a:noFill/>
                        </a:ln>
                        <a:solidFill>
                          <a:srgbClr val="000000"/>
                        </a:solidFill>
                        <a:effectLst/>
                        <a:latin typeface="Calibri" charset="0"/>
                        <a:ea typeface="ＭＳ Ｐゴシック" charset="-128"/>
                      </a:endParaRP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a:ln>
                            <a:noFill/>
                          </a:ln>
                          <a:solidFill>
                            <a:schemeClr val="tx1"/>
                          </a:solidFill>
                          <a:effectLst/>
                          <a:latin typeface="Calibri" charset="0"/>
                          <a:ea typeface="ＭＳ Ｐゴシック" charset="-128"/>
                        </a:rPr>
                        <a:t>English</a:t>
                      </a: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a:ln>
                            <a:noFill/>
                          </a:ln>
                          <a:solidFill>
                            <a:schemeClr val="tx1"/>
                          </a:solidFill>
                          <a:effectLst/>
                          <a:latin typeface="Calibri" charset="0"/>
                          <a:ea typeface="ＭＳ Ｐゴシック" charset="-128"/>
                        </a:rPr>
                        <a:t>Math</a:t>
                      </a: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6155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a:ln>
                            <a:noFill/>
                          </a:ln>
                          <a:solidFill>
                            <a:schemeClr val="tx1"/>
                          </a:solidFill>
                          <a:effectLst/>
                          <a:latin typeface="Calibri" charset="0"/>
                          <a:ea typeface="ＭＳ Ｐゴシック" charset="-128"/>
                        </a:rPr>
                        <a:t>Small P-value</a:t>
                      </a: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a:ln>
                            <a:noFill/>
                          </a:ln>
                          <a:solidFill>
                            <a:schemeClr val="tx1"/>
                          </a:solidFill>
                          <a:effectLst/>
                          <a:latin typeface="Calibri" charset="0"/>
                          <a:ea typeface="ＭＳ Ｐゴシック" charset="-128"/>
                        </a:rPr>
                        <a:t>Evidence against</a:t>
                      </a: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a:ln>
                            <a:noFill/>
                          </a:ln>
                          <a:solidFill>
                            <a:schemeClr val="tx1"/>
                          </a:solidFill>
                          <a:effectLst/>
                          <a:latin typeface="Calibri" charset="0"/>
                          <a:ea typeface="ＭＳ Ｐゴシック" charset="-128"/>
                        </a:rPr>
                        <a:t>Unlikely to occur if </a:t>
                      </a:r>
                      <a:r>
                        <a:rPr kumimoji="0" lang="en-US" sz="2500" b="0" i="1" u="none" strike="noStrike" cap="none" normalizeH="0" baseline="0" dirty="0">
                          <a:ln>
                            <a:noFill/>
                          </a:ln>
                          <a:solidFill>
                            <a:srgbClr val="000000"/>
                          </a:solidFill>
                          <a:effectLst/>
                          <a:latin typeface="Calibri" charset="0"/>
                          <a:ea typeface="ＭＳ Ｐゴシック" charset="-128"/>
                        </a:rPr>
                        <a:t>H</a:t>
                      </a:r>
                      <a:r>
                        <a:rPr kumimoji="0" lang="en-US" sz="2500" b="0" i="1" u="none" strike="noStrike" cap="none" normalizeH="0" baseline="-25000" dirty="0">
                          <a:ln>
                            <a:noFill/>
                          </a:ln>
                          <a:solidFill>
                            <a:srgbClr val="000000"/>
                          </a:solidFill>
                          <a:effectLst/>
                          <a:latin typeface="Calibri" charset="0"/>
                          <a:ea typeface="ＭＳ Ｐゴシック" charset="-128"/>
                        </a:rPr>
                        <a:t>0</a:t>
                      </a:r>
                      <a:r>
                        <a:rPr kumimoji="0" lang="en-US" sz="2500" b="0" i="0" u="none" strike="noStrike" cap="none" normalizeH="0" baseline="0" dirty="0">
                          <a:ln>
                            <a:noFill/>
                          </a:ln>
                          <a:solidFill>
                            <a:srgbClr val="000000"/>
                          </a:solidFill>
                          <a:effectLst/>
                          <a:latin typeface="Calibri" charset="0"/>
                          <a:ea typeface="ＭＳ Ｐゴシック" charset="-128"/>
                        </a:rPr>
                        <a:t> is true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Calibri" charset="0"/>
                        <a:ea typeface="ＭＳ Ｐゴシック" charset="-128"/>
                      </a:endParaRP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a:ln>
                            <a:noFill/>
                          </a:ln>
                          <a:solidFill>
                            <a:schemeClr val="tx1"/>
                          </a:solidFill>
                          <a:effectLst/>
                          <a:latin typeface="Calibri" charset="0"/>
                          <a:ea typeface="ＭＳ Ｐゴシック" charset="-128"/>
                        </a:rPr>
                        <a:t>We reject </a:t>
                      </a:r>
                      <a:r>
                        <a:rPr kumimoji="0" lang="en-US" sz="2500" b="0" i="1" u="none" strike="noStrike" cap="none" normalizeH="0" baseline="0" dirty="0">
                          <a:ln>
                            <a:noFill/>
                          </a:ln>
                          <a:solidFill>
                            <a:srgbClr val="000000"/>
                          </a:solidFill>
                          <a:effectLst/>
                          <a:latin typeface="Calibri" charset="0"/>
                          <a:ea typeface="ＭＳ Ｐゴシック" charset="-128"/>
                        </a:rPr>
                        <a:t>H</a:t>
                      </a:r>
                      <a:r>
                        <a:rPr kumimoji="0" lang="en-US" sz="2500" b="0" i="1" u="none" strike="noStrike" cap="none" normalizeH="0" baseline="-25000" dirty="0">
                          <a:ln>
                            <a:noFill/>
                          </a:ln>
                          <a:solidFill>
                            <a:srgbClr val="000000"/>
                          </a:solidFill>
                          <a:effectLst/>
                          <a:latin typeface="Calibri" charset="0"/>
                          <a:ea typeface="ＭＳ Ｐゴシック" charset="-128"/>
                        </a:rPr>
                        <a:t>0</a:t>
                      </a:r>
                      <a:endParaRPr kumimoji="0" lang="en-US" sz="2500" b="0" i="0" u="none" strike="noStrike" cap="none" normalizeH="0" baseline="0" dirty="0">
                        <a:ln>
                          <a:noFill/>
                        </a:ln>
                        <a:solidFill>
                          <a:schemeClr val="tx1"/>
                        </a:solidFill>
                        <a:effectLst/>
                        <a:latin typeface="Calibri" charset="0"/>
                        <a:ea typeface="ＭＳ Ｐゴシック" charset="-128"/>
                      </a:endParaRP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alpha val="20000"/>
                      </a:schemeClr>
                    </a:solidFill>
                  </a:tcPr>
                </a:tc>
                <a:extLst>
                  <a:ext uri="{0D108BD9-81ED-4DB2-BD59-A6C34878D82A}">
                    <a16:rowId xmlns:a16="http://schemas.microsoft.com/office/drawing/2014/main" val="10001"/>
                  </a:ext>
                </a:extLst>
              </a:tr>
              <a:tr h="12766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a:ln>
                            <a:noFill/>
                          </a:ln>
                          <a:solidFill>
                            <a:schemeClr val="tx1"/>
                          </a:solidFill>
                          <a:effectLst/>
                          <a:latin typeface="Calibri" charset="0"/>
                          <a:ea typeface="ＭＳ Ｐゴシック" charset="-128"/>
                        </a:rPr>
                        <a:t>Large P-value</a:t>
                      </a: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a:ln>
                            <a:noFill/>
                          </a:ln>
                          <a:solidFill>
                            <a:schemeClr val="tx1"/>
                          </a:solidFill>
                          <a:effectLst/>
                          <a:latin typeface="Calibri" charset="0"/>
                          <a:ea typeface="ＭＳ Ｐゴシック" charset="-128"/>
                        </a:rPr>
                        <a:t>Not convincing evidence</a:t>
                      </a: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a:ln>
                            <a:noFill/>
                          </a:ln>
                          <a:solidFill>
                            <a:schemeClr val="tx1"/>
                          </a:solidFill>
                          <a:effectLst/>
                          <a:latin typeface="Calibri" charset="0"/>
                          <a:ea typeface="ＭＳ Ｐゴシック" charset="-128"/>
                        </a:rPr>
                        <a:t>Could occur </a:t>
                      </a:r>
                      <a:r>
                        <a:rPr kumimoji="0" lang="en-US" sz="2500" b="0" i="0" u="none" strike="noStrike" cap="none" normalizeH="0" baseline="0" dirty="0">
                          <a:ln>
                            <a:noFill/>
                          </a:ln>
                          <a:solidFill>
                            <a:srgbClr val="000000"/>
                          </a:solidFill>
                          <a:effectLst/>
                          <a:latin typeface="Calibri" charset="0"/>
                          <a:ea typeface="ＭＳ Ｐゴシック" charset="-128"/>
                        </a:rPr>
                        <a:t>if </a:t>
                      </a:r>
                      <a:r>
                        <a:rPr kumimoji="0" lang="en-US" sz="2500" b="0" i="1" u="none" strike="noStrike" cap="none" normalizeH="0" baseline="0" dirty="0">
                          <a:ln>
                            <a:noFill/>
                          </a:ln>
                          <a:solidFill>
                            <a:srgbClr val="000000"/>
                          </a:solidFill>
                          <a:effectLst/>
                          <a:latin typeface="Calibri" charset="0"/>
                          <a:ea typeface="ＭＳ Ｐゴシック" charset="-128"/>
                        </a:rPr>
                        <a:t>H</a:t>
                      </a:r>
                      <a:r>
                        <a:rPr kumimoji="0" lang="en-US" sz="2500" b="0" i="1" u="none" strike="noStrike" cap="none" normalizeH="0" baseline="-25000" dirty="0">
                          <a:ln>
                            <a:noFill/>
                          </a:ln>
                          <a:solidFill>
                            <a:srgbClr val="000000"/>
                          </a:solidFill>
                          <a:effectLst/>
                          <a:latin typeface="Calibri" charset="0"/>
                          <a:ea typeface="ＭＳ Ｐゴシック" charset="-128"/>
                        </a:rPr>
                        <a:t>0</a:t>
                      </a:r>
                      <a:r>
                        <a:rPr kumimoji="0" lang="en-US" sz="2500" b="0" i="0" u="none" strike="noStrike" cap="none" normalizeH="0" baseline="0" dirty="0">
                          <a:ln>
                            <a:noFill/>
                          </a:ln>
                          <a:solidFill>
                            <a:srgbClr val="000000"/>
                          </a:solidFill>
                          <a:effectLst/>
                          <a:latin typeface="Calibri" charset="0"/>
                          <a:ea typeface="ＭＳ Ｐゴシック" charset="-128"/>
                        </a:rPr>
                        <a:t> is true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a:ln>
                          <a:noFill/>
                        </a:ln>
                        <a:solidFill>
                          <a:schemeClr val="tx1"/>
                        </a:solidFill>
                        <a:effectLst/>
                        <a:latin typeface="Calibri" charset="0"/>
                        <a:ea typeface="ＭＳ Ｐゴシック" charset="-128"/>
                      </a:endParaRP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a:ln>
                            <a:noFill/>
                          </a:ln>
                          <a:solidFill>
                            <a:schemeClr val="tx1"/>
                          </a:solidFill>
                          <a:effectLst/>
                          <a:latin typeface="Calibri" charset="0"/>
                          <a:ea typeface="ＭＳ Ｐゴシック" charset="-128"/>
                        </a:rPr>
                        <a:t>We fail to reject </a:t>
                      </a:r>
                      <a:r>
                        <a:rPr kumimoji="0" lang="en-US" sz="2500" b="0" i="1" u="none" strike="noStrike" cap="none" normalizeH="0" baseline="0" dirty="0">
                          <a:ln>
                            <a:noFill/>
                          </a:ln>
                          <a:solidFill>
                            <a:srgbClr val="000000"/>
                          </a:solidFill>
                          <a:effectLst/>
                          <a:latin typeface="Calibri" charset="0"/>
                          <a:ea typeface="ＭＳ Ｐゴシック" charset="-128"/>
                        </a:rPr>
                        <a:t>H</a:t>
                      </a:r>
                      <a:r>
                        <a:rPr kumimoji="0" lang="en-US" sz="2500" b="0" i="1" u="none" strike="noStrike" cap="none" normalizeH="0" baseline="-25000" dirty="0">
                          <a:ln>
                            <a:noFill/>
                          </a:ln>
                          <a:solidFill>
                            <a:srgbClr val="000000"/>
                          </a:solidFill>
                          <a:effectLst/>
                          <a:latin typeface="Calibri" charset="0"/>
                          <a:ea typeface="ＭＳ Ｐゴシック" charset="-128"/>
                        </a:rPr>
                        <a:t>0</a:t>
                      </a:r>
                      <a:endParaRPr kumimoji="0" lang="en-US" sz="2500" b="0" i="0" u="none" strike="noStrike" cap="none" normalizeH="0" baseline="0" dirty="0">
                        <a:ln>
                          <a:noFill/>
                        </a:ln>
                        <a:solidFill>
                          <a:schemeClr val="tx1"/>
                        </a:solidFill>
                        <a:effectLst/>
                        <a:latin typeface="Calibri" charset="0"/>
                        <a:ea typeface="ＭＳ Ｐゴシック" charset="-128"/>
                      </a:endParaRPr>
                    </a:p>
                  </a:txBody>
                  <a:tcPr marT="45732" marB="45732"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Vertical Text Placeholder 2"/>
          <p:cNvSpPr>
            <a:spLocks noGrp="1"/>
          </p:cNvSpPr>
          <p:nvPr>
            <p:ph type="body" orient="vert" idx="1"/>
          </p:nvPr>
        </p:nvSpPr>
        <p:spPr>
          <a:xfrm rot="16200000">
            <a:off x="2124871" y="-1321164"/>
            <a:ext cx="4894262" cy="8257313"/>
          </a:xfrm>
        </p:spPr>
        <p:txBody>
          <a:bodyPr rtlCol="0">
            <a:normAutofit fontScale="77500" lnSpcReduction="20000"/>
          </a:bodyPr>
          <a:lstStyle/>
          <a:p>
            <a:pPr marL="0" indent="0" eaLnBrk="1" fontAlgn="auto" hangingPunct="1">
              <a:spcAft>
                <a:spcPts val="0"/>
              </a:spcAft>
              <a:buFont typeface="Arial" pitchFamily="34" charset="0"/>
              <a:buNone/>
              <a:defRPr/>
            </a:pPr>
            <a:r>
              <a:rPr lang="en-US" sz="5200" b="1" dirty="0">
                <a:solidFill>
                  <a:srgbClr val="E81F30"/>
                </a:solidFill>
              </a:rPr>
              <a:t>Example: Studying Job Satisfaction</a:t>
            </a:r>
            <a:endParaRPr lang="en-US" sz="5200" dirty="0">
              <a:solidFill>
                <a:srgbClr val="E81F30"/>
              </a:solidFill>
            </a:endParaRPr>
          </a:p>
          <a:p>
            <a:pPr marL="0" indent="0" eaLnBrk="1" fontAlgn="auto" hangingPunct="1">
              <a:spcAft>
                <a:spcPts val="0"/>
              </a:spcAft>
              <a:buFont typeface="Arial" pitchFamily="34" charset="0"/>
              <a:buNone/>
              <a:defRPr/>
            </a:pPr>
            <a:r>
              <a:rPr lang="en-US" dirty="0">
                <a:solidFill>
                  <a:srgbClr val="000000"/>
                </a:solidFill>
                <a:latin typeface="+mj-lt"/>
              </a:rPr>
              <a:t>Does the job satisfaction of assembly-line workers differ when their work is machine-paced rather than self-paced? </a:t>
            </a:r>
          </a:p>
          <a:p>
            <a:pPr marL="0" indent="0" eaLnBrk="1" fontAlgn="auto" hangingPunct="1">
              <a:spcAft>
                <a:spcPts val="0"/>
              </a:spcAft>
              <a:buFont typeface="Arial" pitchFamily="34" charset="0"/>
              <a:buNone/>
              <a:defRPr/>
            </a:pPr>
            <a:r>
              <a:rPr lang="en-US" dirty="0">
                <a:solidFill>
                  <a:srgbClr val="000000"/>
                </a:solidFill>
                <a:latin typeface="+mj-lt"/>
              </a:rPr>
              <a:t>One study chose 18 subjects at random from a company with over 200 workers who assembled electronic devices. Half of the workers were assigned at random to each of two groups. Both groups did similar assembly work, but one group was allowed to pace themselves while the other group used an assembly line that moved at a fixed pace. </a:t>
            </a:r>
          </a:p>
          <a:p>
            <a:pPr marL="0" indent="0" eaLnBrk="1" fontAlgn="auto" hangingPunct="1">
              <a:spcAft>
                <a:spcPts val="0"/>
              </a:spcAft>
              <a:buFont typeface="Arial" pitchFamily="34" charset="0"/>
              <a:buNone/>
              <a:defRPr/>
            </a:pPr>
            <a:r>
              <a:rPr lang="en-US" dirty="0">
                <a:solidFill>
                  <a:srgbClr val="000000"/>
                </a:solidFill>
                <a:latin typeface="+mj-lt"/>
              </a:rPr>
              <a:t>After two weeks, all the workers took a test of job satisfaction. Then they switched work setups and took the test again after two more weeks. The response variable is the difference in satisfaction scores, self-paced minus machine-paced.</a:t>
            </a:r>
            <a:endParaRPr lang="en-US" b="1" dirty="0">
              <a:solidFill>
                <a:srgbClr val="000000"/>
              </a:solidFill>
              <a:latin typeface="+mj-lt"/>
            </a:endParaRPr>
          </a:p>
        </p:txBody>
      </p:sp>
      <p:sp>
        <p:nvSpPr>
          <p:cNvPr id="13315" name="Rectangle 23"/>
          <p:cNvSpPr>
            <a:spLocks noChangeArrowheads="1"/>
          </p:cNvSpPr>
          <p:nvPr/>
        </p:nvSpPr>
        <p:spPr bwMode="auto">
          <a:xfrm>
            <a:off x="443345" y="4884737"/>
            <a:ext cx="733425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chemeClr val="tx1"/>
              </a:buClr>
              <a:buFont typeface="Arial" charset="0"/>
              <a:buAutoNum type="alphaLcParenR"/>
            </a:pPr>
            <a:r>
              <a:rPr lang="en-US" altLang="en-US" sz="2500" b="1" dirty="0">
                <a:latin typeface="+mj-lt"/>
              </a:rPr>
              <a:t>Describe the parameter of interest in this setting.</a:t>
            </a:r>
          </a:p>
        </p:txBody>
      </p:sp>
      <p:sp>
        <p:nvSpPr>
          <p:cNvPr id="13316" name="Rectangle 5"/>
          <p:cNvSpPr>
            <a:spLocks noChangeArrowheads="1"/>
          </p:cNvSpPr>
          <p:nvPr/>
        </p:nvSpPr>
        <p:spPr bwMode="auto">
          <a:xfrm>
            <a:off x="443345" y="5439569"/>
            <a:ext cx="776287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rgbClr val="E81F30"/>
              </a:buClr>
            </a:pPr>
            <a:r>
              <a:rPr lang="en-US" altLang="en-US" sz="2500" b="1" dirty="0">
                <a:latin typeface="+mj-lt"/>
              </a:rPr>
              <a:t>b) State appropriate hypotheses for performing a significance test. </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Vertical Text Placeholder 2"/>
          <p:cNvSpPr>
            <a:spLocks noGrp="1"/>
          </p:cNvSpPr>
          <p:nvPr>
            <p:ph type="body" orient="vert" idx="1"/>
          </p:nvPr>
        </p:nvSpPr>
        <p:spPr>
          <a:xfrm rot="16200000">
            <a:off x="4119851" y="-3268550"/>
            <a:ext cx="955675" cy="8039678"/>
          </a:xfrm>
        </p:spPr>
        <p:txBody>
          <a:bodyPr/>
          <a:lstStyle/>
          <a:p>
            <a:pPr marL="0" indent="0" algn="ctr" eaLnBrk="1" hangingPunct="1">
              <a:buFont typeface="Arial" charset="0"/>
              <a:buNone/>
            </a:pPr>
            <a:r>
              <a:rPr lang="en-US" altLang="en-US" sz="3500" b="1" dirty="0">
                <a:solidFill>
                  <a:srgbClr val="E81F30"/>
                </a:solidFill>
              </a:rPr>
              <a:t>Example: Studying Job Satisfaction</a:t>
            </a:r>
            <a:endParaRPr lang="en-US" altLang="en-US" sz="3500" dirty="0">
              <a:solidFill>
                <a:srgbClr val="E81F30"/>
              </a:solidFill>
            </a:endParaRPr>
          </a:p>
        </p:txBody>
      </p:sp>
      <p:sp>
        <p:nvSpPr>
          <p:cNvPr id="14339" name="Rectangle 23"/>
          <p:cNvSpPr>
            <a:spLocks noChangeArrowheads="1"/>
          </p:cNvSpPr>
          <p:nvPr/>
        </p:nvSpPr>
        <p:spPr bwMode="auto">
          <a:xfrm>
            <a:off x="577850" y="990600"/>
            <a:ext cx="7334250"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chemeClr val="tx1"/>
              </a:buClr>
              <a:buFont typeface="Arial" charset="0"/>
              <a:buAutoNum type="alphaLcParenR"/>
            </a:pPr>
            <a:r>
              <a:rPr lang="en-US" altLang="en-US" sz="2500" b="1" dirty="0">
                <a:latin typeface="+mj-lt"/>
              </a:rPr>
              <a:t>Describe the parameter of interest in this setting.</a:t>
            </a:r>
          </a:p>
        </p:txBody>
      </p:sp>
      <p:sp>
        <p:nvSpPr>
          <p:cNvPr id="14340" name="Rectangle 5"/>
          <p:cNvSpPr>
            <a:spLocks noChangeArrowheads="1"/>
          </p:cNvSpPr>
          <p:nvPr/>
        </p:nvSpPr>
        <p:spPr bwMode="auto">
          <a:xfrm>
            <a:off x="577850" y="3338607"/>
            <a:ext cx="8039676"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rgbClr val="E81F30"/>
              </a:buClr>
            </a:pPr>
            <a:r>
              <a:rPr lang="en-US" altLang="en-US" sz="2500" b="1" dirty="0">
                <a:latin typeface="+mj-lt"/>
              </a:rPr>
              <a:t>b) State appropriate hypotheses for performing a significance test. </a:t>
            </a:r>
          </a:p>
        </p:txBody>
      </p:sp>
      <p:sp>
        <p:nvSpPr>
          <p:cNvPr id="7" name="TextBox 6"/>
          <p:cNvSpPr txBox="1"/>
          <p:nvPr/>
        </p:nvSpPr>
        <p:spPr>
          <a:xfrm>
            <a:off x="577849" y="1550988"/>
            <a:ext cx="8039677" cy="163036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500" dirty="0">
                <a:solidFill>
                  <a:srgbClr val="000000"/>
                </a:solidFill>
                <a:latin typeface="+mj-lt"/>
              </a:rPr>
              <a:t>The parameter of interest is the mean </a:t>
            </a:r>
            <a:r>
              <a:rPr lang="en-US" sz="2500" i="1" dirty="0">
                <a:solidFill>
                  <a:srgbClr val="000000"/>
                </a:solidFill>
                <a:latin typeface="+mj-lt"/>
              </a:rPr>
              <a:t>µ </a:t>
            </a:r>
            <a:r>
              <a:rPr lang="en-US" sz="2500" dirty="0">
                <a:solidFill>
                  <a:srgbClr val="000000"/>
                </a:solidFill>
                <a:latin typeface="+mj-lt"/>
              </a:rPr>
              <a:t>of the differences (</a:t>
            </a:r>
            <a:r>
              <a:rPr lang="en-US" sz="2500" i="1" dirty="0">
                <a:solidFill>
                  <a:srgbClr val="000000"/>
                </a:solidFill>
                <a:latin typeface="+mj-lt"/>
              </a:rPr>
              <a:t>self-paced minus machine-paced</a:t>
            </a:r>
            <a:r>
              <a:rPr lang="en-US" sz="2500" dirty="0">
                <a:solidFill>
                  <a:srgbClr val="000000"/>
                </a:solidFill>
                <a:latin typeface="+mj-lt"/>
              </a:rPr>
              <a:t>) in job satisfaction scores in the population of all assembly-line workers at this company. (FYI- Matched pairs!!!)</a:t>
            </a:r>
          </a:p>
        </p:txBody>
      </p:sp>
      <p:sp>
        <p:nvSpPr>
          <p:cNvPr id="9" name="TextBox 8"/>
          <p:cNvSpPr txBox="1"/>
          <p:nvPr/>
        </p:nvSpPr>
        <p:spPr>
          <a:xfrm>
            <a:off x="577850" y="4168775"/>
            <a:ext cx="8039676" cy="2401888"/>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500" dirty="0">
                <a:solidFill>
                  <a:srgbClr val="000000"/>
                </a:solidFill>
                <a:latin typeface="+mj-lt"/>
              </a:rPr>
              <a:t>Because the initial question asked whether job satisfaction differs, the alternative hypothesis is  two-sided; that is, either </a:t>
            </a:r>
            <a:r>
              <a:rPr lang="en-US" sz="2500" i="1" dirty="0">
                <a:solidFill>
                  <a:srgbClr val="000000"/>
                </a:solidFill>
                <a:latin typeface="+mj-lt"/>
              </a:rPr>
              <a:t>µ </a:t>
            </a:r>
            <a:r>
              <a:rPr lang="en-US" sz="2500" dirty="0">
                <a:solidFill>
                  <a:srgbClr val="000000"/>
                </a:solidFill>
                <a:latin typeface="+mj-lt"/>
              </a:rPr>
              <a:t>&lt; 0 or </a:t>
            </a:r>
            <a:r>
              <a:rPr lang="en-US" sz="2500" i="1" dirty="0">
                <a:solidFill>
                  <a:srgbClr val="000000"/>
                </a:solidFill>
                <a:latin typeface="+mj-lt"/>
              </a:rPr>
              <a:t>µ </a:t>
            </a:r>
            <a:r>
              <a:rPr lang="en-US" sz="2500" dirty="0">
                <a:solidFill>
                  <a:srgbClr val="000000"/>
                </a:solidFill>
                <a:latin typeface="+mj-lt"/>
              </a:rPr>
              <a:t>&gt; 0. For simplicity, we write this as </a:t>
            </a:r>
            <a:r>
              <a:rPr lang="en-US" sz="2500" i="1" dirty="0">
                <a:solidFill>
                  <a:srgbClr val="000000"/>
                </a:solidFill>
                <a:latin typeface="+mj-lt"/>
              </a:rPr>
              <a:t>µ </a:t>
            </a:r>
            <a:r>
              <a:rPr lang="en-US" sz="2500" dirty="0">
                <a:solidFill>
                  <a:srgbClr val="000000"/>
                </a:solidFill>
                <a:latin typeface="+mj-lt"/>
              </a:rPr>
              <a:t>≠ 0.  That is,</a:t>
            </a:r>
          </a:p>
          <a:p>
            <a:pPr algn="ctr" eaLnBrk="1" hangingPunct="1">
              <a:defRPr/>
            </a:pPr>
            <a:r>
              <a:rPr lang="en-US" sz="2500" i="1" dirty="0">
                <a:solidFill>
                  <a:srgbClr val="000000"/>
                </a:solidFill>
                <a:latin typeface="+mj-lt"/>
              </a:rPr>
              <a:t>H</a:t>
            </a:r>
            <a:r>
              <a:rPr lang="en-US" sz="2500" i="1" baseline="-25000" dirty="0">
                <a:solidFill>
                  <a:srgbClr val="000000"/>
                </a:solidFill>
                <a:latin typeface="+mj-lt"/>
              </a:rPr>
              <a:t>0</a:t>
            </a:r>
            <a:r>
              <a:rPr lang="en-US" sz="2500" dirty="0">
                <a:solidFill>
                  <a:srgbClr val="000000"/>
                </a:solidFill>
                <a:latin typeface="+mj-lt"/>
              </a:rPr>
              <a:t>: </a:t>
            </a:r>
            <a:r>
              <a:rPr lang="en-US" sz="2500" i="1" dirty="0">
                <a:solidFill>
                  <a:srgbClr val="000000"/>
                </a:solidFill>
                <a:latin typeface="+mj-lt"/>
              </a:rPr>
              <a:t>µ</a:t>
            </a:r>
            <a:r>
              <a:rPr lang="en-US" sz="2500" dirty="0">
                <a:solidFill>
                  <a:srgbClr val="000000"/>
                </a:solidFill>
                <a:latin typeface="+mj-lt"/>
              </a:rPr>
              <a:t> = 0</a:t>
            </a:r>
          </a:p>
          <a:p>
            <a:pPr algn="ctr" eaLnBrk="1" hangingPunct="1">
              <a:defRPr/>
            </a:pPr>
            <a:r>
              <a:rPr lang="en-US" sz="2500" i="1" dirty="0">
                <a:solidFill>
                  <a:srgbClr val="000000"/>
                </a:solidFill>
                <a:latin typeface="+mj-lt"/>
              </a:rPr>
              <a:t>H</a:t>
            </a:r>
            <a:r>
              <a:rPr lang="en-US" sz="2500" i="1" baseline="-25000" dirty="0">
                <a:solidFill>
                  <a:srgbClr val="000000"/>
                </a:solidFill>
                <a:latin typeface="+mj-lt"/>
              </a:rPr>
              <a:t>a</a:t>
            </a:r>
            <a:r>
              <a:rPr lang="en-US" sz="2500" dirty="0">
                <a:solidFill>
                  <a:srgbClr val="000000"/>
                </a:solidFill>
                <a:latin typeface="+mj-lt"/>
              </a:rPr>
              <a:t>: </a:t>
            </a:r>
            <a:r>
              <a:rPr lang="en-US" sz="2500" i="1" dirty="0">
                <a:solidFill>
                  <a:srgbClr val="000000"/>
                </a:solidFill>
                <a:latin typeface="+mj-lt"/>
              </a:rPr>
              <a:t>µ</a:t>
            </a:r>
            <a:r>
              <a:rPr lang="en-US" sz="2500" dirty="0">
                <a:solidFill>
                  <a:srgbClr val="000000"/>
                </a:solidFill>
                <a:latin typeface="+mj-lt"/>
              </a:rPr>
              <a:t> ≠ 0</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Vertical Text Placeholder 2"/>
          <p:cNvSpPr>
            <a:spLocks noGrp="1"/>
          </p:cNvSpPr>
          <p:nvPr>
            <p:ph type="body" orient="vert" idx="1"/>
          </p:nvPr>
        </p:nvSpPr>
        <p:spPr>
          <a:xfrm rot="16200000">
            <a:off x="3812511" y="-3013740"/>
            <a:ext cx="1154112" cy="7902317"/>
          </a:xfrm>
        </p:spPr>
        <p:txBody>
          <a:bodyPr/>
          <a:lstStyle/>
          <a:p>
            <a:pPr marL="0" indent="0" algn="ctr" eaLnBrk="1" hangingPunct="1">
              <a:buFont typeface="Arial" charset="0"/>
              <a:buNone/>
            </a:pPr>
            <a:r>
              <a:rPr lang="en-US" altLang="en-US" sz="3500" b="1" dirty="0">
                <a:solidFill>
                  <a:srgbClr val="E81F30"/>
                </a:solidFill>
              </a:rPr>
              <a:t>Example: Studying Job Satisfaction</a:t>
            </a:r>
            <a:endParaRPr lang="en-US" altLang="en-US" sz="3500" dirty="0">
              <a:solidFill>
                <a:srgbClr val="E81F30"/>
              </a:solidFill>
            </a:endParaRPr>
          </a:p>
        </p:txBody>
      </p:sp>
      <p:sp>
        <p:nvSpPr>
          <p:cNvPr id="19459" name="Rectangle 23"/>
          <p:cNvSpPr>
            <a:spLocks noChangeArrowheads="1"/>
          </p:cNvSpPr>
          <p:nvPr/>
        </p:nvSpPr>
        <p:spPr bwMode="auto">
          <a:xfrm>
            <a:off x="438408" y="4046635"/>
            <a:ext cx="803116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marL="0" indent="0" eaLnBrk="1" hangingPunct="1">
              <a:spcAft>
                <a:spcPts val="1800"/>
              </a:spcAft>
              <a:buClr>
                <a:schemeClr val="tx1"/>
              </a:buClr>
            </a:pPr>
            <a:r>
              <a:rPr lang="en-US" altLang="en-US" sz="2500" b="1" dirty="0">
                <a:latin typeface="+mj-lt"/>
              </a:rPr>
              <a:t>c) Explain what it means for the null hypothesis to be true in this setting.</a:t>
            </a:r>
          </a:p>
        </p:txBody>
      </p:sp>
      <p:grpSp>
        <p:nvGrpSpPr>
          <p:cNvPr id="19460" name="Group 11"/>
          <p:cNvGrpSpPr>
            <a:grpSpLocks/>
          </p:cNvGrpSpPr>
          <p:nvPr/>
        </p:nvGrpSpPr>
        <p:grpSpPr bwMode="auto">
          <a:xfrm>
            <a:off x="395545" y="1514476"/>
            <a:ext cx="8395772" cy="2143124"/>
            <a:chOff x="577850" y="893763"/>
            <a:chExt cx="8395772" cy="2143235"/>
          </a:xfrm>
        </p:grpSpPr>
        <p:sp>
          <p:nvSpPr>
            <p:cNvPr id="33807" name="TextBox 8"/>
            <p:cNvSpPr txBox="1">
              <a:spLocks noChangeArrowheads="1"/>
            </p:cNvSpPr>
            <p:nvPr/>
          </p:nvSpPr>
          <p:spPr bwMode="auto">
            <a:xfrm>
              <a:off x="577850" y="893763"/>
              <a:ext cx="7762875" cy="124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500" b="1" dirty="0">
                  <a:latin typeface="+mj-lt"/>
                </a:rPr>
                <a:t>For the job satisfaction study, the hypotheses are</a:t>
              </a:r>
            </a:p>
            <a:p>
              <a:pPr algn="ctr" eaLnBrk="1" hangingPunct="1">
                <a:defRPr/>
              </a:pPr>
              <a:r>
                <a:rPr lang="en-US" sz="2500" b="1" i="1" dirty="0">
                  <a:latin typeface="+mj-lt"/>
                </a:rPr>
                <a:t>H</a:t>
              </a:r>
              <a:r>
                <a:rPr lang="en-US" sz="2500" b="1" i="1" baseline="-25000" dirty="0">
                  <a:latin typeface="+mj-lt"/>
                </a:rPr>
                <a:t>0</a:t>
              </a:r>
              <a:r>
                <a:rPr lang="en-US" sz="2500" b="1" dirty="0">
                  <a:latin typeface="+mj-lt"/>
                </a:rPr>
                <a:t>: </a:t>
              </a:r>
              <a:r>
                <a:rPr lang="en-US" sz="2500" b="1" i="1" dirty="0">
                  <a:latin typeface="+mj-lt"/>
                </a:rPr>
                <a:t>µ</a:t>
              </a:r>
              <a:r>
                <a:rPr lang="en-US" sz="2500" b="1" dirty="0">
                  <a:latin typeface="+mj-lt"/>
                </a:rPr>
                <a:t> = 0</a:t>
              </a:r>
            </a:p>
            <a:p>
              <a:pPr algn="ctr" eaLnBrk="1" hangingPunct="1">
                <a:spcAft>
                  <a:spcPts val="600"/>
                </a:spcAft>
                <a:defRPr/>
              </a:pPr>
              <a:r>
                <a:rPr lang="en-US" sz="2500" b="1" i="1" dirty="0">
                  <a:latin typeface="+mj-lt"/>
                </a:rPr>
                <a:t>H</a:t>
              </a:r>
              <a:r>
                <a:rPr lang="en-US" sz="2500" b="1" i="1" baseline="-25000" dirty="0">
                  <a:latin typeface="+mj-lt"/>
                </a:rPr>
                <a:t>a</a:t>
              </a:r>
              <a:r>
                <a:rPr lang="en-US" sz="2500" b="1" dirty="0">
                  <a:latin typeface="+mj-lt"/>
                </a:rPr>
                <a:t>: </a:t>
              </a:r>
              <a:r>
                <a:rPr lang="en-US" sz="2500" b="1" i="1" dirty="0">
                  <a:latin typeface="+mj-lt"/>
                </a:rPr>
                <a:t>µ</a:t>
              </a:r>
              <a:r>
                <a:rPr lang="en-US" sz="2500" b="1" dirty="0">
                  <a:latin typeface="+mj-lt"/>
                </a:rPr>
                <a:t> ≠ 0</a:t>
              </a:r>
            </a:p>
          </p:txBody>
        </p:sp>
        <p:graphicFrame>
          <p:nvGraphicFramePr>
            <p:cNvPr id="19462" name="Object 2"/>
            <p:cNvGraphicFramePr>
              <a:graphicFrameLocks noChangeAspect="1"/>
            </p:cNvGraphicFramePr>
            <p:nvPr>
              <p:extLst>
                <p:ext uri="{D42A27DB-BD31-4B8C-83A1-F6EECF244321}">
                  <p14:modId xmlns:p14="http://schemas.microsoft.com/office/powerpoint/2010/main" val="1494173845"/>
                </p:ext>
              </p:extLst>
            </p:nvPr>
          </p:nvGraphicFramePr>
          <p:xfrm>
            <a:off x="620713" y="2202526"/>
            <a:ext cx="8352909" cy="834472"/>
          </p:xfrm>
          <a:graphic>
            <a:graphicData uri="http://schemas.openxmlformats.org/presentationml/2006/ole">
              <mc:AlternateContent xmlns:mc="http://schemas.openxmlformats.org/markup-compatibility/2006">
                <mc:Choice xmlns:v="urn:schemas-microsoft-com:vml" Requires="v">
                  <p:oleObj spid="_x0000_s19499" name="Equation" r:id="rId4" imgW="5499100" imgH="546100" progId="Equation.3">
                    <p:embed/>
                  </p:oleObj>
                </mc:Choice>
                <mc:Fallback>
                  <p:oleObj name="Equation" r:id="rId4" imgW="5499100" imgH="5461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713" y="2202526"/>
                          <a:ext cx="8352909" cy="834472"/>
                        </a:xfrm>
                        <a:prstGeom prst="rect">
                          <a:avLst/>
                        </a:prstGeom>
                        <a:noFill/>
                        <a:ln>
                          <a:noFill/>
                        </a:ln>
                        <a:effectLst/>
                      </p:spPr>
                    </p:pic>
                  </p:oleObj>
                </mc:Fallback>
              </mc:AlternateContent>
            </a:graphicData>
          </a:graphic>
        </p:graphicFrame>
      </p:grpSp>
      <p:sp>
        <p:nvSpPr>
          <p:cNvPr id="7" name="Rectangle 5"/>
          <p:cNvSpPr>
            <a:spLocks noChangeArrowheads="1"/>
          </p:cNvSpPr>
          <p:nvPr/>
        </p:nvSpPr>
        <p:spPr bwMode="auto">
          <a:xfrm>
            <a:off x="438408" y="5225907"/>
            <a:ext cx="77628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rgbClr val="E81F30"/>
              </a:buClr>
            </a:pPr>
            <a:r>
              <a:rPr lang="en-US" altLang="en-US" sz="2500" b="1" dirty="0">
                <a:latin typeface="+mj-lt"/>
              </a:rPr>
              <a:t>d) Interpret the given </a:t>
            </a:r>
            <a:r>
              <a:rPr lang="en-US" altLang="en-US" sz="2500" b="1" i="1" dirty="0">
                <a:latin typeface="+mj-lt"/>
              </a:rPr>
              <a:t>P</a:t>
            </a:r>
            <a:r>
              <a:rPr lang="en-US" altLang="en-US" sz="2500" b="1" dirty="0">
                <a:latin typeface="+mj-lt"/>
              </a:rPr>
              <a:t>-value in context.</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Vertical Text Placeholder 2"/>
          <p:cNvSpPr>
            <a:spLocks noGrp="1"/>
          </p:cNvSpPr>
          <p:nvPr>
            <p:ph type="body" orient="vert" idx="1"/>
          </p:nvPr>
        </p:nvSpPr>
        <p:spPr>
          <a:xfrm rot="16200000">
            <a:off x="3903663" y="-2922587"/>
            <a:ext cx="1154112" cy="7720012"/>
          </a:xfrm>
        </p:spPr>
        <p:txBody>
          <a:bodyPr/>
          <a:lstStyle/>
          <a:p>
            <a:pPr marL="0" indent="0" eaLnBrk="1" hangingPunct="1">
              <a:buFont typeface="Arial" charset="0"/>
              <a:buNone/>
            </a:pPr>
            <a:r>
              <a:rPr lang="en-US" altLang="en-US" sz="3500" b="1">
                <a:solidFill>
                  <a:srgbClr val="E81F30"/>
                </a:solidFill>
              </a:rPr>
              <a:t>Example: Studying Job Satisfaction</a:t>
            </a:r>
            <a:endParaRPr lang="en-US" altLang="en-US" sz="3500">
              <a:solidFill>
                <a:srgbClr val="E81F30"/>
              </a:solidFill>
            </a:endParaRPr>
          </a:p>
        </p:txBody>
      </p:sp>
      <p:sp>
        <p:nvSpPr>
          <p:cNvPr id="20483" name="Rectangle 23"/>
          <p:cNvSpPr>
            <a:spLocks noChangeArrowheads="1"/>
          </p:cNvSpPr>
          <p:nvPr/>
        </p:nvSpPr>
        <p:spPr bwMode="auto">
          <a:xfrm>
            <a:off x="633413" y="2673784"/>
            <a:ext cx="79756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marL="0" indent="0" eaLnBrk="1" hangingPunct="1">
              <a:spcAft>
                <a:spcPts val="1800"/>
              </a:spcAft>
              <a:buClr>
                <a:schemeClr val="tx1"/>
              </a:buClr>
            </a:pPr>
            <a:r>
              <a:rPr lang="en-US" altLang="en-US" sz="2500" b="1" dirty="0">
                <a:latin typeface="+mj-lt"/>
              </a:rPr>
              <a:t>c) Explain what it means for the null hypothesis to be true in this setting.</a:t>
            </a:r>
          </a:p>
        </p:txBody>
      </p:sp>
      <p:sp>
        <p:nvSpPr>
          <p:cNvPr id="33807" name="TextBox 8"/>
          <p:cNvSpPr txBox="1">
            <a:spLocks noChangeArrowheads="1"/>
          </p:cNvSpPr>
          <p:nvPr/>
        </p:nvSpPr>
        <p:spPr bwMode="auto">
          <a:xfrm>
            <a:off x="577850" y="1120775"/>
            <a:ext cx="7762875"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500" b="1" dirty="0">
                <a:latin typeface="+mj-lt"/>
              </a:rPr>
              <a:t>For the job satisfaction study, the hypotheses are</a:t>
            </a:r>
          </a:p>
          <a:p>
            <a:pPr algn="ctr" eaLnBrk="1" hangingPunct="1">
              <a:defRPr/>
            </a:pPr>
            <a:r>
              <a:rPr lang="en-US" sz="2500" i="1" dirty="0">
                <a:latin typeface="+mj-lt"/>
              </a:rPr>
              <a:t>H</a:t>
            </a:r>
            <a:r>
              <a:rPr lang="en-US" sz="2500" i="1" baseline="-25000" dirty="0">
                <a:latin typeface="+mj-lt"/>
              </a:rPr>
              <a:t>0</a:t>
            </a:r>
            <a:r>
              <a:rPr lang="en-US" sz="2500" dirty="0">
                <a:latin typeface="+mj-lt"/>
              </a:rPr>
              <a:t>: </a:t>
            </a:r>
            <a:r>
              <a:rPr lang="en-US" sz="2500" i="1" dirty="0">
                <a:latin typeface="+mj-lt"/>
              </a:rPr>
              <a:t>µ</a:t>
            </a:r>
            <a:r>
              <a:rPr lang="en-US" sz="2500" dirty="0">
                <a:latin typeface="+mj-lt"/>
              </a:rPr>
              <a:t> = 0</a:t>
            </a:r>
          </a:p>
          <a:p>
            <a:pPr algn="ctr" eaLnBrk="1" hangingPunct="1">
              <a:spcAft>
                <a:spcPts val="600"/>
              </a:spcAft>
              <a:defRPr/>
            </a:pPr>
            <a:r>
              <a:rPr lang="en-US" sz="2500" i="1" dirty="0">
                <a:latin typeface="+mj-lt"/>
              </a:rPr>
              <a:t>H</a:t>
            </a:r>
            <a:r>
              <a:rPr lang="en-US" sz="2500" i="1" baseline="-25000" dirty="0">
                <a:latin typeface="+mj-lt"/>
              </a:rPr>
              <a:t>a</a:t>
            </a:r>
            <a:r>
              <a:rPr lang="en-US" sz="2500" dirty="0">
                <a:latin typeface="+mj-lt"/>
              </a:rPr>
              <a:t>: </a:t>
            </a:r>
            <a:r>
              <a:rPr lang="en-US" sz="2500" i="1" dirty="0">
                <a:latin typeface="+mj-lt"/>
              </a:rPr>
              <a:t>µ</a:t>
            </a:r>
            <a:r>
              <a:rPr lang="en-US" sz="2500" dirty="0">
                <a:latin typeface="+mj-lt"/>
              </a:rPr>
              <a:t> ≠ 0</a:t>
            </a:r>
          </a:p>
        </p:txBody>
      </p:sp>
      <p:sp>
        <p:nvSpPr>
          <p:cNvPr id="7" name="TextBox 6"/>
          <p:cNvSpPr txBox="1">
            <a:spLocks noChangeArrowheads="1"/>
          </p:cNvSpPr>
          <p:nvPr/>
        </p:nvSpPr>
        <p:spPr bwMode="auto">
          <a:xfrm>
            <a:off x="633413" y="3535558"/>
            <a:ext cx="765175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2500" dirty="0">
                <a:latin typeface="+mj-lt"/>
              </a:rPr>
              <a:t>In this setting, the null hypothesis is that there is no mean difference in employee satisfaction scores (self-paced - machine-paced) for the entire population of assembly-line workers at the company. If null hypothesis is true,  then the workers don’t favor one work environment over the other, on average</a:t>
            </a:r>
            <a:r>
              <a:rPr lang="en-US" altLang="en-US" sz="1800" dirty="0">
                <a:latin typeface="+mj-lt"/>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98475" y="484188"/>
            <a:ext cx="8119052" cy="1116012"/>
          </a:xfrm>
        </p:spPr>
        <p:txBody>
          <a:bodyPr rtlCol="0">
            <a:noAutofit/>
          </a:bodyPr>
          <a:lstStyle/>
          <a:p>
            <a:pPr eaLnBrk="1" fontAlgn="auto" hangingPunct="1">
              <a:spcAft>
                <a:spcPts val="0"/>
              </a:spcAft>
              <a:defRPr/>
            </a:pPr>
            <a:r>
              <a:rPr lang="en-US" sz="3500" b="1" dirty="0">
                <a:solidFill>
                  <a:schemeClr val="accent2">
                    <a:lumMod val="60000"/>
                    <a:lumOff val="40000"/>
                  </a:schemeClr>
                </a:solidFill>
              </a:rPr>
              <a:t>Section 9.1</a:t>
            </a:r>
            <a:br>
              <a:rPr lang="en-US" sz="3500" b="1" dirty="0">
                <a:solidFill>
                  <a:schemeClr val="accent2">
                    <a:lumMod val="60000"/>
                    <a:lumOff val="40000"/>
                  </a:schemeClr>
                </a:solidFill>
              </a:rPr>
            </a:br>
            <a:r>
              <a:rPr lang="en-US" sz="3500" b="1" dirty="0">
                <a:solidFill>
                  <a:schemeClr val="accent2">
                    <a:lumMod val="60000"/>
                    <a:lumOff val="40000"/>
                  </a:schemeClr>
                </a:solidFill>
              </a:rPr>
              <a:t>Significance Tests: The Basics</a:t>
            </a:r>
          </a:p>
        </p:txBody>
      </p:sp>
      <p:sp>
        <p:nvSpPr>
          <p:cNvPr id="3075" name="Content Placeholder 2"/>
          <p:cNvSpPr>
            <a:spLocks noGrp="1"/>
          </p:cNvSpPr>
          <p:nvPr>
            <p:ph sz="half" idx="2"/>
          </p:nvPr>
        </p:nvSpPr>
        <p:spPr>
          <a:xfrm>
            <a:off x="496888" y="1898650"/>
            <a:ext cx="8402637" cy="4651375"/>
          </a:xfrm>
        </p:spPr>
        <p:txBody>
          <a:bodyPr/>
          <a:lstStyle/>
          <a:p>
            <a:pPr eaLnBrk="1" hangingPunct="1">
              <a:spcAft>
                <a:spcPts val="2400"/>
              </a:spcAft>
              <a:buFont typeface="Wingdings" charset="2"/>
              <a:buNone/>
            </a:pPr>
            <a:r>
              <a:rPr lang="en-US" altLang="en-US" sz="2500">
                <a:solidFill>
                  <a:srgbClr val="000000"/>
                </a:solidFill>
              </a:rPr>
              <a:t>After this section, you should be able to…</a:t>
            </a:r>
          </a:p>
          <a:p>
            <a:pPr lvl="1" eaLnBrk="1" hangingPunct="1">
              <a:spcAft>
                <a:spcPts val="1200"/>
              </a:spcAft>
              <a:buClr>
                <a:srgbClr val="E81F30"/>
              </a:buClr>
              <a:buFont typeface="Wingdings" charset="2"/>
              <a:buChar char="ü"/>
            </a:pPr>
            <a:r>
              <a:rPr lang="en-US" altLang="en-US" sz="2500">
                <a:solidFill>
                  <a:srgbClr val="000000"/>
                </a:solidFill>
              </a:rPr>
              <a:t>STATE correct hypotheses for a significance test about a population proportion or mean.</a:t>
            </a:r>
          </a:p>
          <a:p>
            <a:pPr lvl="1" eaLnBrk="1" hangingPunct="1">
              <a:spcAft>
                <a:spcPts val="1200"/>
              </a:spcAft>
              <a:buClr>
                <a:srgbClr val="E81F30"/>
              </a:buClr>
              <a:buFont typeface="Wingdings" charset="2"/>
              <a:buChar char="ü"/>
            </a:pPr>
            <a:r>
              <a:rPr lang="en-US" altLang="en-US" sz="2500">
                <a:solidFill>
                  <a:srgbClr val="000000"/>
                </a:solidFill>
              </a:rPr>
              <a:t>INTERPRET </a:t>
            </a:r>
            <a:r>
              <a:rPr lang="en-US" altLang="en-US" sz="2500" i="1">
                <a:solidFill>
                  <a:srgbClr val="000000"/>
                </a:solidFill>
              </a:rPr>
              <a:t>P</a:t>
            </a:r>
            <a:r>
              <a:rPr lang="en-US" altLang="en-US" sz="2500">
                <a:solidFill>
                  <a:srgbClr val="000000"/>
                </a:solidFill>
              </a:rPr>
              <a:t>-values in context.</a:t>
            </a:r>
          </a:p>
          <a:p>
            <a:pPr lvl="1" eaLnBrk="1" hangingPunct="1">
              <a:spcAft>
                <a:spcPts val="1200"/>
              </a:spcAft>
              <a:buClr>
                <a:srgbClr val="E81F30"/>
              </a:buClr>
              <a:buFont typeface="Wingdings" charset="2"/>
              <a:buChar char="ü"/>
            </a:pPr>
            <a:r>
              <a:rPr lang="en-US" altLang="en-US" sz="2500">
                <a:solidFill>
                  <a:srgbClr val="000000"/>
                </a:solidFill>
              </a:rPr>
              <a:t>INTERPRET a Type I error and a Type II error in context, and give the consequences of each.</a:t>
            </a:r>
          </a:p>
          <a:p>
            <a:pPr lvl="1" eaLnBrk="1" hangingPunct="1">
              <a:spcAft>
                <a:spcPts val="1200"/>
              </a:spcAft>
              <a:buClr>
                <a:srgbClr val="E81F30"/>
              </a:buClr>
              <a:buFont typeface="Wingdings" charset="2"/>
              <a:buChar char="ü"/>
            </a:pPr>
            <a:r>
              <a:rPr lang="en-US" altLang="en-US" sz="2500">
                <a:solidFill>
                  <a:srgbClr val="000000"/>
                </a:solidFill>
              </a:rPr>
              <a:t>DESCRIBE the relationship between the significance level of a test, </a:t>
            </a:r>
            <a:r>
              <a:rPr lang="en-US" altLang="en-US" sz="2500" i="1">
                <a:solidFill>
                  <a:srgbClr val="000000"/>
                </a:solidFill>
              </a:rPr>
              <a:t>P</a:t>
            </a:r>
            <a:r>
              <a:rPr lang="en-US" altLang="en-US" sz="2500">
                <a:solidFill>
                  <a:srgbClr val="000000"/>
                </a:solidFill>
              </a:rPr>
              <a:t>(Type II error), and power.</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Vertical Text Placeholder 2"/>
          <p:cNvSpPr>
            <a:spLocks noGrp="1"/>
          </p:cNvSpPr>
          <p:nvPr>
            <p:ph type="body" orient="vert" idx="1"/>
          </p:nvPr>
        </p:nvSpPr>
        <p:spPr>
          <a:xfrm rot="16200000">
            <a:off x="3640137" y="-3263899"/>
            <a:ext cx="1154113" cy="7720012"/>
          </a:xfrm>
        </p:spPr>
        <p:txBody>
          <a:bodyPr/>
          <a:lstStyle/>
          <a:p>
            <a:pPr marL="0" indent="0" eaLnBrk="1" hangingPunct="1">
              <a:buFont typeface="Arial" charset="0"/>
              <a:buNone/>
            </a:pPr>
            <a:r>
              <a:rPr lang="en-US" altLang="en-US" sz="3500" b="1" dirty="0">
                <a:solidFill>
                  <a:srgbClr val="E81F30"/>
                </a:solidFill>
              </a:rPr>
              <a:t>Example: Studying Job Satisfaction</a:t>
            </a:r>
            <a:endParaRPr lang="en-US" altLang="en-US" sz="3500" dirty="0">
              <a:solidFill>
                <a:srgbClr val="E81F30"/>
              </a:solidFill>
            </a:endParaRPr>
          </a:p>
        </p:txBody>
      </p:sp>
      <p:sp>
        <p:nvSpPr>
          <p:cNvPr id="21507" name="Rectangle 5"/>
          <p:cNvSpPr>
            <a:spLocks noChangeArrowheads="1"/>
          </p:cNvSpPr>
          <p:nvPr/>
        </p:nvSpPr>
        <p:spPr bwMode="auto">
          <a:xfrm>
            <a:off x="357187" y="847871"/>
            <a:ext cx="7762875"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rgbClr val="E81F30"/>
              </a:buClr>
            </a:pPr>
            <a:r>
              <a:rPr lang="en-US" altLang="en-US" sz="2500" b="1" dirty="0"/>
              <a:t>d) Interpret the </a:t>
            </a:r>
            <a:r>
              <a:rPr lang="en-US" altLang="en-US" sz="2500" b="1" i="1" dirty="0"/>
              <a:t>P</a:t>
            </a:r>
            <a:r>
              <a:rPr lang="en-US" altLang="en-US" sz="2500" b="1" dirty="0"/>
              <a:t>-value in context.</a:t>
            </a:r>
          </a:p>
        </p:txBody>
      </p:sp>
      <p:sp>
        <p:nvSpPr>
          <p:cNvPr id="21511" name="TextBox 9"/>
          <p:cNvSpPr txBox="1">
            <a:spLocks noChangeArrowheads="1"/>
          </p:cNvSpPr>
          <p:nvPr/>
        </p:nvSpPr>
        <p:spPr bwMode="auto">
          <a:xfrm>
            <a:off x="344488" y="1334596"/>
            <a:ext cx="853440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600"/>
              </a:spcAft>
              <a:buClr>
                <a:srgbClr val="E81F30"/>
              </a:buClr>
            </a:pPr>
            <a:r>
              <a:rPr lang="en-US" altLang="en-US" sz="2500" dirty="0">
                <a:latin typeface="+mj-lt"/>
              </a:rPr>
              <a:t>The </a:t>
            </a:r>
            <a:r>
              <a:rPr lang="en-US" altLang="en-US" sz="2500" i="1" dirty="0">
                <a:latin typeface="+mj-lt"/>
              </a:rPr>
              <a:t>P</a:t>
            </a:r>
            <a:r>
              <a:rPr lang="en-US" altLang="en-US" sz="2500" dirty="0">
                <a:latin typeface="+mj-lt"/>
              </a:rPr>
              <a:t>-value is the probability of observing a sample result as extreme as (or more extreme) by pure chance given that the null hypothesis is actually true.</a:t>
            </a:r>
          </a:p>
          <a:p>
            <a:pPr eaLnBrk="1" hangingPunct="1">
              <a:spcAft>
                <a:spcPts val="600"/>
              </a:spcAft>
              <a:buClr>
                <a:srgbClr val="E81F30"/>
              </a:buClr>
            </a:pPr>
            <a:endParaRPr lang="en-US" altLang="en-US" sz="2500" dirty="0">
              <a:latin typeface="+mj-lt"/>
            </a:endParaRPr>
          </a:p>
          <a:p>
            <a:pPr eaLnBrk="1" hangingPunct="1">
              <a:defRPr/>
            </a:pPr>
            <a:r>
              <a:rPr lang="en-US" altLang="en-US" sz="2500" dirty="0">
                <a:latin typeface="+mj-lt"/>
              </a:rPr>
              <a:t>Since the test is two-sided, we have a 23% chance of observing a value that is 17 points or more from the mean, in either direction. </a:t>
            </a:r>
            <a:r>
              <a:rPr lang="en-US" sz="2500" dirty="0">
                <a:solidFill>
                  <a:srgbClr val="000000"/>
                </a:solidFill>
                <a:latin typeface="+mj-lt"/>
              </a:rPr>
              <a:t>An outcome that would occur so often just by chance (almost 1 in every 4 random samples of  18 workers) when the null is true is not convincing evidence against null.</a:t>
            </a:r>
          </a:p>
          <a:p>
            <a:pPr eaLnBrk="1" hangingPunct="1">
              <a:defRPr/>
            </a:pPr>
            <a:endParaRPr lang="en-US" sz="2500" dirty="0">
              <a:solidFill>
                <a:srgbClr val="000000"/>
              </a:solidFill>
              <a:latin typeface="+mj-lt"/>
            </a:endParaRPr>
          </a:p>
          <a:p>
            <a:pPr eaLnBrk="1" hangingPunct="1">
              <a:defRPr/>
            </a:pPr>
            <a:r>
              <a:rPr lang="en-US" sz="2500" dirty="0">
                <a:solidFill>
                  <a:srgbClr val="000000"/>
                </a:solidFill>
                <a:latin typeface="+mj-lt"/>
              </a:rPr>
              <a:t>We fail to reject </a:t>
            </a:r>
            <a:r>
              <a:rPr lang="en-US" sz="2500" i="1" dirty="0">
                <a:solidFill>
                  <a:srgbClr val="000000"/>
                </a:solidFill>
                <a:latin typeface="+mj-lt"/>
              </a:rPr>
              <a:t>H</a:t>
            </a:r>
            <a:r>
              <a:rPr lang="en-US" sz="2500" i="1" baseline="-25000" dirty="0">
                <a:solidFill>
                  <a:srgbClr val="000000"/>
                </a:solidFill>
                <a:latin typeface="+mj-lt"/>
              </a:rPr>
              <a:t>0</a:t>
            </a:r>
            <a:r>
              <a:rPr lang="en-US" sz="2500" dirty="0">
                <a:solidFill>
                  <a:srgbClr val="000000"/>
                </a:solidFill>
                <a:latin typeface="+mj-lt"/>
              </a:rPr>
              <a:t>: </a:t>
            </a:r>
            <a:r>
              <a:rPr lang="en-US" sz="2500" i="1" dirty="0">
                <a:solidFill>
                  <a:srgbClr val="000000"/>
                </a:solidFill>
                <a:latin typeface="+mj-lt"/>
              </a:rPr>
              <a:t>µ = </a:t>
            </a:r>
            <a:r>
              <a:rPr lang="en-US" sz="2500" dirty="0">
                <a:solidFill>
                  <a:srgbClr val="000000"/>
                </a:solidFill>
                <a:latin typeface="+mj-lt"/>
              </a:rPr>
              <a:t>0.</a:t>
            </a:r>
            <a:endParaRPr lang="en-US" altLang="en-US" sz="2500" dirty="0">
              <a:latin typeface="+mj-lt"/>
            </a:endParaRPr>
          </a:p>
          <a:p>
            <a:pPr eaLnBrk="1" hangingPunct="1">
              <a:spcAft>
                <a:spcPts val="600"/>
              </a:spcAft>
              <a:buClr>
                <a:srgbClr val="E81F30"/>
              </a:buClr>
              <a:buFont typeface="Wingdings" charset="2"/>
              <a:buChar char="ü"/>
            </a:pPr>
            <a:endParaRPr lang="en-US" altLang="en-US" sz="1800" dirty="0"/>
          </a:p>
          <a:p>
            <a:pPr eaLnBrk="1" hangingPunct="1">
              <a:buClr>
                <a:srgbClr val="E81F30"/>
              </a:buClr>
            </a:pPr>
            <a:endParaRPr lang="en-US" altLang="en-US" sz="1800"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Vertical Text Placeholder 2"/>
          <p:cNvSpPr>
            <a:spLocks noGrp="1"/>
          </p:cNvSpPr>
          <p:nvPr>
            <p:ph type="body" orient="vert" idx="1"/>
          </p:nvPr>
        </p:nvSpPr>
        <p:spPr>
          <a:xfrm rot="16200000">
            <a:off x="2702936" y="-1857664"/>
            <a:ext cx="3724275" cy="8160330"/>
          </a:xfrm>
        </p:spPr>
        <p:txBody>
          <a:bodyPr rtlCol="0">
            <a:normAutofit lnSpcReduction="10000"/>
          </a:bodyPr>
          <a:lstStyle/>
          <a:p>
            <a:pPr marL="0" indent="0" algn="ctr" eaLnBrk="1" fontAlgn="auto" hangingPunct="1">
              <a:spcAft>
                <a:spcPts val="0"/>
              </a:spcAft>
              <a:buFont typeface="Arial" pitchFamily="34" charset="0"/>
              <a:buNone/>
              <a:defRPr/>
            </a:pPr>
            <a:r>
              <a:rPr lang="en-US" sz="3800" b="1" dirty="0">
                <a:solidFill>
                  <a:schemeClr val="accent2">
                    <a:lumMod val="60000"/>
                    <a:lumOff val="40000"/>
                  </a:schemeClr>
                </a:solidFill>
              </a:rPr>
              <a:t>Conclusion: Statistical Significance</a:t>
            </a:r>
          </a:p>
          <a:p>
            <a:pPr marL="0" indent="0" algn="ctr" eaLnBrk="1" fontAlgn="auto" hangingPunct="1">
              <a:spcAft>
                <a:spcPts val="0"/>
              </a:spcAft>
              <a:buFont typeface="Arial" pitchFamily="34" charset="0"/>
              <a:buNone/>
              <a:defRPr/>
            </a:pPr>
            <a:endParaRPr lang="en-US" sz="1500" dirty="0">
              <a:solidFill>
                <a:srgbClr val="00B050"/>
              </a:solidFill>
            </a:endParaRPr>
          </a:p>
          <a:p>
            <a:pPr marL="0" eaLnBrk="1" fontAlgn="auto" hangingPunct="1">
              <a:spcAft>
                <a:spcPts val="0"/>
              </a:spcAft>
              <a:buFont typeface="Wingdings" charset="2"/>
              <a:buNone/>
              <a:defRPr/>
            </a:pPr>
            <a:r>
              <a:rPr lang="en-US" sz="2500" dirty="0">
                <a:solidFill>
                  <a:srgbClr val="000000"/>
                </a:solidFill>
              </a:rPr>
              <a:t>We will make one of two decisions based on the strength of the evidence against the null hypothesis (and in favor of the alternative hypothesis) -- </a:t>
            </a:r>
            <a:r>
              <a:rPr lang="en-US" sz="2500" b="1" dirty="0">
                <a:solidFill>
                  <a:srgbClr val="000000"/>
                </a:solidFill>
              </a:rPr>
              <a:t>reject </a:t>
            </a:r>
            <a:r>
              <a:rPr lang="en-US" sz="2500" b="1" i="1" dirty="0">
                <a:solidFill>
                  <a:srgbClr val="000000"/>
                </a:solidFill>
              </a:rPr>
              <a:t>H</a:t>
            </a:r>
            <a:r>
              <a:rPr lang="en-US" sz="2500" b="1" i="1" baseline="-25000" dirty="0">
                <a:solidFill>
                  <a:srgbClr val="000000"/>
                </a:solidFill>
              </a:rPr>
              <a:t>0</a:t>
            </a:r>
            <a:r>
              <a:rPr lang="en-US" sz="2500" b="1" i="1" dirty="0">
                <a:solidFill>
                  <a:srgbClr val="000000"/>
                </a:solidFill>
              </a:rPr>
              <a:t> </a:t>
            </a:r>
            <a:r>
              <a:rPr lang="en-US" sz="2500" b="1" dirty="0">
                <a:solidFill>
                  <a:srgbClr val="000000"/>
                </a:solidFill>
              </a:rPr>
              <a:t>or fail to reject </a:t>
            </a:r>
            <a:r>
              <a:rPr lang="en-US" sz="2500" b="1" i="1" dirty="0">
                <a:solidFill>
                  <a:srgbClr val="000000"/>
                </a:solidFill>
              </a:rPr>
              <a:t>H</a:t>
            </a:r>
            <a:r>
              <a:rPr lang="en-US" sz="2500" b="1" i="1" baseline="-25000" dirty="0">
                <a:solidFill>
                  <a:srgbClr val="000000"/>
                </a:solidFill>
              </a:rPr>
              <a:t>0</a:t>
            </a:r>
            <a:r>
              <a:rPr lang="en-US" sz="2500" dirty="0">
                <a:solidFill>
                  <a:srgbClr val="000000"/>
                </a:solidFill>
              </a:rPr>
              <a:t>. </a:t>
            </a:r>
          </a:p>
          <a:p>
            <a:pPr marL="0" eaLnBrk="1" fontAlgn="auto" hangingPunct="1">
              <a:spcAft>
                <a:spcPts val="0"/>
              </a:spcAft>
              <a:buFont typeface="Wingdings" charset="2"/>
              <a:buNone/>
              <a:defRPr/>
            </a:pPr>
            <a:endParaRPr lang="en-US" sz="2500" dirty="0">
              <a:solidFill>
                <a:srgbClr val="000000"/>
              </a:solidFill>
            </a:endParaRPr>
          </a:p>
          <a:p>
            <a:pPr eaLnBrk="1" fontAlgn="auto" hangingPunct="1">
              <a:spcAft>
                <a:spcPts val="0"/>
              </a:spcAft>
              <a:buClr>
                <a:srgbClr val="E81F30"/>
              </a:buClr>
              <a:buFont typeface="Wingdings" charset="2"/>
              <a:buChar char="ü"/>
              <a:defRPr/>
            </a:pPr>
            <a:r>
              <a:rPr lang="en-US" sz="2500" dirty="0">
                <a:solidFill>
                  <a:srgbClr val="000000"/>
                </a:solidFill>
              </a:rPr>
              <a:t>If our sample result is too unlikely to have happened by chance assuming </a:t>
            </a:r>
            <a:r>
              <a:rPr lang="en-US" sz="2500" i="1" dirty="0">
                <a:solidFill>
                  <a:srgbClr val="000000"/>
                </a:solidFill>
              </a:rPr>
              <a:t>H</a:t>
            </a:r>
            <a:r>
              <a:rPr lang="en-US" sz="2500" i="1" baseline="-25000" dirty="0">
                <a:solidFill>
                  <a:srgbClr val="000000"/>
                </a:solidFill>
              </a:rPr>
              <a:t>0</a:t>
            </a:r>
            <a:r>
              <a:rPr lang="en-US" sz="2500" i="1" dirty="0">
                <a:solidFill>
                  <a:srgbClr val="000000"/>
                </a:solidFill>
              </a:rPr>
              <a:t> </a:t>
            </a:r>
            <a:r>
              <a:rPr lang="en-US" sz="2500" dirty="0">
                <a:solidFill>
                  <a:srgbClr val="000000"/>
                </a:solidFill>
              </a:rPr>
              <a:t>is true, then we’ll reject </a:t>
            </a:r>
            <a:r>
              <a:rPr lang="en-US" sz="2500" i="1" dirty="0">
                <a:solidFill>
                  <a:srgbClr val="000000"/>
                </a:solidFill>
              </a:rPr>
              <a:t>H</a:t>
            </a:r>
            <a:r>
              <a:rPr lang="en-US" sz="2500" i="1" baseline="-25000" dirty="0">
                <a:solidFill>
                  <a:srgbClr val="000000"/>
                </a:solidFill>
              </a:rPr>
              <a:t>0</a:t>
            </a:r>
            <a:r>
              <a:rPr lang="en-US" sz="2500" dirty="0">
                <a:solidFill>
                  <a:srgbClr val="000000"/>
                </a:solidFill>
              </a:rPr>
              <a:t>. </a:t>
            </a:r>
          </a:p>
          <a:p>
            <a:pPr eaLnBrk="1" fontAlgn="auto" hangingPunct="1">
              <a:spcAft>
                <a:spcPts val="0"/>
              </a:spcAft>
              <a:buClr>
                <a:srgbClr val="E81F30"/>
              </a:buClr>
              <a:buFont typeface="Wingdings" charset="2"/>
              <a:buChar char="ü"/>
              <a:defRPr/>
            </a:pPr>
            <a:r>
              <a:rPr lang="en-US" sz="2500" dirty="0">
                <a:solidFill>
                  <a:srgbClr val="000000"/>
                </a:solidFill>
              </a:rPr>
              <a:t>Otherwise, we will fail to reject </a:t>
            </a:r>
            <a:r>
              <a:rPr lang="en-US" sz="2500" i="1" dirty="0">
                <a:solidFill>
                  <a:srgbClr val="000000"/>
                </a:solidFill>
              </a:rPr>
              <a:t>H</a:t>
            </a:r>
            <a:r>
              <a:rPr lang="en-US" sz="2500" i="1" baseline="-25000" dirty="0">
                <a:solidFill>
                  <a:srgbClr val="000000"/>
                </a:solidFill>
              </a:rPr>
              <a:t>0</a:t>
            </a:r>
            <a:r>
              <a:rPr lang="en-US" sz="2500" dirty="0">
                <a:solidFill>
                  <a:srgbClr val="000000"/>
                </a:solidFill>
              </a:rPr>
              <a:t>.</a:t>
            </a:r>
            <a:endParaRPr lang="en-US" sz="2500" b="1" dirty="0">
              <a:solidFill>
                <a:srgbClr val="000000"/>
              </a:solidFill>
            </a:endParaRPr>
          </a:p>
        </p:txBody>
      </p:sp>
      <p:sp>
        <p:nvSpPr>
          <p:cNvPr id="24" name="Rectangle 23"/>
          <p:cNvSpPr/>
          <p:nvPr/>
        </p:nvSpPr>
        <p:spPr>
          <a:xfrm>
            <a:off x="620713" y="4481946"/>
            <a:ext cx="7894637" cy="1630363"/>
          </a:xfrm>
          <a:prstGeom prst="rect">
            <a:avLst/>
          </a:prstGeom>
        </p:spPr>
        <p:txBody>
          <a:bodyPr>
            <a:spAutoFit/>
          </a:bodyPr>
          <a:lstStyle/>
          <a:p>
            <a:pPr algn="ctr">
              <a:spcAft>
                <a:spcPts val="1800"/>
              </a:spcAft>
              <a:buClr>
                <a:srgbClr val="E81F30"/>
              </a:buClr>
              <a:defRPr/>
            </a:pPr>
            <a:r>
              <a:rPr lang="en-US" sz="2500" b="1" dirty="0">
                <a:solidFill>
                  <a:srgbClr val="FF0000"/>
                </a:solidFill>
                <a:latin typeface="+mj-lt"/>
              </a:rPr>
              <a:t>A fail-to-reject </a:t>
            </a:r>
            <a:r>
              <a:rPr lang="en-US" sz="2500" b="1" i="1" dirty="0">
                <a:solidFill>
                  <a:srgbClr val="FF0000"/>
                </a:solidFill>
                <a:latin typeface="+mj-lt"/>
              </a:rPr>
              <a:t>H</a:t>
            </a:r>
            <a:r>
              <a:rPr lang="en-US" sz="2500" b="1" i="1" baseline="-25000" dirty="0">
                <a:solidFill>
                  <a:srgbClr val="FF0000"/>
                </a:solidFill>
                <a:latin typeface="+mj-lt"/>
              </a:rPr>
              <a:t>0</a:t>
            </a:r>
            <a:r>
              <a:rPr lang="en-US" sz="2500" b="1" i="1" dirty="0">
                <a:solidFill>
                  <a:srgbClr val="FF0000"/>
                </a:solidFill>
                <a:latin typeface="+mj-lt"/>
              </a:rPr>
              <a:t> </a:t>
            </a:r>
            <a:r>
              <a:rPr lang="en-US" sz="2500" b="1" dirty="0">
                <a:solidFill>
                  <a:srgbClr val="FF0000"/>
                </a:solidFill>
                <a:latin typeface="+mj-lt"/>
              </a:rPr>
              <a:t>decision in a significance test doesn’t mean that </a:t>
            </a:r>
            <a:r>
              <a:rPr lang="en-US" sz="2500" b="1" i="1" dirty="0">
                <a:solidFill>
                  <a:srgbClr val="FF0000"/>
                </a:solidFill>
                <a:latin typeface="+mj-lt"/>
              </a:rPr>
              <a:t>H</a:t>
            </a:r>
            <a:r>
              <a:rPr lang="en-US" sz="2500" b="1" i="1" baseline="-25000" dirty="0">
                <a:solidFill>
                  <a:srgbClr val="FF0000"/>
                </a:solidFill>
                <a:latin typeface="+mj-lt"/>
              </a:rPr>
              <a:t>0</a:t>
            </a:r>
            <a:r>
              <a:rPr lang="en-US" sz="2500" b="1" i="1" dirty="0">
                <a:solidFill>
                  <a:srgbClr val="FF0000"/>
                </a:solidFill>
                <a:latin typeface="+mj-lt"/>
              </a:rPr>
              <a:t> </a:t>
            </a:r>
            <a:r>
              <a:rPr lang="en-US" sz="2500" b="1" dirty="0">
                <a:solidFill>
                  <a:srgbClr val="FF0000"/>
                </a:solidFill>
                <a:latin typeface="+mj-lt"/>
              </a:rPr>
              <a:t>is true. For that reason, you should never “</a:t>
            </a:r>
            <a:r>
              <a:rPr lang="en-US" sz="2500" b="1" i="1" dirty="0">
                <a:solidFill>
                  <a:srgbClr val="FF0000"/>
                </a:solidFill>
                <a:latin typeface="+mj-lt"/>
              </a:rPr>
              <a:t>accept H</a:t>
            </a:r>
            <a:r>
              <a:rPr lang="en-US" sz="2500" b="1" i="1" baseline="-25000" dirty="0">
                <a:solidFill>
                  <a:srgbClr val="FF0000"/>
                </a:solidFill>
                <a:latin typeface="+mj-lt"/>
              </a:rPr>
              <a:t>0</a:t>
            </a:r>
            <a:r>
              <a:rPr lang="en-US" sz="2500" b="1" dirty="0">
                <a:solidFill>
                  <a:srgbClr val="FF0000"/>
                </a:solidFill>
                <a:latin typeface="+mj-lt"/>
              </a:rPr>
              <a:t>” or use language implying that you believe </a:t>
            </a:r>
            <a:r>
              <a:rPr lang="en-US" sz="2500" b="1" i="1" dirty="0">
                <a:solidFill>
                  <a:srgbClr val="FF0000"/>
                </a:solidFill>
                <a:latin typeface="+mj-lt"/>
              </a:rPr>
              <a:t>H</a:t>
            </a:r>
            <a:r>
              <a:rPr lang="en-US" sz="2500" b="1" i="1" baseline="-25000" dirty="0">
                <a:solidFill>
                  <a:srgbClr val="FF0000"/>
                </a:solidFill>
                <a:latin typeface="+mj-lt"/>
              </a:rPr>
              <a:t>0</a:t>
            </a:r>
            <a:r>
              <a:rPr lang="en-US" sz="2500" b="1" i="1" dirty="0">
                <a:solidFill>
                  <a:srgbClr val="FF0000"/>
                </a:solidFill>
                <a:latin typeface="+mj-lt"/>
              </a:rPr>
              <a:t> </a:t>
            </a:r>
            <a:r>
              <a:rPr lang="en-US" sz="2500" b="1" dirty="0">
                <a:solidFill>
                  <a:srgbClr val="FF0000"/>
                </a:solidFill>
                <a:latin typeface="+mj-lt"/>
              </a:rPr>
              <a:t>is true.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from="(-#ppt_w/2)" to="(#ppt_x)" calcmode="lin" valueType="num">
                                      <p:cBhvr>
                                        <p:cTn id="7" dur="600" fill="hold">
                                          <p:stCondLst>
                                            <p:cond delay="0"/>
                                          </p:stCondLst>
                                        </p:cTn>
                                        <p:tgtEl>
                                          <p:spTgt spid="24"/>
                                        </p:tgtEl>
                                        <p:attrNameLst>
                                          <p:attrName>ppt_x</p:attrName>
                                        </p:attrNameLst>
                                      </p:cBhvr>
                                    </p:anim>
                                    <p:anim from="0" to="-1.0" calcmode="lin" valueType="num">
                                      <p:cBhvr>
                                        <p:cTn id="8" dur="200" decel="50000" autoRev="1" fill="hold">
                                          <p:stCondLst>
                                            <p:cond delay="600"/>
                                          </p:stCondLst>
                                        </p:cTn>
                                        <p:tgtEl>
                                          <p:spTgt spid="24"/>
                                        </p:tgtEl>
                                        <p:attrNameLst>
                                          <p:attrName>xshear</p:attrName>
                                        </p:attrNameLst>
                                      </p:cBhvr>
                                    </p:anim>
                                    <p:animScale>
                                      <p:cBhvr>
                                        <p:cTn id="9" dur="200" decel="100000" autoRev="1" fill="hold">
                                          <p:stCondLst>
                                            <p:cond delay="600"/>
                                          </p:stCondLst>
                                        </p:cTn>
                                        <p:tgtEl>
                                          <p:spTgt spid="24"/>
                                        </p:tgtEl>
                                      </p:cBhvr>
                                      <p:from x="100000" y="100000"/>
                                      <p:to x="80000" y="100000"/>
                                    </p:animScale>
                                    <p:anim by="(#ppt_h/3+#ppt_w*0.1)" calcmode="lin" valueType="num">
                                      <p:cBhvr additive="sum">
                                        <p:cTn id="10" dur="200" decel="100000" autoRev="1" fill="hold">
                                          <p:stCondLst>
                                            <p:cond delay="600"/>
                                          </p:stCondLst>
                                        </p:cTn>
                                        <p:tgtEl>
                                          <p:spTgt spid="2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endParaRPr lang="en-US"/>
          </a:p>
        </p:txBody>
      </p:sp>
      <p:sp>
        <p:nvSpPr>
          <p:cNvPr id="3" name="Vertical Text Placeholder 2"/>
          <p:cNvSpPr>
            <a:spLocks noGrp="1"/>
          </p:cNvSpPr>
          <p:nvPr>
            <p:ph type="body" orient="vert" idx="1"/>
          </p:nvPr>
        </p:nvSpPr>
        <p:spPr/>
        <p:txBody>
          <a:bodyPr/>
          <a:lstStyle/>
          <a:p>
            <a:endParaRPr lang="en-US"/>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4454" b="50000"/>
          <a:stretch/>
        </p:blipFill>
        <p:spPr>
          <a:xfrm>
            <a:off x="711200" y="457200"/>
            <a:ext cx="7377723" cy="2971800"/>
          </a:xfrm>
          <a:prstGeom prst="rect">
            <a:avLst/>
          </a:prstGeom>
        </p:spPr>
      </p:pic>
      <p:pic>
        <p:nvPicPr>
          <p:cNvPr id="5" name="Picture 4">
            <a:extLst>
              <a:ext uri="{FF2B5EF4-FFF2-40B4-BE49-F238E27FC236}">
                <a16:creationId xmlns:a16="http://schemas.microsoft.com/office/drawing/2014/main" id="{B698047B-C5AF-4ADE-A5C5-DAD5BEF10B8B}"/>
              </a:ext>
            </a:extLst>
          </p:cNvPr>
          <p:cNvPicPr>
            <a:picLocks noChangeAspect="1"/>
          </p:cNvPicPr>
          <p:nvPr/>
        </p:nvPicPr>
        <p:blipFill>
          <a:blip r:embed="rId3"/>
          <a:stretch>
            <a:fillRect/>
          </a:stretch>
        </p:blipFill>
        <p:spPr>
          <a:xfrm>
            <a:off x="160167" y="3611562"/>
            <a:ext cx="9096375" cy="1647825"/>
          </a:xfrm>
          <a:prstGeom prst="rect">
            <a:avLst/>
          </a:prstGeom>
        </p:spPr>
      </p:pic>
    </p:spTree>
    <p:extLst>
      <p:ext uri="{BB962C8B-B14F-4D97-AF65-F5344CB8AC3E}">
        <p14:creationId xmlns:p14="http://schemas.microsoft.com/office/powerpoint/2010/main" val="1867045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endParaRPr lang="en-US"/>
          </a:p>
        </p:txBody>
      </p:sp>
      <p:sp>
        <p:nvSpPr>
          <p:cNvPr id="3" name="Vertical Text Placeholder 2"/>
          <p:cNvSpPr>
            <a:spLocks noGrp="1"/>
          </p:cNvSpPr>
          <p:nvPr>
            <p:ph type="body" orient="vert" idx="1"/>
          </p:nvPr>
        </p:nvSpPr>
        <p:spPr/>
        <p:txBody>
          <a:bodyPr/>
          <a:lstStyle/>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0000"/>
          <a:stretch/>
        </p:blipFill>
        <p:spPr>
          <a:xfrm>
            <a:off x="457200" y="457200"/>
            <a:ext cx="7721600" cy="2971800"/>
          </a:xfrm>
          <a:prstGeom prst="rect">
            <a:avLst/>
          </a:prstGeom>
        </p:spPr>
      </p:pic>
      <p:pic>
        <p:nvPicPr>
          <p:cNvPr id="6" name="Picture 5">
            <a:extLst>
              <a:ext uri="{FF2B5EF4-FFF2-40B4-BE49-F238E27FC236}">
                <a16:creationId xmlns:a16="http://schemas.microsoft.com/office/drawing/2014/main" id="{752760E1-FC5B-4F0D-9F72-958B21975886}"/>
              </a:ext>
            </a:extLst>
          </p:cNvPr>
          <p:cNvPicPr>
            <a:picLocks noChangeAspect="1"/>
          </p:cNvPicPr>
          <p:nvPr/>
        </p:nvPicPr>
        <p:blipFill>
          <a:blip r:embed="rId3"/>
          <a:stretch>
            <a:fillRect/>
          </a:stretch>
        </p:blipFill>
        <p:spPr>
          <a:xfrm>
            <a:off x="152400" y="3611562"/>
            <a:ext cx="8991600" cy="1504950"/>
          </a:xfrm>
          <a:prstGeom prst="rect">
            <a:avLst/>
          </a:prstGeom>
        </p:spPr>
      </p:pic>
    </p:spTree>
    <p:extLst>
      <p:ext uri="{BB962C8B-B14F-4D97-AF65-F5344CB8AC3E}">
        <p14:creationId xmlns:p14="http://schemas.microsoft.com/office/powerpoint/2010/main" val="191019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Vertical Text Placeholder 2"/>
          <p:cNvSpPr>
            <a:spLocks noGrp="1"/>
          </p:cNvSpPr>
          <p:nvPr>
            <p:ph type="body" orient="vert" idx="1"/>
          </p:nvPr>
        </p:nvSpPr>
        <p:spPr>
          <a:xfrm rot="16200000">
            <a:off x="2689082" y="-1984810"/>
            <a:ext cx="3724275" cy="8409711"/>
          </a:xfrm>
        </p:spPr>
        <p:txBody>
          <a:bodyPr/>
          <a:lstStyle/>
          <a:p>
            <a:pPr marL="0" indent="0" algn="ctr" eaLnBrk="1" hangingPunct="1">
              <a:buFont typeface="Arial" charset="0"/>
              <a:buNone/>
            </a:pPr>
            <a:r>
              <a:rPr lang="en-US" altLang="en-US" sz="4500" b="1" dirty="0">
                <a:solidFill>
                  <a:schemeClr val="accent2">
                    <a:lumMod val="60000"/>
                    <a:lumOff val="40000"/>
                  </a:schemeClr>
                </a:solidFill>
              </a:rPr>
              <a:t>Statistically Significant</a:t>
            </a:r>
          </a:p>
          <a:p>
            <a:pPr marL="0" indent="0" algn="ctr" eaLnBrk="1" hangingPunct="1">
              <a:buFont typeface="Arial" charset="0"/>
              <a:buNone/>
            </a:pPr>
            <a:endParaRPr lang="en-US" altLang="en-US" sz="1500" dirty="0">
              <a:solidFill>
                <a:schemeClr val="accent2">
                  <a:lumMod val="60000"/>
                  <a:lumOff val="40000"/>
                </a:schemeClr>
              </a:solidFill>
            </a:endParaRPr>
          </a:p>
          <a:p>
            <a:pPr eaLnBrk="1" hangingPunct="1"/>
            <a:r>
              <a:rPr lang="en-US" altLang="en-US" sz="2500" dirty="0">
                <a:solidFill>
                  <a:srgbClr val="000000"/>
                </a:solidFill>
                <a:latin typeface="+mj-lt"/>
              </a:rPr>
              <a:t>There is no perfect rule for how small a </a:t>
            </a:r>
            <a:r>
              <a:rPr lang="en-US" altLang="en-US" sz="2500" i="1" dirty="0">
                <a:solidFill>
                  <a:srgbClr val="000000"/>
                </a:solidFill>
                <a:latin typeface="+mj-lt"/>
              </a:rPr>
              <a:t>P</a:t>
            </a:r>
            <a:r>
              <a:rPr lang="en-US" altLang="en-US" sz="2500" dirty="0">
                <a:solidFill>
                  <a:srgbClr val="000000"/>
                </a:solidFill>
                <a:latin typeface="+mj-lt"/>
              </a:rPr>
              <a:t>-value we should require in order to reject </a:t>
            </a:r>
            <a:r>
              <a:rPr lang="en-US" altLang="en-US" sz="2500" i="1" dirty="0">
                <a:solidFill>
                  <a:srgbClr val="000000"/>
                </a:solidFill>
                <a:latin typeface="+mj-lt"/>
              </a:rPr>
              <a:t>H</a:t>
            </a:r>
            <a:r>
              <a:rPr lang="en-US" altLang="en-US" sz="2500" i="1" baseline="-25000" dirty="0">
                <a:solidFill>
                  <a:srgbClr val="000000"/>
                </a:solidFill>
                <a:latin typeface="+mj-lt"/>
              </a:rPr>
              <a:t>0</a:t>
            </a:r>
            <a:r>
              <a:rPr lang="en-US" altLang="en-US" sz="2500" i="1" dirty="0">
                <a:solidFill>
                  <a:srgbClr val="000000"/>
                </a:solidFill>
                <a:latin typeface="+mj-lt"/>
              </a:rPr>
              <a:t> </a:t>
            </a:r>
            <a:r>
              <a:rPr lang="en-US" altLang="en-US" sz="2500" dirty="0">
                <a:solidFill>
                  <a:srgbClr val="000000"/>
                </a:solidFill>
                <a:latin typeface="+mj-lt"/>
              </a:rPr>
              <a:t>— it’s a matter of judgment and depends on the specific circumstances. </a:t>
            </a:r>
          </a:p>
          <a:p>
            <a:pPr eaLnBrk="1" hangingPunct="1"/>
            <a:r>
              <a:rPr lang="en-US" altLang="en-US" sz="2500" dirty="0">
                <a:solidFill>
                  <a:srgbClr val="000000"/>
                </a:solidFill>
                <a:latin typeface="+mj-lt"/>
              </a:rPr>
              <a:t>We can compare the </a:t>
            </a:r>
            <a:r>
              <a:rPr lang="en-US" altLang="en-US" sz="2500" i="1" dirty="0">
                <a:solidFill>
                  <a:srgbClr val="000000"/>
                </a:solidFill>
                <a:latin typeface="+mj-lt"/>
              </a:rPr>
              <a:t>P</a:t>
            </a:r>
            <a:r>
              <a:rPr lang="en-US" altLang="en-US" sz="2500" dirty="0">
                <a:solidFill>
                  <a:srgbClr val="000000"/>
                </a:solidFill>
                <a:latin typeface="+mj-lt"/>
              </a:rPr>
              <a:t>-value with a fixed value (typically α = 0.05), called the </a:t>
            </a:r>
            <a:r>
              <a:rPr lang="en-US" altLang="en-US" sz="2500" b="1" dirty="0">
                <a:solidFill>
                  <a:srgbClr val="000000"/>
                </a:solidFill>
                <a:latin typeface="+mj-lt"/>
              </a:rPr>
              <a:t>significance level (alpha </a:t>
            </a:r>
            <a:r>
              <a:rPr lang="en-US" altLang="en-US" sz="2500" dirty="0">
                <a:solidFill>
                  <a:srgbClr val="000000"/>
                </a:solidFill>
                <a:latin typeface="+mj-lt"/>
              </a:rPr>
              <a:t>α). </a:t>
            </a:r>
          </a:p>
          <a:p>
            <a:pPr marL="342900" lvl="1" indent="-342900" eaLnBrk="1" hangingPunct="1">
              <a:buFont typeface="Arial" charset="0"/>
              <a:buChar char="•"/>
            </a:pPr>
            <a:r>
              <a:rPr lang="en-US" altLang="en-US" sz="2500" dirty="0">
                <a:solidFill>
                  <a:srgbClr val="000000"/>
                </a:solidFill>
                <a:latin typeface="+mj-lt"/>
              </a:rPr>
              <a:t>When our p-value is greater than the chosen α, there is no statistically significance. We “fail to reject” the null. </a:t>
            </a:r>
          </a:p>
          <a:p>
            <a:pPr eaLnBrk="1" hangingPunct="1"/>
            <a:r>
              <a:rPr lang="en-US" altLang="en-US" sz="2500" dirty="0">
                <a:solidFill>
                  <a:srgbClr val="000000"/>
                </a:solidFill>
                <a:latin typeface="+mj-lt"/>
              </a:rPr>
              <a:t>When our </a:t>
            </a:r>
            <a:r>
              <a:rPr lang="en-US" altLang="en-US" sz="2500" i="1" dirty="0">
                <a:solidFill>
                  <a:srgbClr val="000000"/>
                </a:solidFill>
                <a:latin typeface="+mj-lt"/>
              </a:rPr>
              <a:t>P</a:t>
            </a:r>
            <a:r>
              <a:rPr lang="en-US" altLang="en-US" sz="2500" dirty="0">
                <a:solidFill>
                  <a:srgbClr val="000000"/>
                </a:solidFill>
                <a:latin typeface="+mj-lt"/>
              </a:rPr>
              <a:t>-value is less than the chosen α, we say that the result is </a:t>
            </a:r>
            <a:r>
              <a:rPr lang="en-US" altLang="en-US" sz="2500" b="1" dirty="0">
                <a:solidFill>
                  <a:srgbClr val="000000"/>
                </a:solidFill>
                <a:latin typeface="+mj-lt"/>
              </a:rPr>
              <a:t>statistically significant</a:t>
            </a:r>
            <a:r>
              <a:rPr lang="en-US" altLang="en-US" sz="2500" dirty="0">
                <a:solidFill>
                  <a:srgbClr val="000000"/>
                </a:solidFill>
                <a:latin typeface="+mj-lt"/>
              </a:rPr>
              <a:t>.</a:t>
            </a:r>
          </a:p>
          <a:p>
            <a:pPr lvl="1" eaLnBrk="1" hangingPunct="1"/>
            <a:r>
              <a:rPr lang="en-US" sz="2500" dirty="0">
                <a:solidFill>
                  <a:srgbClr val="000000"/>
                </a:solidFill>
                <a:latin typeface="+mj-lt"/>
              </a:rPr>
              <a:t>In that case, we reject the null hypothesis </a:t>
            </a:r>
            <a:r>
              <a:rPr lang="en-US" sz="2500" i="1" dirty="0">
                <a:solidFill>
                  <a:srgbClr val="000000"/>
                </a:solidFill>
                <a:latin typeface="+mj-lt"/>
              </a:rPr>
              <a:t>H</a:t>
            </a:r>
            <a:r>
              <a:rPr lang="en-US" sz="2500" i="1" baseline="-25000" dirty="0">
                <a:solidFill>
                  <a:srgbClr val="000000"/>
                </a:solidFill>
                <a:latin typeface="+mj-lt"/>
              </a:rPr>
              <a:t>0</a:t>
            </a:r>
            <a:r>
              <a:rPr lang="en-US" sz="2500" i="1" dirty="0">
                <a:solidFill>
                  <a:srgbClr val="000000"/>
                </a:solidFill>
                <a:latin typeface="+mj-lt"/>
              </a:rPr>
              <a:t> </a:t>
            </a:r>
            <a:r>
              <a:rPr lang="en-US" sz="2500" dirty="0">
                <a:solidFill>
                  <a:srgbClr val="000000"/>
                </a:solidFill>
                <a:latin typeface="+mj-lt"/>
              </a:rPr>
              <a:t>and conclude that there is convincing evidence in favor of the alternative hypothesis </a:t>
            </a:r>
            <a:r>
              <a:rPr lang="en-US" sz="2500" i="1" dirty="0">
                <a:solidFill>
                  <a:srgbClr val="000000"/>
                </a:solidFill>
                <a:latin typeface="+mj-lt"/>
              </a:rPr>
              <a:t>H</a:t>
            </a:r>
            <a:r>
              <a:rPr lang="en-US" sz="2500" i="1" baseline="-25000" dirty="0">
                <a:solidFill>
                  <a:srgbClr val="000000"/>
                </a:solidFill>
                <a:latin typeface="+mj-lt"/>
              </a:rPr>
              <a:t>a</a:t>
            </a:r>
            <a:r>
              <a:rPr lang="en-US" sz="2500" dirty="0">
                <a:solidFill>
                  <a:srgbClr val="000000"/>
                </a:solidFill>
                <a:latin typeface="+mj-lt"/>
              </a:rPr>
              <a:t>.</a:t>
            </a:r>
            <a:r>
              <a:rPr lang="en-US" altLang="en-US" sz="2500" dirty="0">
                <a:solidFill>
                  <a:srgbClr val="000000"/>
                </a:solidFill>
                <a:latin typeface="+mj-lt"/>
              </a:rPr>
              <a:t> </a:t>
            </a:r>
          </a:p>
          <a:p>
            <a:pPr lvl="1" eaLnBrk="1" hangingPunct="1"/>
            <a:endParaRPr lang="en-US" sz="2500" i="1" dirty="0">
              <a:solidFill>
                <a:srgbClr val="000000"/>
              </a:solidFill>
              <a:latin typeface="+mj-lt"/>
            </a:endParaRPr>
          </a:p>
          <a:p>
            <a:pPr eaLnBrk="1" hangingPunct="1"/>
            <a:endParaRPr lang="en-US" altLang="en-US" sz="2500" dirty="0">
              <a:solidFill>
                <a:srgbClr val="000000"/>
              </a:solidFill>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813" y="360363"/>
            <a:ext cx="8602662" cy="209288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a:spAutoFit/>
          </a:bodyPr>
          <a:lstStyle/>
          <a:p>
            <a:pPr>
              <a:spcAft>
                <a:spcPts val="600"/>
              </a:spcAft>
              <a:defRPr/>
            </a:pPr>
            <a:r>
              <a:rPr lang="en-US" sz="3000" b="1" dirty="0">
                <a:solidFill>
                  <a:srgbClr val="000000"/>
                </a:solidFill>
                <a:ea typeface="ＭＳ Ｐゴシック" charset="-128"/>
              </a:rPr>
              <a:t>General conclusion in a significance test :</a:t>
            </a:r>
          </a:p>
          <a:p>
            <a:pPr>
              <a:spcAft>
                <a:spcPts val="600"/>
              </a:spcAft>
              <a:defRPr/>
            </a:pPr>
            <a:endParaRPr lang="en-US" sz="1000" b="1" i="1" dirty="0">
              <a:solidFill>
                <a:srgbClr val="000000"/>
              </a:solidFill>
              <a:ea typeface="ＭＳ Ｐゴシック" charset="-128"/>
            </a:endParaRPr>
          </a:p>
          <a:p>
            <a:pPr>
              <a:spcAft>
                <a:spcPts val="600"/>
              </a:spcAft>
              <a:defRPr/>
            </a:pPr>
            <a:r>
              <a:rPr lang="en-US" sz="3000" i="1" dirty="0">
                <a:solidFill>
                  <a:srgbClr val="000000"/>
                </a:solidFill>
                <a:ea typeface="ＭＳ Ｐゴシック" charset="-128"/>
              </a:rPr>
              <a:t>P</a:t>
            </a:r>
            <a:r>
              <a:rPr lang="en-US" sz="3000" dirty="0">
                <a:solidFill>
                  <a:srgbClr val="000000"/>
                </a:solidFill>
                <a:ea typeface="ＭＳ Ｐゴシック" charset="-128"/>
              </a:rPr>
              <a:t>-value small </a:t>
            </a:r>
            <a:r>
              <a:rPr lang="en-US" sz="3000" b="1" dirty="0">
                <a:solidFill>
                  <a:srgbClr val="000000"/>
                </a:solidFill>
                <a:ea typeface="ＭＳ Ｐゴシック" charset="-128"/>
              </a:rPr>
              <a:t>→ </a:t>
            </a:r>
            <a:r>
              <a:rPr lang="en-US" sz="3000" dirty="0">
                <a:solidFill>
                  <a:srgbClr val="000000"/>
                </a:solidFill>
                <a:ea typeface="ＭＳ Ｐゴシック" charset="-128"/>
              </a:rPr>
              <a:t>reject </a:t>
            </a:r>
            <a:r>
              <a:rPr lang="en-US" sz="3000" i="1" dirty="0">
                <a:solidFill>
                  <a:srgbClr val="000000"/>
                </a:solidFill>
                <a:ea typeface="ＭＳ Ｐゴシック" charset="-128"/>
              </a:rPr>
              <a:t>H</a:t>
            </a:r>
            <a:r>
              <a:rPr lang="en-US" sz="3000" i="1" baseline="-25000" dirty="0">
                <a:solidFill>
                  <a:srgbClr val="000000"/>
                </a:solidFill>
                <a:ea typeface="ＭＳ Ｐゴシック" charset="-128"/>
              </a:rPr>
              <a:t>0</a:t>
            </a:r>
            <a:r>
              <a:rPr lang="en-US" sz="3000" i="1" dirty="0">
                <a:solidFill>
                  <a:srgbClr val="000000"/>
                </a:solidFill>
                <a:ea typeface="ＭＳ Ｐゴシック" charset="-128"/>
              </a:rPr>
              <a:t> </a:t>
            </a:r>
            <a:r>
              <a:rPr lang="en-US" sz="3000" dirty="0">
                <a:solidFill>
                  <a:srgbClr val="000000"/>
                </a:solidFill>
                <a:ea typeface="ＭＳ Ｐゴシック" charset="-128"/>
              </a:rPr>
              <a:t>→ conclude </a:t>
            </a:r>
            <a:r>
              <a:rPr lang="en-US" sz="3000" i="1" dirty="0">
                <a:solidFill>
                  <a:srgbClr val="000000"/>
                </a:solidFill>
                <a:ea typeface="ＭＳ Ｐゴシック" charset="-128"/>
              </a:rPr>
              <a:t>H</a:t>
            </a:r>
            <a:r>
              <a:rPr lang="en-US" sz="3000" i="1" baseline="-25000" dirty="0">
                <a:solidFill>
                  <a:srgbClr val="000000"/>
                </a:solidFill>
                <a:ea typeface="ＭＳ Ｐゴシック" charset="-128"/>
              </a:rPr>
              <a:t>a</a:t>
            </a:r>
          </a:p>
          <a:p>
            <a:pPr>
              <a:spcAft>
                <a:spcPts val="600"/>
              </a:spcAft>
              <a:defRPr/>
            </a:pPr>
            <a:endParaRPr lang="en-US" sz="1000" dirty="0">
              <a:solidFill>
                <a:srgbClr val="000000"/>
              </a:solidFill>
              <a:ea typeface="ＭＳ Ｐゴシック" charset="-128"/>
            </a:endParaRPr>
          </a:p>
          <a:p>
            <a:pPr>
              <a:spcAft>
                <a:spcPts val="600"/>
              </a:spcAft>
              <a:defRPr/>
            </a:pPr>
            <a:r>
              <a:rPr lang="en-US" sz="3000" i="1" dirty="0">
                <a:solidFill>
                  <a:srgbClr val="000000"/>
                </a:solidFill>
                <a:ea typeface="ＭＳ Ｐゴシック" charset="-128"/>
              </a:rPr>
              <a:t>P</a:t>
            </a:r>
            <a:r>
              <a:rPr lang="en-US" sz="3000" dirty="0">
                <a:solidFill>
                  <a:srgbClr val="000000"/>
                </a:solidFill>
                <a:ea typeface="ＭＳ Ｐゴシック" charset="-128"/>
              </a:rPr>
              <a:t>-value large </a:t>
            </a:r>
            <a:r>
              <a:rPr lang="en-US" sz="3000" b="1" dirty="0">
                <a:solidFill>
                  <a:srgbClr val="000000"/>
                </a:solidFill>
                <a:ea typeface="ＭＳ Ｐゴシック" charset="-128"/>
              </a:rPr>
              <a:t>→ </a:t>
            </a:r>
            <a:r>
              <a:rPr lang="en-US" sz="3000" dirty="0">
                <a:solidFill>
                  <a:srgbClr val="000000"/>
                </a:solidFill>
                <a:ea typeface="ＭＳ Ｐゴシック" charset="-128"/>
              </a:rPr>
              <a:t>fail to reject </a:t>
            </a:r>
            <a:r>
              <a:rPr lang="en-US" sz="3000" i="1" dirty="0">
                <a:solidFill>
                  <a:srgbClr val="000000"/>
                </a:solidFill>
                <a:ea typeface="ＭＳ Ｐゴシック" charset="-128"/>
              </a:rPr>
              <a:t>H</a:t>
            </a:r>
            <a:r>
              <a:rPr lang="en-US" sz="3000" i="1" baseline="-25000" dirty="0">
                <a:solidFill>
                  <a:srgbClr val="000000"/>
                </a:solidFill>
                <a:ea typeface="ＭＳ Ｐゴシック" charset="-128"/>
              </a:rPr>
              <a:t>0 </a:t>
            </a:r>
            <a:r>
              <a:rPr lang="en-US" sz="3000" dirty="0">
                <a:solidFill>
                  <a:srgbClr val="000000"/>
                </a:solidFill>
                <a:ea typeface="ＭＳ Ｐゴシック" charset="-128"/>
              </a:rPr>
              <a:t>→ cannot conclude </a:t>
            </a:r>
            <a:r>
              <a:rPr lang="en-US" sz="3000" i="1" dirty="0">
                <a:solidFill>
                  <a:srgbClr val="000000"/>
                </a:solidFill>
                <a:ea typeface="ＭＳ Ｐゴシック" charset="-128"/>
              </a:rPr>
              <a:t>H</a:t>
            </a:r>
            <a:r>
              <a:rPr lang="en-US" sz="3000" i="1" baseline="-25000" dirty="0">
                <a:solidFill>
                  <a:srgbClr val="000000"/>
                </a:solidFill>
                <a:ea typeface="ＭＳ Ｐゴシック" charset="-128"/>
              </a:rPr>
              <a:t>a</a:t>
            </a:r>
            <a:endParaRPr lang="en-US" sz="3000" dirty="0">
              <a:solidFill>
                <a:srgbClr val="000000"/>
              </a:solidFill>
              <a:ea typeface="ＭＳ Ｐゴシック" charset="-128"/>
            </a:endParaRPr>
          </a:p>
        </p:txBody>
      </p:sp>
      <p:sp>
        <p:nvSpPr>
          <p:cNvPr id="5" name="Rectangle 4"/>
          <p:cNvSpPr/>
          <p:nvPr/>
        </p:nvSpPr>
        <p:spPr>
          <a:xfrm>
            <a:off x="277813" y="3408487"/>
            <a:ext cx="8602662" cy="209288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a:spAutoFit/>
          </a:bodyPr>
          <a:lstStyle/>
          <a:p>
            <a:pPr>
              <a:spcAft>
                <a:spcPts val="600"/>
              </a:spcAft>
              <a:defRPr/>
            </a:pPr>
            <a:r>
              <a:rPr lang="en-US" sz="3000" b="1" dirty="0">
                <a:solidFill>
                  <a:srgbClr val="000000"/>
                </a:solidFill>
                <a:latin typeface="+mj-lt"/>
                <a:ea typeface="ＭＳ Ｐゴシック" charset="-128"/>
              </a:rPr>
              <a:t>Conclusion with fixed level of significance :</a:t>
            </a:r>
          </a:p>
          <a:p>
            <a:pPr>
              <a:spcAft>
                <a:spcPts val="600"/>
              </a:spcAft>
              <a:defRPr/>
            </a:pPr>
            <a:endParaRPr lang="en-US" sz="1000" i="1" dirty="0">
              <a:solidFill>
                <a:srgbClr val="000000"/>
              </a:solidFill>
              <a:latin typeface="+mj-lt"/>
              <a:ea typeface="ＭＳ Ｐゴシック" charset="-128"/>
            </a:endParaRPr>
          </a:p>
          <a:p>
            <a:pPr>
              <a:spcAft>
                <a:spcPts val="600"/>
              </a:spcAft>
              <a:defRPr/>
            </a:pPr>
            <a:r>
              <a:rPr lang="en-US" sz="3000" i="1" dirty="0">
                <a:solidFill>
                  <a:srgbClr val="000000"/>
                </a:solidFill>
                <a:latin typeface="+mj-lt"/>
                <a:ea typeface="ＭＳ Ｐゴシック" charset="-128"/>
              </a:rPr>
              <a:t>P</a:t>
            </a:r>
            <a:r>
              <a:rPr lang="en-US" sz="3000" dirty="0">
                <a:solidFill>
                  <a:srgbClr val="000000"/>
                </a:solidFill>
                <a:latin typeface="+mj-lt"/>
                <a:ea typeface="ＭＳ Ｐゴシック" charset="-128"/>
              </a:rPr>
              <a:t>-value &lt; α → reject </a:t>
            </a:r>
            <a:r>
              <a:rPr lang="en-US" sz="3000" i="1" dirty="0">
                <a:solidFill>
                  <a:srgbClr val="000000"/>
                </a:solidFill>
                <a:latin typeface="+mj-lt"/>
                <a:ea typeface="ＭＳ Ｐゴシック" charset="-128"/>
              </a:rPr>
              <a:t>H</a:t>
            </a:r>
            <a:r>
              <a:rPr lang="en-US" sz="3000" i="1" baseline="-25000" dirty="0">
                <a:solidFill>
                  <a:srgbClr val="000000"/>
                </a:solidFill>
                <a:latin typeface="+mj-lt"/>
                <a:ea typeface="ＭＳ Ｐゴシック" charset="-128"/>
              </a:rPr>
              <a:t>0</a:t>
            </a:r>
            <a:r>
              <a:rPr lang="en-US" sz="3000" i="1" dirty="0">
                <a:solidFill>
                  <a:srgbClr val="000000"/>
                </a:solidFill>
                <a:latin typeface="+mj-lt"/>
                <a:ea typeface="ＭＳ Ｐゴシック" charset="-128"/>
              </a:rPr>
              <a:t> </a:t>
            </a:r>
            <a:r>
              <a:rPr lang="en-US" sz="3000" dirty="0">
                <a:solidFill>
                  <a:srgbClr val="000000"/>
                </a:solidFill>
                <a:latin typeface="+mj-lt"/>
                <a:ea typeface="ＭＳ Ｐゴシック" charset="-128"/>
              </a:rPr>
              <a:t>→ conclude </a:t>
            </a:r>
            <a:r>
              <a:rPr lang="en-US" sz="3000" i="1" dirty="0">
                <a:solidFill>
                  <a:srgbClr val="000000"/>
                </a:solidFill>
                <a:latin typeface="+mj-lt"/>
                <a:ea typeface="ＭＳ Ｐゴシック" charset="-128"/>
              </a:rPr>
              <a:t>H</a:t>
            </a:r>
            <a:r>
              <a:rPr lang="en-US" sz="3000" i="1" baseline="-25000" dirty="0">
                <a:solidFill>
                  <a:srgbClr val="000000"/>
                </a:solidFill>
                <a:latin typeface="+mj-lt"/>
                <a:ea typeface="ＭＳ Ｐゴシック" charset="-128"/>
              </a:rPr>
              <a:t>a</a:t>
            </a:r>
          </a:p>
          <a:p>
            <a:pPr>
              <a:spcAft>
                <a:spcPts val="600"/>
              </a:spcAft>
              <a:defRPr/>
            </a:pPr>
            <a:endParaRPr lang="en-US" sz="1000" dirty="0">
              <a:solidFill>
                <a:srgbClr val="000000"/>
              </a:solidFill>
              <a:latin typeface="+mj-lt"/>
              <a:ea typeface="ＭＳ Ｐゴシック" charset="-128"/>
            </a:endParaRPr>
          </a:p>
          <a:p>
            <a:pPr>
              <a:spcAft>
                <a:spcPts val="600"/>
              </a:spcAft>
              <a:defRPr/>
            </a:pPr>
            <a:r>
              <a:rPr lang="en-US" sz="3000" i="1" dirty="0">
                <a:solidFill>
                  <a:srgbClr val="000000"/>
                </a:solidFill>
                <a:latin typeface="+mj-lt"/>
                <a:ea typeface="ＭＳ Ｐゴシック" charset="-128"/>
              </a:rPr>
              <a:t>P</a:t>
            </a:r>
            <a:r>
              <a:rPr lang="en-US" sz="3000" dirty="0">
                <a:solidFill>
                  <a:srgbClr val="000000"/>
                </a:solidFill>
                <a:latin typeface="+mj-lt"/>
                <a:ea typeface="ＭＳ Ｐゴシック" charset="-128"/>
              </a:rPr>
              <a:t>-value ≥ α → fail to reject </a:t>
            </a:r>
            <a:r>
              <a:rPr lang="en-US" sz="3000" i="1" dirty="0">
                <a:solidFill>
                  <a:srgbClr val="000000"/>
                </a:solidFill>
                <a:latin typeface="+mj-lt"/>
                <a:ea typeface="ＭＳ Ｐゴシック" charset="-128"/>
              </a:rPr>
              <a:t>H</a:t>
            </a:r>
            <a:r>
              <a:rPr lang="en-US" sz="3000" i="1" baseline="-25000" dirty="0">
                <a:solidFill>
                  <a:srgbClr val="000000"/>
                </a:solidFill>
                <a:latin typeface="+mj-lt"/>
                <a:ea typeface="ＭＳ Ｐゴシック" charset="-128"/>
              </a:rPr>
              <a:t>0</a:t>
            </a:r>
            <a:r>
              <a:rPr lang="en-US" sz="3000" i="1" dirty="0">
                <a:solidFill>
                  <a:srgbClr val="000000"/>
                </a:solidFill>
                <a:latin typeface="+mj-lt"/>
                <a:ea typeface="ＭＳ Ｐゴシック" charset="-128"/>
              </a:rPr>
              <a:t> </a:t>
            </a:r>
            <a:r>
              <a:rPr lang="en-US" sz="3000" dirty="0">
                <a:solidFill>
                  <a:srgbClr val="000000"/>
                </a:solidFill>
                <a:latin typeface="+mj-lt"/>
                <a:ea typeface="ＭＳ Ｐゴシック" charset="-128"/>
              </a:rPr>
              <a:t>→ cannot conclude </a:t>
            </a:r>
            <a:r>
              <a:rPr lang="en-US" sz="3000" i="1" dirty="0">
                <a:solidFill>
                  <a:srgbClr val="000000"/>
                </a:solidFill>
                <a:latin typeface="+mj-lt"/>
                <a:ea typeface="ＭＳ Ｐゴシック" charset="-128"/>
              </a:rPr>
              <a:t>H</a:t>
            </a:r>
            <a:r>
              <a:rPr lang="en-US" sz="3000" i="1" baseline="-25000" dirty="0">
                <a:solidFill>
                  <a:srgbClr val="000000"/>
                </a:solidFill>
                <a:latin typeface="+mj-lt"/>
                <a:ea typeface="ＭＳ Ｐゴシック" charset="-128"/>
              </a:rPr>
              <a:t>a</a:t>
            </a:r>
            <a:endParaRPr lang="en-US" sz="3000" dirty="0">
              <a:solidFill>
                <a:srgbClr val="000000"/>
              </a:solidFill>
              <a:latin typeface="+mj-lt"/>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Vertical Text Placeholder 2"/>
          <p:cNvSpPr>
            <a:spLocks noGrp="1"/>
          </p:cNvSpPr>
          <p:nvPr>
            <p:ph type="body" orient="vert" idx="1"/>
          </p:nvPr>
        </p:nvSpPr>
        <p:spPr>
          <a:xfrm rot="16200000">
            <a:off x="3839369" y="-3144260"/>
            <a:ext cx="1154112" cy="7720012"/>
          </a:xfrm>
        </p:spPr>
        <p:txBody>
          <a:bodyPr/>
          <a:lstStyle/>
          <a:p>
            <a:pPr marL="0" indent="0" eaLnBrk="1" hangingPunct="1">
              <a:buFont typeface="Arial" charset="0"/>
              <a:buNone/>
            </a:pPr>
            <a:r>
              <a:rPr lang="en-US" altLang="en-US" sz="3500" b="1" dirty="0">
                <a:solidFill>
                  <a:srgbClr val="E81F30"/>
                </a:solidFill>
              </a:rPr>
              <a:t>Example: Better Batteries</a:t>
            </a:r>
            <a:endParaRPr lang="en-US" altLang="en-US" sz="3500" dirty="0">
              <a:solidFill>
                <a:srgbClr val="E81F30"/>
              </a:solidFill>
            </a:endParaRPr>
          </a:p>
        </p:txBody>
      </p:sp>
      <p:sp>
        <p:nvSpPr>
          <p:cNvPr id="25603" name="Rectangle 23"/>
          <p:cNvSpPr>
            <a:spLocks noChangeArrowheads="1"/>
          </p:cNvSpPr>
          <p:nvPr/>
        </p:nvSpPr>
        <p:spPr bwMode="auto">
          <a:xfrm>
            <a:off x="257103" y="5020225"/>
            <a:ext cx="8669482" cy="1031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chemeClr val="tx1"/>
              </a:buClr>
              <a:buFont typeface="Arial" charset="0"/>
              <a:buAutoNum type="alphaLcParenR"/>
            </a:pPr>
            <a:r>
              <a:rPr lang="en-US" altLang="en-US" sz="2300" b="1" dirty="0">
                <a:latin typeface="+mj-lt"/>
              </a:rPr>
              <a:t>What conclusion can you make for the significance level </a:t>
            </a:r>
            <a:r>
              <a:rPr lang="en-US" altLang="en-US" sz="2300" i="1" dirty="0">
                <a:latin typeface="+mj-lt"/>
              </a:rPr>
              <a:t>α</a:t>
            </a:r>
            <a:r>
              <a:rPr lang="en-US" altLang="en-US" sz="2300" b="1" i="1" dirty="0">
                <a:latin typeface="+mj-lt"/>
              </a:rPr>
              <a:t> </a:t>
            </a:r>
            <a:r>
              <a:rPr lang="en-US" altLang="en-US" sz="2300" b="1" dirty="0">
                <a:latin typeface="+mj-lt"/>
              </a:rPr>
              <a:t>= 0.05?</a:t>
            </a:r>
          </a:p>
          <a:p>
            <a:pPr eaLnBrk="1" hangingPunct="1">
              <a:spcAft>
                <a:spcPts val="1800"/>
              </a:spcAft>
              <a:buClr>
                <a:schemeClr val="tx1"/>
              </a:buClr>
              <a:buFont typeface="Arial" charset="0"/>
              <a:buAutoNum type="alphaLcParenR"/>
            </a:pPr>
            <a:r>
              <a:rPr lang="en-US" altLang="en-US" sz="2300" b="1" dirty="0">
                <a:latin typeface="+mj-lt"/>
              </a:rPr>
              <a:t>What conclusion can you make for the significance level  α = 0.01?</a:t>
            </a:r>
          </a:p>
        </p:txBody>
      </p:sp>
      <p:sp>
        <p:nvSpPr>
          <p:cNvPr id="36871" name="TextBox 8"/>
          <p:cNvSpPr txBox="1">
            <a:spLocks noChangeArrowheads="1"/>
          </p:cNvSpPr>
          <p:nvPr/>
        </p:nvSpPr>
        <p:spPr bwMode="auto">
          <a:xfrm>
            <a:off x="427038" y="822325"/>
            <a:ext cx="8329612"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200" dirty="0">
                <a:latin typeface="+mj-lt"/>
              </a:rPr>
              <a:t>A company has developed a new deluxe AAA battery that is supposed to last longer than its regular AAA battery. However, these new batteries are more expensive to produce, so the company would like to be convinced that they really do last longer. Based on years of experience, the company knows that its regular AAA batteries last for 30 hours of continuous use, on average. The company selects an SRS of 15 new batteries and uses them continuously until they are completely drained. A significance test is performed using the hypotheses </a:t>
            </a:r>
          </a:p>
          <a:p>
            <a:pPr algn="ctr" eaLnBrk="1" hangingPunct="1">
              <a:defRPr/>
            </a:pPr>
            <a:r>
              <a:rPr lang="en-US" sz="2200" i="1" dirty="0">
                <a:latin typeface="+mj-lt"/>
              </a:rPr>
              <a:t>H</a:t>
            </a:r>
            <a:r>
              <a:rPr lang="en-US" sz="2200" i="1" baseline="-25000" dirty="0">
                <a:latin typeface="+mj-lt"/>
              </a:rPr>
              <a:t>0</a:t>
            </a:r>
            <a:r>
              <a:rPr lang="en-US" sz="2200" i="1" dirty="0">
                <a:latin typeface="+mj-lt"/>
              </a:rPr>
              <a:t> </a:t>
            </a:r>
            <a:r>
              <a:rPr lang="en-US" sz="2200" dirty="0">
                <a:latin typeface="+mj-lt"/>
              </a:rPr>
              <a:t>: </a:t>
            </a:r>
            <a:r>
              <a:rPr lang="en-US" sz="2200" i="1" dirty="0">
                <a:latin typeface="+mj-lt"/>
              </a:rPr>
              <a:t>µ </a:t>
            </a:r>
            <a:r>
              <a:rPr lang="en-US" sz="2200" dirty="0">
                <a:latin typeface="+mj-lt"/>
              </a:rPr>
              <a:t>= 30 hours </a:t>
            </a:r>
          </a:p>
          <a:p>
            <a:pPr algn="ctr" eaLnBrk="1" hangingPunct="1">
              <a:defRPr/>
            </a:pPr>
            <a:r>
              <a:rPr lang="en-US" sz="2200" i="1" dirty="0">
                <a:latin typeface="+mj-lt"/>
              </a:rPr>
              <a:t>H</a:t>
            </a:r>
            <a:r>
              <a:rPr lang="en-US" sz="2200" i="1" baseline="-25000" dirty="0">
                <a:latin typeface="+mj-lt"/>
              </a:rPr>
              <a:t>a</a:t>
            </a:r>
            <a:r>
              <a:rPr lang="en-US" sz="2200" i="1" dirty="0">
                <a:latin typeface="+mj-lt"/>
              </a:rPr>
              <a:t> </a:t>
            </a:r>
            <a:r>
              <a:rPr lang="en-US" sz="2200" dirty="0">
                <a:latin typeface="+mj-lt"/>
              </a:rPr>
              <a:t>: </a:t>
            </a:r>
            <a:r>
              <a:rPr lang="en-US" sz="2200" i="1" dirty="0">
                <a:latin typeface="+mj-lt"/>
              </a:rPr>
              <a:t>µ </a:t>
            </a:r>
            <a:r>
              <a:rPr lang="en-US" sz="2200" dirty="0">
                <a:latin typeface="+mj-lt"/>
              </a:rPr>
              <a:t>&gt; 30 hours</a:t>
            </a:r>
          </a:p>
          <a:p>
            <a:pPr eaLnBrk="1" hangingPunct="1">
              <a:defRPr/>
            </a:pPr>
            <a:r>
              <a:rPr lang="en-US" sz="2200" dirty="0">
                <a:latin typeface="+mj-lt"/>
              </a:rPr>
              <a:t>where </a:t>
            </a:r>
            <a:r>
              <a:rPr lang="en-US" sz="2200" i="1" dirty="0">
                <a:latin typeface="+mj-lt"/>
              </a:rPr>
              <a:t>µ </a:t>
            </a:r>
            <a:r>
              <a:rPr lang="en-US" sz="2200" dirty="0">
                <a:latin typeface="+mj-lt"/>
              </a:rPr>
              <a:t>is the true mean lifetime of the new deluxe AAA batteries. The resulting </a:t>
            </a:r>
            <a:r>
              <a:rPr lang="en-US" sz="2200" i="1" dirty="0">
                <a:latin typeface="+mj-lt"/>
              </a:rPr>
              <a:t>P</a:t>
            </a:r>
            <a:r>
              <a:rPr lang="en-US" sz="2200" dirty="0">
                <a:latin typeface="+mj-lt"/>
              </a:rPr>
              <a:t>-value is 0.0276.</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Vertical Text Placeholder 2"/>
          <p:cNvSpPr>
            <a:spLocks noGrp="1"/>
          </p:cNvSpPr>
          <p:nvPr>
            <p:ph type="body" orient="vert" idx="1"/>
          </p:nvPr>
        </p:nvSpPr>
        <p:spPr>
          <a:xfrm rot="16200000">
            <a:off x="3903663" y="-3205956"/>
            <a:ext cx="1154112" cy="7720012"/>
          </a:xfrm>
        </p:spPr>
        <p:txBody>
          <a:bodyPr/>
          <a:lstStyle/>
          <a:p>
            <a:pPr marL="0" indent="0" eaLnBrk="1" hangingPunct="1">
              <a:buFont typeface="Arial" charset="0"/>
              <a:buNone/>
            </a:pPr>
            <a:r>
              <a:rPr lang="en-US" altLang="en-US" sz="3500" b="1" dirty="0">
                <a:solidFill>
                  <a:srgbClr val="E81F30"/>
                </a:solidFill>
              </a:rPr>
              <a:t>Example: Better Batteries</a:t>
            </a:r>
            <a:endParaRPr lang="en-US" altLang="en-US" sz="3500" dirty="0">
              <a:solidFill>
                <a:srgbClr val="E81F30"/>
              </a:solidFill>
            </a:endParaRPr>
          </a:p>
        </p:txBody>
      </p:sp>
      <p:sp>
        <p:nvSpPr>
          <p:cNvPr id="26627" name="Rectangle 23"/>
          <p:cNvSpPr>
            <a:spLocks noChangeArrowheads="1"/>
          </p:cNvSpPr>
          <p:nvPr/>
        </p:nvSpPr>
        <p:spPr bwMode="auto">
          <a:xfrm>
            <a:off x="173038" y="896002"/>
            <a:ext cx="8513762"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chemeClr val="tx1"/>
              </a:buClr>
              <a:buFont typeface="Arial" charset="0"/>
              <a:buAutoNum type="alphaLcParenR"/>
            </a:pPr>
            <a:r>
              <a:rPr lang="en-US" altLang="en-US" sz="2300" b="1" dirty="0">
                <a:latin typeface="+mj-lt"/>
              </a:rPr>
              <a:t>What conclusion can you make for the significance level </a:t>
            </a:r>
            <a:r>
              <a:rPr lang="en-US" altLang="en-US" sz="2300" i="1" dirty="0">
                <a:latin typeface="+mj-lt"/>
              </a:rPr>
              <a:t>α</a:t>
            </a:r>
            <a:r>
              <a:rPr lang="en-US" altLang="en-US" sz="2300" b="1" i="1" dirty="0">
                <a:latin typeface="+mj-lt"/>
              </a:rPr>
              <a:t> </a:t>
            </a:r>
            <a:r>
              <a:rPr lang="en-US" altLang="en-US" sz="2300" b="1" dirty="0">
                <a:latin typeface="+mj-lt"/>
              </a:rPr>
              <a:t>= 0.05?</a:t>
            </a:r>
          </a:p>
        </p:txBody>
      </p:sp>
      <p:sp>
        <p:nvSpPr>
          <p:cNvPr id="26628" name="Rectangle 5"/>
          <p:cNvSpPr>
            <a:spLocks noChangeArrowheads="1"/>
          </p:cNvSpPr>
          <p:nvPr/>
        </p:nvSpPr>
        <p:spPr bwMode="auto">
          <a:xfrm>
            <a:off x="131763" y="3875088"/>
            <a:ext cx="8555037"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800"/>
              </a:spcAft>
              <a:buClr>
                <a:srgbClr val="E81F30"/>
              </a:buClr>
            </a:pPr>
            <a:r>
              <a:rPr lang="en-US" altLang="en-US" sz="1800" b="1" dirty="0"/>
              <a:t>b</a:t>
            </a:r>
            <a:r>
              <a:rPr lang="en-US" altLang="en-US" sz="2500" b="1" dirty="0">
                <a:latin typeface="+mj-lt"/>
              </a:rPr>
              <a:t>) </a:t>
            </a:r>
            <a:r>
              <a:rPr lang="en-US" altLang="en-US" sz="2300" b="1" dirty="0">
                <a:latin typeface="+mj-lt"/>
              </a:rPr>
              <a:t>What conclusion can you make at  significance level  </a:t>
            </a:r>
            <a:r>
              <a:rPr lang="en-US" altLang="en-US" sz="2300" i="1" dirty="0">
                <a:latin typeface="+mj-lt"/>
              </a:rPr>
              <a:t>α </a:t>
            </a:r>
            <a:r>
              <a:rPr lang="en-US" altLang="en-US" sz="2300" b="1" dirty="0">
                <a:latin typeface="+mj-lt"/>
              </a:rPr>
              <a:t>= 0.01?</a:t>
            </a:r>
          </a:p>
        </p:txBody>
      </p:sp>
      <p:sp>
        <p:nvSpPr>
          <p:cNvPr id="7" name="TextBox 6"/>
          <p:cNvSpPr txBox="1"/>
          <p:nvPr/>
        </p:nvSpPr>
        <p:spPr>
          <a:xfrm>
            <a:off x="427038" y="1530350"/>
            <a:ext cx="8259762" cy="201593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500" dirty="0">
                <a:solidFill>
                  <a:srgbClr val="000000"/>
                </a:solidFill>
                <a:latin typeface="+mj-lt"/>
              </a:rPr>
              <a:t>Since the </a:t>
            </a:r>
            <a:r>
              <a:rPr lang="en-US" sz="2500" i="1" dirty="0">
                <a:solidFill>
                  <a:srgbClr val="000000"/>
                </a:solidFill>
                <a:latin typeface="+mj-lt"/>
              </a:rPr>
              <a:t>P</a:t>
            </a:r>
            <a:r>
              <a:rPr lang="en-US" sz="2500" dirty="0">
                <a:solidFill>
                  <a:srgbClr val="000000"/>
                </a:solidFill>
                <a:latin typeface="+mj-lt"/>
              </a:rPr>
              <a:t>-value, 0.0276, is less than </a:t>
            </a:r>
            <a:r>
              <a:rPr lang="en-US" sz="2500" i="1" dirty="0">
                <a:solidFill>
                  <a:srgbClr val="000000"/>
                </a:solidFill>
                <a:latin typeface="+mj-lt"/>
              </a:rPr>
              <a:t>α</a:t>
            </a:r>
            <a:r>
              <a:rPr lang="en-US" sz="2500" dirty="0">
                <a:solidFill>
                  <a:srgbClr val="000000"/>
                </a:solidFill>
                <a:latin typeface="+mj-lt"/>
              </a:rPr>
              <a:t> = 0.05, the sample result is statistically significant at the 5% level. We have sufficient evidence to reject the null hypothesis and have sufficient evidence to conclude that the company’s deluxe AAA  batteries last longer than 30 hours, on average.</a:t>
            </a:r>
          </a:p>
        </p:txBody>
      </p:sp>
      <p:sp>
        <p:nvSpPr>
          <p:cNvPr id="12" name="TextBox 11"/>
          <p:cNvSpPr txBox="1"/>
          <p:nvPr/>
        </p:nvSpPr>
        <p:spPr>
          <a:xfrm>
            <a:off x="427038" y="4352925"/>
            <a:ext cx="8259762" cy="201593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500" dirty="0">
                <a:solidFill>
                  <a:srgbClr val="000000"/>
                </a:solidFill>
                <a:latin typeface="+mj-lt"/>
              </a:rPr>
              <a:t>Since the </a:t>
            </a:r>
            <a:r>
              <a:rPr lang="en-US" sz="2500" i="1" dirty="0">
                <a:solidFill>
                  <a:srgbClr val="000000"/>
                </a:solidFill>
                <a:latin typeface="+mj-lt"/>
              </a:rPr>
              <a:t>P</a:t>
            </a:r>
            <a:r>
              <a:rPr lang="en-US" sz="2500" dirty="0">
                <a:solidFill>
                  <a:srgbClr val="000000"/>
                </a:solidFill>
                <a:latin typeface="+mj-lt"/>
              </a:rPr>
              <a:t>-value, 0.0276, is greater than </a:t>
            </a:r>
            <a:r>
              <a:rPr lang="en-US" sz="2500" i="1" dirty="0">
                <a:solidFill>
                  <a:srgbClr val="000000"/>
                </a:solidFill>
                <a:latin typeface="+mj-lt"/>
              </a:rPr>
              <a:t>α </a:t>
            </a:r>
            <a:r>
              <a:rPr lang="en-US" sz="2500" dirty="0">
                <a:solidFill>
                  <a:srgbClr val="000000"/>
                </a:solidFill>
                <a:latin typeface="+mj-lt"/>
              </a:rPr>
              <a:t>= 0.01, the sample result is not statistically significant at the 1% level. We fail to reject the null hypothesis; therefore, we cannot conclude that the deluxe AAA batteries last longer than 30 hours, on average.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from="(-#ppt_w/2)" to="(#ppt_x)" calcmode="lin" valueType="num">
                                      <p:cBhvr>
                                        <p:cTn id="7" dur="600" fill="hold">
                                          <p:stCondLst>
                                            <p:cond delay="0"/>
                                          </p:stCondLst>
                                        </p:cTn>
                                        <p:tgtEl>
                                          <p:spTgt spid="7"/>
                                        </p:tgtEl>
                                        <p:attrNameLst>
                                          <p:attrName>ppt_x</p:attrName>
                                        </p:attrNameLst>
                                      </p:cBhvr>
                                    </p:anim>
                                    <p:anim from="0" to="-1.0" calcmode="lin" valueType="num">
                                      <p:cBhvr>
                                        <p:cTn id="8" dur="200" decel="50000" autoRev="1" fill="hold">
                                          <p:stCondLst>
                                            <p:cond delay="600"/>
                                          </p:stCondLst>
                                        </p:cTn>
                                        <p:tgtEl>
                                          <p:spTgt spid="7"/>
                                        </p:tgtEl>
                                        <p:attrNameLst>
                                          <p:attrName>xshear</p:attrName>
                                        </p:attrNameLst>
                                      </p:cBhvr>
                                    </p:anim>
                                    <p:animScale>
                                      <p:cBhvr>
                                        <p:cTn id="9" dur="200" decel="100000" autoRev="1" fill="hold">
                                          <p:stCondLst>
                                            <p:cond delay="600"/>
                                          </p:stCondLst>
                                        </p:cTn>
                                        <p:tgtEl>
                                          <p:spTgt spid="7"/>
                                        </p:tgtEl>
                                      </p:cBhvr>
                                      <p:from x="100000" y="100000"/>
                                      <p:to x="80000" y="100000"/>
                                    </p:animScale>
                                    <p:anim by="(#ppt_h/3+#ppt_w*0.1)" calcmode="lin" valueType="num">
                                      <p:cBhvr additive="sum">
                                        <p:cTn id="10" dur="200" decel="100000" autoRev="1" fill="hold">
                                          <p:stCondLst>
                                            <p:cond delay="600"/>
                                          </p:stCondLst>
                                        </p:cTn>
                                        <p:tgtEl>
                                          <p:spTgt spid="7"/>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from="(-#ppt_w/2)" to="(#ppt_x)" calcmode="lin" valueType="num">
                                      <p:cBhvr>
                                        <p:cTn id="15" dur="600" fill="hold">
                                          <p:stCondLst>
                                            <p:cond delay="0"/>
                                          </p:stCondLst>
                                        </p:cTn>
                                        <p:tgtEl>
                                          <p:spTgt spid="12"/>
                                        </p:tgtEl>
                                        <p:attrNameLst>
                                          <p:attrName>ppt_x</p:attrName>
                                        </p:attrNameLst>
                                      </p:cBhvr>
                                    </p:anim>
                                    <p:anim from="0" to="-1.0" calcmode="lin" valueType="num">
                                      <p:cBhvr>
                                        <p:cTn id="16" dur="200" decel="50000" autoRev="1" fill="hold">
                                          <p:stCondLst>
                                            <p:cond delay="600"/>
                                          </p:stCondLst>
                                        </p:cTn>
                                        <p:tgtEl>
                                          <p:spTgt spid="12"/>
                                        </p:tgtEl>
                                        <p:attrNameLst>
                                          <p:attrName>xshear</p:attrName>
                                        </p:attrNameLst>
                                      </p:cBhvr>
                                    </p:anim>
                                    <p:animScale>
                                      <p:cBhvr>
                                        <p:cTn id="17" dur="200" decel="100000" autoRev="1" fill="hold">
                                          <p:stCondLst>
                                            <p:cond delay="600"/>
                                          </p:stCondLst>
                                        </p:cTn>
                                        <p:tgtEl>
                                          <p:spTgt spid="12"/>
                                        </p:tgtEl>
                                      </p:cBhvr>
                                      <p:from x="100000" y="100000"/>
                                      <p:to x="80000" y="100000"/>
                                    </p:animScale>
                                    <p:anim by="(#ppt_h/3+#ppt_w*0.1)" calcmode="lin" valueType="num">
                                      <p:cBhvr additive="sum">
                                        <p:cTn id="18" dur="200" decel="100000" autoRev="1" fill="hold">
                                          <p:stCondLst>
                                            <p:cond delay="600"/>
                                          </p:stCondLst>
                                        </p:cTn>
                                        <p:tgtEl>
                                          <p:spTgt spid="1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98475" y="484188"/>
            <a:ext cx="7681913" cy="1116012"/>
          </a:xfrm>
        </p:spPr>
        <p:txBody>
          <a:bodyPr/>
          <a:lstStyle/>
          <a:p>
            <a:pPr eaLnBrk="1" hangingPunct="1"/>
            <a:r>
              <a:rPr lang="en-US" altLang="en-US" sz="2400" b="1">
                <a:solidFill>
                  <a:srgbClr val="E81F30"/>
                </a:solidFill>
              </a:rPr>
              <a:t>Section 9.1</a:t>
            </a:r>
            <a:br>
              <a:rPr lang="en-US" altLang="en-US" sz="2400" b="1">
                <a:solidFill>
                  <a:srgbClr val="E81F30"/>
                </a:solidFill>
              </a:rPr>
            </a:br>
            <a:r>
              <a:rPr lang="en-US" altLang="en-US" sz="2400" b="1">
                <a:solidFill>
                  <a:srgbClr val="E81F30"/>
                </a:solidFill>
              </a:rPr>
              <a:t>Significance Tests: The Basics</a:t>
            </a:r>
            <a:endParaRPr lang="en-US" altLang="en-US" sz="2400" b="1"/>
          </a:p>
        </p:txBody>
      </p:sp>
      <p:sp>
        <p:nvSpPr>
          <p:cNvPr id="5" name="Text Placeholder 4"/>
          <p:cNvSpPr>
            <a:spLocks noGrp="1"/>
          </p:cNvSpPr>
          <p:nvPr>
            <p:ph type="body" idx="1"/>
          </p:nvPr>
        </p:nvSpPr>
        <p:spPr>
          <a:xfrm>
            <a:off x="370681" y="204397"/>
            <a:ext cx="7224712" cy="323850"/>
          </a:xfrm>
        </p:spPr>
        <p:txBody>
          <a:bodyPr rtlCol="0">
            <a:normAutofit fontScale="85000" lnSpcReduction="20000"/>
          </a:bodyPr>
          <a:lstStyle/>
          <a:p>
            <a:pPr eaLnBrk="1" fontAlgn="auto" hangingPunct="1">
              <a:spcBef>
                <a:spcPct val="0"/>
              </a:spcBef>
              <a:spcAft>
                <a:spcPts val="0"/>
              </a:spcAft>
              <a:buFont typeface="Arial" pitchFamily="34" charset="0"/>
              <a:buNone/>
              <a:defRPr/>
            </a:pPr>
            <a:r>
              <a:rPr lang="en-US" sz="2000" dirty="0"/>
              <a:t>Summary</a:t>
            </a:r>
          </a:p>
        </p:txBody>
      </p:sp>
      <p:sp>
        <p:nvSpPr>
          <p:cNvPr id="3" name="Content Placeholder 2"/>
          <p:cNvSpPr>
            <a:spLocks noGrp="1"/>
          </p:cNvSpPr>
          <p:nvPr>
            <p:ph sz="half" idx="2"/>
          </p:nvPr>
        </p:nvSpPr>
        <p:spPr>
          <a:xfrm>
            <a:off x="370681" y="1381077"/>
            <a:ext cx="8402637" cy="4787900"/>
          </a:xfrm>
        </p:spPr>
        <p:txBody>
          <a:bodyPr rtlCol="0">
            <a:normAutofit fontScale="92500"/>
          </a:bodyPr>
          <a:lstStyle/>
          <a:p>
            <a:pPr eaLnBrk="1" fontAlgn="auto" hangingPunct="1">
              <a:lnSpc>
                <a:spcPct val="90000"/>
              </a:lnSpc>
              <a:spcAft>
                <a:spcPts val="2400"/>
              </a:spcAft>
              <a:buFont typeface="Wingdings" charset="2"/>
              <a:buNone/>
              <a:defRPr/>
            </a:pPr>
            <a:r>
              <a:rPr lang="en-US" dirty="0">
                <a:solidFill>
                  <a:srgbClr val="000000"/>
                </a:solidFill>
              </a:rPr>
              <a:t>In this section, we learned that…</a:t>
            </a:r>
          </a:p>
          <a:p>
            <a:pPr lvl="1" eaLnBrk="1" fontAlgn="auto" hangingPunct="1">
              <a:lnSpc>
                <a:spcPct val="90000"/>
              </a:lnSpc>
              <a:spcAft>
                <a:spcPts val="1200"/>
              </a:spcAft>
              <a:buClr>
                <a:srgbClr val="E81F30"/>
              </a:buClr>
              <a:buFont typeface="Wingdings" charset="2"/>
              <a:buChar char="ü"/>
              <a:defRPr/>
            </a:pPr>
            <a:r>
              <a:rPr lang="en-US" dirty="0">
                <a:solidFill>
                  <a:srgbClr val="000000"/>
                </a:solidFill>
              </a:rPr>
              <a:t>A </a:t>
            </a:r>
            <a:r>
              <a:rPr lang="en-US" b="1" dirty="0">
                <a:solidFill>
                  <a:srgbClr val="000000"/>
                </a:solidFill>
              </a:rPr>
              <a:t>significance test </a:t>
            </a:r>
            <a:r>
              <a:rPr lang="en-US" dirty="0">
                <a:solidFill>
                  <a:srgbClr val="000000"/>
                </a:solidFill>
              </a:rPr>
              <a:t>assesses the evidence provided by data against a </a:t>
            </a:r>
            <a:r>
              <a:rPr lang="en-US" b="1" dirty="0">
                <a:solidFill>
                  <a:srgbClr val="000000"/>
                </a:solidFill>
              </a:rPr>
              <a:t>null hypothesis </a:t>
            </a:r>
            <a:r>
              <a:rPr lang="en-US" b="1" i="1" dirty="0">
                <a:solidFill>
                  <a:srgbClr val="000000"/>
                </a:solidFill>
              </a:rPr>
              <a:t>H</a:t>
            </a:r>
            <a:r>
              <a:rPr lang="en-US" b="1" i="1" baseline="-25000" dirty="0">
                <a:solidFill>
                  <a:srgbClr val="000000"/>
                </a:solidFill>
              </a:rPr>
              <a:t>0</a:t>
            </a:r>
            <a:r>
              <a:rPr lang="en-US" b="1" i="1" dirty="0">
                <a:solidFill>
                  <a:srgbClr val="000000"/>
                </a:solidFill>
              </a:rPr>
              <a:t> </a:t>
            </a:r>
            <a:r>
              <a:rPr lang="en-US" dirty="0">
                <a:solidFill>
                  <a:srgbClr val="000000"/>
                </a:solidFill>
              </a:rPr>
              <a:t>in favor of an </a:t>
            </a:r>
            <a:r>
              <a:rPr lang="en-US" b="1" dirty="0">
                <a:solidFill>
                  <a:srgbClr val="000000"/>
                </a:solidFill>
              </a:rPr>
              <a:t>alternative hypothesis </a:t>
            </a:r>
            <a:r>
              <a:rPr lang="en-US" b="1" i="1" dirty="0">
                <a:solidFill>
                  <a:srgbClr val="000000"/>
                </a:solidFill>
              </a:rPr>
              <a:t>H</a:t>
            </a:r>
            <a:r>
              <a:rPr lang="en-US" b="1" i="1" baseline="-25000" dirty="0">
                <a:solidFill>
                  <a:srgbClr val="000000"/>
                </a:solidFill>
              </a:rPr>
              <a:t>a</a:t>
            </a:r>
            <a:r>
              <a:rPr lang="en-US" dirty="0">
                <a:solidFill>
                  <a:srgbClr val="000000"/>
                </a:solidFill>
              </a:rPr>
              <a:t>.</a:t>
            </a:r>
          </a:p>
          <a:p>
            <a:pPr lvl="1" eaLnBrk="1" fontAlgn="auto" hangingPunct="1">
              <a:lnSpc>
                <a:spcPct val="90000"/>
              </a:lnSpc>
              <a:spcAft>
                <a:spcPts val="1200"/>
              </a:spcAft>
              <a:buClr>
                <a:srgbClr val="E81F30"/>
              </a:buClr>
              <a:buFont typeface="Wingdings" charset="2"/>
              <a:buChar char="ü"/>
              <a:defRPr/>
            </a:pPr>
            <a:r>
              <a:rPr lang="en-US" dirty="0">
                <a:solidFill>
                  <a:srgbClr val="000000"/>
                </a:solidFill>
              </a:rPr>
              <a:t>The hypotheses are stated in terms of population parameters. Often, </a:t>
            </a:r>
            <a:r>
              <a:rPr lang="en-US" i="1" dirty="0">
                <a:solidFill>
                  <a:srgbClr val="000000"/>
                </a:solidFill>
              </a:rPr>
              <a:t>H</a:t>
            </a:r>
            <a:r>
              <a:rPr lang="en-US" i="1" baseline="-25000" dirty="0">
                <a:solidFill>
                  <a:srgbClr val="000000"/>
                </a:solidFill>
              </a:rPr>
              <a:t>0</a:t>
            </a:r>
            <a:r>
              <a:rPr lang="en-US" i="1" dirty="0">
                <a:solidFill>
                  <a:srgbClr val="000000"/>
                </a:solidFill>
              </a:rPr>
              <a:t> </a:t>
            </a:r>
            <a:r>
              <a:rPr lang="en-US" dirty="0">
                <a:solidFill>
                  <a:srgbClr val="000000"/>
                </a:solidFill>
              </a:rPr>
              <a:t>is a statement of no change or no difference. </a:t>
            </a:r>
            <a:r>
              <a:rPr lang="en-US" b="1" i="1" dirty="0">
                <a:solidFill>
                  <a:srgbClr val="000000"/>
                </a:solidFill>
              </a:rPr>
              <a:t>H</a:t>
            </a:r>
            <a:r>
              <a:rPr lang="en-US" b="1" i="1" baseline="-25000" dirty="0">
                <a:solidFill>
                  <a:srgbClr val="000000"/>
                </a:solidFill>
              </a:rPr>
              <a:t>a </a:t>
            </a:r>
            <a:r>
              <a:rPr lang="en-US" dirty="0">
                <a:solidFill>
                  <a:srgbClr val="000000"/>
                </a:solidFill>
              </a:rPr>
              <a:t>says that a parameter differs from its null hypothesis value in a specific direction (</a:t>
            </a:r>
            <a:r>
              <a:rPr lang="en-US" b="1" dirty="0">
                <a:solidFill>
                  <a:srgbClr val="000000"/>
                </a:solidFill>
              </a:rPr>
              <a:t>one-sided alternative</a:t>
            </a:r>
            <a:r>
              <a:rPr lang="en-US" dirty="0">
                <a:solidFill>
                  <a:srgbClr val="000000"/>
                </a:solidFill>
              </a:rPr>
              <a:t>) or in either direction (</a:t>
            </a:r>
            <a:r>
              <a:rPr lang="en-US" b="1" dirty="0">
                <a:solidFill>
                  <a:srgbClr val="000000"/>
                </a:solidFill>
              </a:rPr>
              <a:t>two-sided alternative</a:t>
            </a:r>
            <a:r>
              <a:rPr lang="en-US" dirty="0">
                <a:solidFill>
                  <a:srgbClr val="000000"/>
                </a:solidFill>
              </a:rPr>
              <a:t>).</a:t>
            </a:r>
          </a:p>
          <a:p>
            <a:pPr lvl="1" eaLnBrk="1" fontAlgn="auto" hangingPunct="1">
              <a:lnSpc>
                <a:spcPct val="90000"/>
              </a:lnSpc>
              <a:spcAft>
                <a:spcPts val="1200"/>
              </a:spcAft>
              <a:buClr>
                <a:srgbClr val="E81F30"/>
              </a:buClr>
              <a:buFont typeface="Wingdings" charset="2"/>
              <a:buChar char="ü"/>
              <a:defRPr/>
            </a:pPr>
            <a:r>
              <a:rPr lang="en-US" dirty="0">
                <a:solidFill>
                  <a:srgbClr val="000000"/>
                </a:solidFill>
              </a:rPr>
              <a:t>The reasoning of a significance test is as follows. Suppose that the null hypothesis is true. If we repeated our data production many times, would we often get data as inconsistent with </a:t>
            </a:r>
            <a:r>
              <a:rPr lang="en-US" i="1" dirty="0">
                <a:solidFill>
                  <a:srgbClr val="000000"/>
                </a:solidFill>
              </a:rPr>
              <a:t>H</a:t>
            </a:r>
            <a:r>
              <a:rPr lang="en-US" i="1" baseline="-25000" dirty="0">
                <a:solidFill>
                  <a:srgbClr val="000000"/>
                </a:solidFill>
              </a:rPr>
              <a:t>0</a:t>
            </a:r>
            <a:r>
              <a:rPr lang="en-US" i="1" dirty="0">
                <a:solidFill>
                  <a:srgbClr val="000000"/>
                </a:solidFill>
              </a:rPr>
              <a:t> </a:t>
            </a:r>
            <a:r>
              <a:rPr lang="en-US" dirty="0">
                <a:solidFill>
                  <a:srgbClr val="000000"/>
                </a:solidFill>
              </a:rPr>
              <a:t>as the data we actually have? If the data are unlikely when </a:t>
            </a:r>
            <a:r>
              <a:rPr lang="en-US" i="1" dirty="0">
                <a:solidFill>
                  <a:srgbClr val="000000"/>
                </a:solidFill>
              </a:rPr>
              <a:t>H</a:t>
            </a:r>
            <a:r>
              <a:rPr lang="en-US" i="1" baseline="-25000" dirty="0">
                <a:solidFill>
                  <a:srgbClr val="000000"/>
                </a:solidFill>
              </a:rPr>
              <a:t>0</a:t>
            </a:r>
            <a:r>
              <a:rPr lang="en-US" i="1" dirty="0">
                <a:solidFill>
                  <a:srgbClr val="000000"/>
                </a:solidFill>
              </a:rPr>
              <a:t> </a:t>
            </a:r>
            <a:r>
              <a:rPr lang="en-US" dirty="0">
                <a:solidFill>
                  <a:srgbClr val="000000"/>
                </a:solidFill>
              </a:rPr>
              <a:t>is true, they provide evidence against </a:t>
            </a:r>
            <a:r>
              <a:rPr lang="en-US" i="1" dirty="0">
                <a:solidFill>
                  <a:srgbClr val="000000"/>
                </a:solidFill>
              </a:rPr>
              <a:t>H</a:t>
            </a:r>
            <a:r>
              <a:rPr lang="en-US" i="1" baseline="-25000" dirty="0">
                <a:solidFill>
                  <a:srgbClr val="000000"/>
                </a:solidFill>
              </a:rPr>
              <a:t>0</a:t>
            </a:r>
            <a:r>
              <a:rPr lang="en-US" i="1" dirty="0">
                <a:solidFill>
                  <a:srgbClr val="000000"/>
                </a:solidFill>
              </a:rPr>
              <a:t> </a:t>
            </a:r>
            <a:r>
              <a:rPr lang="en-US" dirty="0">
                <a:solidFill>
                  <a:srgbClr val="000000"/>
                </a:solidFill>
              </a:rPr>
              <a:t>.</a:t>
            </a:r>
          </a:p>
          <a:p>
            <a:pPr lvl="1" eaLnBrk="1" fontAlgn="auto" hangingPunct="1">
              <a:lnSpc>
                <a:spcPct val="90000"/>
              </a:lnSpc>
              <a:spcAft>
                <a:spcPts val="1200"/>
              </a:spcAft>
              <a:buClr>
                <a:srgbClr val="E81F30"/>
              </a:buClr>
              <a:buFont typeface="Wingdings" charset="2"/>
              <a:buChar char="ü"/>
              <a:defRPr/>
            </a:pPr>
            <a:r>
              <a:rPr lang="en-US" dirty="0">
                <a:solidFill>
                  <a:srgbClr val="000000"/>
                </a:solidFill>
              </a:rPr>
              <a:t>The</a:t>
            </a:r>
            <a:r>
              <a:rPr lang="en-US" b="1" dirty="0">
                <a:solidFill>
                  <a:srgbClr val="000000"/>
                </a:solidFill>
              </a:rPr>
              <a:t> </a:t>
            </a:r>
            <a:r>
              <a:rPr lang="en-US" b="1" i="1" dirty="0">
                <a:solidFill>
                  <a:srgbClr val="000000"/>
                </a:solidFill>
              </a:rPr>
              <a:t>P</a:t>
            </a:r>
            <a:r>
              <a:rPr lang="en-US" b="1" dirty="0">
                <a:solidFill>
                  <a:srgbClr val="000000"/>
                </a:solidFill>
              </a:rPr>
              <a:t>-value </a:t>
            </a:r>
            <a:r>
              <a:rPr lang="en-US" dirty="0">
                <a:solidFill>
                  <a:srgbClr val="000000"/>
                </a:solidFill>
              </a:rPr>
              <a:t>of a test is the probability, computed supposing </a:t>
            </a:r>
            <a:r>
              <a:rPr lang="en-US" i="1" dirty="0">
                <a:solidFill>
                  <a:srgbClr val="000000"/>
                </a:solidFill>
              </a:rPr>
              <a:t>H</a:t>
            </a:r>
            <a:r>
              <a:rPr lang="en-US" i="1" baseline="-25000" dirty="0">
                <a:solidFill>
                  <a:srgbClr val="000000"/>
                </a:solidFill>
              </a:rPr>
              <a:t>0</a:t>
            </a:r>
            <a:r>
              <a:rPr lang="en-US" i="1" dirty="0">
                <a:solidFill>
                  <a:srgbClr val="000000"/>
                </a:solidFill>
              </a:rPr>
              <a:t> </a:t>
            </a:r>
            <a:r>
              <a:rPr lang="en-US" dirty="0">
                <a:solidFill>
                  <a:srgbClr val="000000"/>
                </a:solidFill>
              </a:rPr>
              <a:t>to be true, that the statistic will take a value at least as extreme as that actually observed in the direction specified by </a:t>
            </a:r>
            <a:r>
              <a:rPr lang="en-US" i="1" dirty="0">
                <a:solidFill>
                  <a:srgbClr val="000000"/>
                </a:solidFill>
              </a:rPr>
              <a:t>H</a:t>
            </a:r>
            <a:r>
              <a:rPr lang="en-US" i="1" baseline="-25000" dirty="0">
                <a:solidFill>
                  <a:srgbClr val="000000"/>
                </a:solidFill>
              </a:rPr>
              <a:t>a </a:t>
            </a:r>
            <a:r>
              <a:rPr lang="en-US" dirty="0">
                <a:solidFill>
                  <a:srgbClr val="000000"/>
                </a:solidFill>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98475" y="484188"/>
            <a:ext cx="7681913" cy="1116012"/>
          </a:xfrm>
        </p:spPr>
        <p:txBody>
          <a:bodyPr/>
          <a:lstStyle/>
          <a:p>
            <a:pPr eaLnBrk="1" hangingPunct="1"/>
            <a:r>
              <a:rPr lang="en-US" altLang="en-US" sz="2400" b="1">
                <a:solidFill>
                  <a:srgbClr val="E81F30"/>
                </a:solidFill>
              </a:rPr>
              <a:t>Section 9.1</a:t>
            </a:r>
            <a:br>
              <a:rPr lang="en-US" altLang="en-US" sz="2400" b="1">
                <a:solidFill>
                  <a:srgbClr val="E81F30"/>
                </a:solidFill>
              </a:rPr>
            </a:br>
            <a:r>
              <a:rPr lang="en-US" altLang="en-US" sz="2400" b="1">
                <a:solidFill>
                  <a:srgbClr val="E81F30"/>
                </a:solidFill>
              </a:rPr>
              <a:t>Significance Tests: The Basics</a:t>
            </a:r>
            <a:endParaRPr lang="en-US" altLang="en-US" sz="2400" b="1"/>
          </a:p>
        </p:txBody>
      </p:sp>
      <p:sp>
        <p:nvSpPr>
          <p:cNvPr id="5" name="Text Placeholder 4"/>
          <p:cNvSpPr>
            <a:spLocks noGrp="1"/>
          </p:cNvSpPr>
          <p:nvPr>
            <p:ph type="body" idx="1"/>
          </p:nvPr>
        </p:nvSpPr>
        <p:spPr>
          <a:xfrm>
            <a:off x="215534" y="160338"/>
            <a:ext cx="7224712" cy="323850"/>
          </a:xfrm>
        </p:spPr>
        <p:txBody>
          <a:bodyPr rtlCol="0">
            <a:normAutofit fontScale="85000" lnSpcReduction="20000"/>
          </a:bodyPr>
          <a:lstStyle/>
          <a:p>
            <a:pPr eaLnBrk="1" fontAlgn="auto" hangingPunct="1">
              <a:spcBef>
                <a:spcPct val="0"/>
              </a:spcBef>
              <a:spcAft>
                <a:spcPts val="0"/>
              </a:spcAft>
              <a:buFont typeface="Arial" pitchFamily="34" charset="0"/>
              <a:buNone/>
              <a:defRPr/>
            </a:pPr>
            <a:r>
              <a:rPr lang="en-US" sz="2000" dirty="0"/>
              <a:t>Summary continued…</a:t>
            </a:r>
          </a:p>
        </p:txBody>
      </p:sp>
      <p:sp>
        <p:nvSpPr>
          <p:cNvPr id="3" name="Content Placeholder 2"/>
          <p:cNvSpPr>
            <a:spLocks noGrp="1"/>
          </p:cNvSpPr>
          <p:nvPr>
            <p:ph sz="half" idx="2"/>
          </p:nvPr>
        </p:nvSpPr>
        <p:spPr>
          <a:xfrm>
            <a:off x="179913" y="1585912"/>
            <a:ext cx="8402637" cy="4787900"/>
          </a:xfrm>
        </p:spPr>
        <p:txBody>
          <a:bodyPr rtlCol="0">
            <a:normAutofit/>
          </a:bodyPr>
          <a:lstStyle/>
          <a:p>
            <a:pPr lvl="1" eaLnBrk="1" fontAlgn="auto" hangingPunct="1">
              <a:spcAft>
                <a:spcPts val="1200"/>
              </a:spcAft>
              <a:buClr>
                <a:srgbClr val="E81F30"/>
              </a:buClr>
              <a:buFont typeface="Wingdings" charset="2"/>
              <a:buChar char="ü"/>
              <a:defRPr/>
            </a:pPr>
            <a:r>
              <a:rPr lang="en-US" dirty="0">
                <a:solidFill>
                  <a:srgbClr val="000000"/>
                </a:solidFill>
              </a:rPr>
              <a:t>Small </a:t>
            </a:r>
            <a:r>
              <a:rPr lang="en-US" i="1" dirty="0">
                <a:solidFill>
                  <a:srgbClr val="000000"/>
                </a:solidFill>
              </a:rPr>
              <a:t>P</a:t>
            </a:r>
            <a:r>
              <a:rPr lang="en-US" dirty="0">
                <a:solidFill>
                  <a:srgbClr val="000000"/>
                </a:solidFill>
              </a:rPr>
              <a:t>-values indicate strong evidence against </a:t>
            </a:r>
            <a:r>
              <a:rPr lang="en-US" i="1" dirty="0">
                <a:solidFill>
                  <a:srgbClr val="000000"/>
                </a:solidFill>
              </a:rPr>
              <a:t>H</a:t>
            </a:r>
            <a:r>
              <a:rPr lang="en-US" i="1" baseline="-25000" dirty="0">
                <a:solidFill>
                  <a:srgbClr val="000000"/>
                </a:solidFill>
              </a:rPr>
              <a:t>0</a:t>
            </a:r>
            <a:r>
              <a:rPr lang="en-US" i="1" dirty="0">
                <a:solidFill>
                  <a:srgbClr val="000000"/>
                </a:solidFill>
              </a:rPr>
              <a:t> </a:t>
            </a:r>
            <a:r>
              <a:rPr lang="en-US" dirty="0">
                <a:solidFill>
                  <a:srgbClr val="000000"/>
                </a:solidFill>
              </a:rPr>
              <a:t>. To calculate a </a:t>
            </a:r>
            <a:r>
              <a:rPr lang="en-US" i="1" dirty="0">
                <a:solidFill>
                  <a:srgbClr val="000000"/>
                </a:solidFill>
              </a:rPr>
              <a:t>P</a:t>
            </a:r>
            <a:r>
              <a:rPr lang="en-US" dirty="0">
                <a:solidFill>
                  <a:srgbClr val="000000"/>
                </a:solidFill>
              </a:rPr>
              <a:t>-value, we must know the sampling distribution of the test statistic when </a:t>
            </a:r>
            <a:r>
              <a:rPr lang="en-US" i="1" dirty="0">
                <a:solidFill>
                  <a:srgbClr val="000000"/>
                </a:solidFill>
              </a:rPr>
              <a:t>H</a:t>
            </a:r>
            <a:r>
              <a:rPr lang="en-US" i="1" baseline="-25000" dirty="0">
                <a:solidFill>
                  <a:srgbClr val="000000"/>
                </a:solidFill>
              </a:rPr>
              <a:t>0</a:t>
            </a:r>
            <a:r>
              <a:rPr lang="en-US" i="1" dirty="0">
                <a:solidFill>
                  <a:srgbClr val="000000"/>
                </a:solidFill>
              </a:rPr>
              <a:t> </a:t>
            </a:r>
            <a:r>
              <a:rPr lang="en-US" dirty="0">
                <a:solidFill>
                  <a:srgbClr val="000000"/>
                </a:solidFill>
              </a:rPr>
              <a:t>is true. There is no universal rule for how small a </a:t>
            </a:r>
            <a:r>
              <a:rPr lang="en-US" i="1" dirty="0">
                <a:solidFill>
                  <a:srgbClr val="000000"/>
                </a:solidFill>
              </a:rPr>
              <a:t>P</a:t>
            </a:r>
            <a:r>
              <a:rPr lang="en-US" dirty="0">
                <a:solidFill>
                  <a:srgbClr val="000000"/>
                </a:solidFill>
              </a:rPr>
              <a:t>-value in a significance test provides convincing evidence against the null hypothesis.</a:t>
            </a:r>
          </a:p>
          <a:p>
            <a:pPr lvl="1" eaLnBrk="1" fontAlgn="auto" hangingPunct="1">
              <a:spcAft>
                <a:spcPts val="1200"/>
              </a:spcAft>
              <a:buClr>
                <a:srgbClr val="E81F30"/>
              </a:buClr>
              <a:buFont typeface="Wingdings" charset="2"/>
              <a:buChar char="ü"/>
              <a:defRPr/>
            </a:pPr>
            <a:r>
              <a:rPr lang="en-US" dirty="0">
                <a:solidFill>
                  <a:srgbClr val="000000"/>
                </a:solidFill>
              </a:rPr>
              <a:t>If the </a:t>
            </a:r>
            <a:r>
              <a:rPr lang="en-US" i="1" dirty="0">
                <a:solidFill>
                  <a:srgbClr val="000000"/>
                </a:solidFill>
              </a:rPr>
              <a:t>P</a:t>
            </a:r>
            <a:r>
              <a:rPr lang="en-US" dirty="0">
                <a:solidFill>
                  <a:srgbClr val="000000"/>
                </a:solidFill>
              </a:rPr>
              <a:t>-value is smaller than a specified value </a:t>
            </a:r>
            <a:r>
              <a:rPr lang="en-US" i="1" dirty="0">
                <a:solidFill>
                  <a:srgbClr val="000000"/>
                </a:solidFill>
              </a:rPr>
              <a:t>α </a:t>
            </a:r>
            <a:r>
              <a:rPr lang="en-US" dirty="0">
                <a:solidFill>
                  <a:srgbClr val="000000"/>
                </a:solidFill>
              </a:rPr>
              <a:t>(called the </a:t>
            </a:r>
            <a:r>
              <a:rPr lang="en-US" b="1" dirty="0">
                <a:solidFill>
                  <a:srgbClr val="000000"/>
                </a:solidFill>
              </a:rPr>
              <a:t>significance level</a:t>
            </a:r>
            <a:r>
              <a:rPr lang="en-US" dirty="0">
                <a:solidFill>
                  <a:srgbClr val="000000"/>
                </a:solidFill>
              </a:rPr>
              <a:t>), the data are </a:t>
            </a:r>
            <a:r>
              <a:rPr lang="en-US" b="1" dirty="0">
                <a:solidFill>
                  <a:srgbClr val="000000"/>
                </a:solidFill>
              </a:rPr>
              <a:t>statistically significant </a:t>
            </a:r>
            <a:r>
              <a:rPr lang="en-US" dirty="0">
                <a:solidFill>
                  <a:srgbClr val="000000"/>
                </a:solidFill>
              </a:rPr>
              <a:t>at level </a:t>
            </a:r>
            <a:r>
              <a:rPr lang="en-US" i="1" dirty="0">
                <a:solidFill>
                  <a:srgbClr val="000000"/>
                </a:solidFill>
              </a:rPr>
              <a:t>α</a:t>
            </a:r>
            <a:r>
              <a:rPr lang="en-US" dirty="0">
                <a:solidFill>
                  <a:srgbClr val="000000"/>
                </a:solidFill>
              </a:rPr>
              <a:t>. In that case, we can reject </a:t>
            </a:r>
            <a:r>
              <a:rPr lang="en-US" i="1" dirty="0">
                <a:solidFill>
                  <a:srgbClr val="000000"/>
                </a:solidFill>
              </a:rPr>
              <a:t>H</a:t>
            </a:r>
            <a:r>
              <a:rPr lang="en-US" i="1" baseline="-25000" dirty="0">
                <a:solidFill>
                  <a:srgbClr val="000000"/>
                </a:solidFill>
              </a:rPr>
              <a:t>0</a:t>
            </a:r>
            <a:r>
              <a:rPr lang="en-US" i="1" dirty="0">
                <a:solidFill>
                  <a:srgbClr val="000000"/>
                </a:solidFill>
              </a:rPr>
              <a:t> </a:t>
            </a:r>
            <a:r>
              <a:rPr lang="en-US" dirty="0">
                <a:solidFill>
                  <a:srgbClr val="000000"/>
                </a:solidFill>
              </a:rPr>
              <a:t>. If the </a:t>
            </a:r>
            <a:r>
              <a:rPr lang="en-US" i="1" dirty="0">
                <a:solidFill>
                  <a:srgbClr val="000000"/>
                </a:solidFill>
              </a:rPr>
              <a:t>P</a:t>
            </a:r>
            <a:r>
              <a:rPr lang="en-US" dirty="0">
                <a:solidFill>
                  <a:srgbClr val="000000"/>
                </a:solidFill>
              </a:rPr>
              <a:t>-value is greater than or equal to </a:t>
            </a:r>
            <a:r>
              <a:rPr lang="en-US" i="1" dirty="0">
                <a:solidFill>
                  <a:srgbClr val="000000"/>
                </a:solidFill>
              </a:rPr>
              <a:t>α</a:t>
            </a:r>
            <a:r>
              <a:rPr lang="en-US" dirty="0">
                <a:solidFill>
                  <a:srgbClr val="000000"/>
                </a:solidFill>
              </a:rPr>
              <a:t>, we fail to reject </a:t>
            </a:r>
            <a:r>
              <a:rPr lang="en-US" i="1" dirty="0">
                <a:solidFill>
                  <a:srgbClr val="000000"/>
                </a:solidFill>
              </a:rPr>
              <a:t>H</a:t>
            </a:r>
            <a:r>
              <a:rPr lang="en-US" i="1" baseline="-25000" dirty="0">
                <a:solidFill>
                  <a:srgbClr val="000000"/>
                </a:solidFill>
              </a:rPr>
              <a:t>0</a:t>
            </a:r>
            <a:r>
              <a:rPr lang="en-US" i="1" dirty="0">
                <a:solidFill>
                  <a:srgbClr val="000000"/>
                </a:solidFill>
              </a:rPr>
              <a:t> </a:t>
            </a:r>
            <a:r>
              <a:rPr lang="en-US" dirty="0">
                <a:solidFill>
                  <a:srgbClr val="000000"/>
                </a:solidFill>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z="5500" b="1"/>
              <a:t>Statistical Inference</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958192778"/>
              </p:ext>
            </p:extLst>
          </p:nvPr>
        </p:nvGraphicFramePr>
        <p:xfrm>
          <a:off x="290945" y="1417638"/>
          <a:ext cx="8617528" cy="5024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Vertical Text Placeholder 2"/>
          <p:cNvSpPr>
            <a:spLocks noGrp="1"/>
          </p:cNvSpPr>
          <p:nvPr>
            <p:ph type="body" orient="vert" idx="1"/>
          </p:nvPr>
        </p:nvSpPr>
        <p:spPr>
          <a:xfrm rot="16200000">
            <a:off x="1377157" y="-396081"/>
            <a:ext cx="6497637" cy="8010525"/>
          </a:xfrm>
        </p:spPr>
        <p:txBody>
          <a:bodyPr rtlCol="0">
            <a:normAutofit/>
          </a:bodyPr>
          <a:lstStyle/>
          <a:p>
            <a:pPr algn="ctr" eaLnBrk="1" fontAlgn="auto" hangingPunct="1">
              <a:spcAft>
                <a:spcPts val="0"/>
              </a:spcAft>
              <a:buFont typeface="Wingdings" charset="2"/>
              <a:buNone/>
              <a:defRPr/>
            </a:pPr>
            <a:r>
              <a:rPr lang="en-US" sz="4500" b="1" dirty="0">
                <a:solidFill>
                  <a:srgbClr val="00B0F0"/>
                </a:solidFill>
              </a:rPr>
              <a:t>Significance Test</a:t>
            </a:r>
          </a:p>
          <a:p>
            <a:pPr algn="ctr" eaLnBrk="1" fontAlgn="auto" hangingPunct="1">
              <a:spcAft>
                <a:spcPts val="0"/>
              </a:spcAft>
              <a:buFont typeface="Wingdings" charset="2"/>
              <a:buNone/>
              <a:defRPr/>
            </a:pPr>
            <a:endParaRPr lang="en-US" sz="2000" b="1" dirty="0">
              <a:solidFill>
                <a:srgbClr val="00B0F0"/>
              </a:solidFill>
            </a:endParaRPr>
          </a:p>
          <a:p>
            <a:pPr marL="0" indent="0" eaLnBrk="1" fontAlgn="auto" hangingPunct="1">
              <a:spcAft>
                <a:spcPts val="0"/>
              </a:spcAft>
              <a:buFont typeface="Wingdings" charset="2"/>
              <a:buNone/>
              <a:defRPr/>
            </a:pPr>
            <a:r>
              <a:rPr lang="en-US" sz="2500" dirty="0">
                <a:solidFill>
                  <a:srgbClr val="000000"/>
                </a:solidFill>
              </a:rPr>
              <a:t>A significance test is a formal procedure for comparing observed data with a claim (also called a hypothesis) whose truth we want to assess. </a:t>
            </a:r>
          </a:p>
          <a:p>
            <a:pPr marL="0" indent="0" eaLnBrk="1" fontAlgn="auto" hangingPunct="1">
              <a:spcAft>
                <a:spcPts val="0"/>
              </a:spcAft>
              <a:buFont typeface="Wingdings" charset="2"/>
              <a:buNone/>
              <a:defRPr/>
            </a:pPr>
            <a:endParaRPr lang="en-US" sz="1500" dirty="0">
              <a:solidFill>
                <a:srgbClr val="000000"/>
              </a:solidFill>
            </a:endParaRPr>
          </a:p>
          <a:p>
            <a:pPr marL="0" indent="0" eaLnBrk="1" fontAlgn="auto" hangingPunct="1">
              <a:spcAft>
                <a:spcPts val="0"/>
              </a:spcAft>
              <a:buFont typeface="Wingdings" charset="2"/>
              <a:buNone/>
              <a:defRPr/>
            </a:pPr>
            <a:r>
              <a:rPr lang="en-US" sz="2500" dirty="0">
                <a:solidFill>
                  <a:srgbClr val="000000"/>
                </a:solidFill>
              </a:rPr>
              <a:t>The claim is a statement about a parameter, like the population proportion </a:t>
            </a:r>
            <a:r>
              <a:rPr lang="en-US" sz="2500" i="1" dirty="0">
                <a:solidFill>
                  <a:srgbClr val="000000"/>
                </a:solidFill>
              </a:rPr>
              <a:t>p</a:t>
            </a:r>
            <a:r>
              <a:rPr lang="en-US" sz="2500" dirty="0">
                <a:solidFill>
                  <a:srgbClr val="000000"/>
                </a:solidFill>
              </a:rPr>
              <a:t> or the population mean </a:t>
            </a:r>
            <a:r>
              <a:rPr lang="en-US" sz="2500" i="1" dirty="0">
                <a:solidFill>
                  <a:srgbClr val="000000"/>
                </a:solidFill>
              </a:rPr>
              <a:t>µ</a:t>
            </a:r>
            <a:r>
              <a:rPr lang="en-US" sz="2500" dirty="0">
                <a:solidFill>
                  <a:srgbClr val="000000"/>
                </a:solidFill>
              </a:rPr>
              <a:t>. </a:t>
            </a:r>
          </a:p>
          <a:p>
            <a:pPr marL="0" indent="0" eaLnBrk="1" fontAlgn="auto" hangingPunct="1">
              <a:spcAft>
                <a:spcPts val="0"/>
              </a:spcAft>
              <a:buFont typeface="Wingdings" charset="2"/>
              <a:buNone/>
              <a:defRPr/>
            </a:pPr>
            <a:endParaRPr lang="en-US" sz="1500" dirty="0">
              <a:solidFill>
                <a:srgbClr val="000000"/>
              </a:solidFill>
            </a:endParaRPr>
          </a:p>
          <a:p>
            <a:pPr marL="0" indent="0" eaLnBrk="1" fontAlgn="auto" hangingPunct="1">
              <a:spcAft>
                <a:spcPts val="0"/>
              </a:spcAft>
              <a:buFont typeface="Wingdings" charset="2"/>
              <a:buNone/>
              <a:defRPr/>
            </a:pPr>
            <a:r>
              <a:rPr lang="en-US" sz="2500" dirty="0">
                <a:solidFill>
                  <a:srgbClr val="000000"/>
                </a:solidFill>
              </a:rPr>
              <a:t>We express the results of a significance test in terms of a </a:t>
            </a:r>
            <a:r>
              <a:rPr lang="en-US" sz="2500" b="1" dirty="0">
                <a:solidFill>
                  <a:srgbClr val="000000"/>
                </a:solidFill>
              </a:rPr>
              <a:t>probability (p-value) </a:t>
            </a:r>
            <a:r>
              <a:rPr lang="en-US" sz="2500" dirty="0">
                <a:solidFill>
                  <a:srgbClr val="000000"/>
                </a:solidFill>
              </a:rPr>
              <a:t>that measures how well the data and the claim agree.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627">
                                            <p:txEl>
                                              <p:pRg st="2" end="2"/>
                                            </p:txEl>
                                          </p:spTgt>
                                        </p:tgtEl>
                                        <p:attrNameLst>
                                          <p:attrName>style.visibility</p:attrName>
                                        </p:attrNameLst>
                                      </p:cBhvr>
                                      <p:to>
                                        <p:strVal val="visible"/>
                                      </p:to>
                                    </p:set>
                                    <p:animEffect transition="in" filter="fade">
                                      <p:cBhvr>
                                        <p:cTn id="10" dur="1000"/>
                                        <p:tgtEl>
                                          <p:spTgt spid="26627">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Effect transition="in" filter="fade">
                                      <p:cBhvr>
                                        <p:cTn id="13" dur="1000"/>
                                        <p:tgtEl>
                                          <p:spTgt spid="26627">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627">
                                            <p:txEl>
                                              <p:pRg st="6" end="6"/>
                                            </p:txEl>
                                          </p:spTgt>
                                        </p:tgtEl>
                                        <p:attrNameLst>
                                          <p:attrName>style.visibility</p:attrName>
                                        </p:attrNameLst>
                                      </p:cBhvr>
                                      <p:to>
                                        <p:strVal val="visible"/>
                                      </p:to>
                                    </p:set>
                                    <p:animEffect transition="in" filter="fade">
                                      <p:cBhvr>
                                        <p:cTn id="16" dur="10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Vertical Text Placeholder 2"/>
          <p:cNvSpPr>
            <a:spLocks noGrp="1"/>
          </p:cNvSpPr>
          <p:nvPr>
            <p:ph type="body" orient="vert" idx="1"/>
          </p:nvPr>
        </p:nvSpPr>
        <p:spPr>
          <a:xfrm rot="16200000">
            <a:off x="3011996" y="-2280733"/>
            <a:ext cx="3172402" cy="8177213"/>
          </a:xfrm>
        </p:spPr>
        <p:txBody>
          <a:bodyPr rtlCol="0">
            <a:normAutofit lnSpcReduction="10000"/>
          </a:bodyPr>
          <a:lstStyle/>
          <a:p>
            <a:pPr marL="0" indent="0" algn="ctr" eaLnBrk="1" fontAlgn="auto" hangingPunct="1">
              <a:spcAft>
                <a:spcPts val="0"/>
              </a:spcAft>
              <a:buFont typeface="Arial" pitchFamily="34" charset="0"/>
              <a:buNone/>
              <a:defRPr/>
            </a:pPr>
            <a:r>
              <a:rPr lang="en-US" sz="4500" b="1" dirty="0">
                <a:solidFill>
                  <a:srgbClr val="00B0F0"/>
                </a:solidFill>
              </a:rPr>
              <a:t>The Reasoning of Significance Tests</a:t>
            </a:r>
          </a:p>
          <a:p>
            <a:pPr marL="0" indent="0" algn="ctr" eaLnBrk="1" fontAlgn="auto" hangingPunct="1">
              <a:spcAft>
                <a:spcPts val="0"/>
              </a:spcAft>
              <a:buFont typeface="Arial" pitchFamily="34" charset="0"/>
              <a:buNone/>
              <a:defRPr/>
            </a:pPr>
            <a:endParaRPr lang="en-US" sz="1600" dirty="0">
              <a:solidFill>
                <a:schemeClr val="accent1"/>
              </a:solidFill>
            </a:endParaRPr>
          </a:p>
          <a:p>
            <a:pPr marL="0" eaLnBrk="1" fontAlgn="auto" hangingPunct="1">
              <a:spcAft>
                <a:spcPts val="0"/>
              </a:spcAft>
              <a:buFont typeface="Wingdings" charset="2"/>
              <a:buNone/>
              <a:defRPr/>
            </a:pPr>
            <a:r>
              <a:rPr lang="en-US" sz="2500" dirty="0">
                <a:solidFill>
                  <a:srgbClr val="000000"/>
                </a:solidFill>
              </a:rPr>
              <a:t>Statistical tests deal with claims about a population. Tests ask if sample data give good evidence </a:t>
            </a:r>
            <a:r>
              <a:rPr lang="en-US" sz="2500" i="1" dirty="0">
                <a:solidFill>
                  <a:srgbClr val="000000"/>
                </a:solidFill>
              </a:rPr>
              <a:t>against </a:t>
            </a:r>
            <a:r>
              <a:rPr lang="en-US" sz="2500" dirty="0">
                <a:solidFill>
                  <a:srgbClr val="000000"/>
                </a:solidFill>
              </a:rPr>
              <a:t>a claim. A test might say, “</a:t>
            </a:r>
            <a:r>
              <a:rPr lang="en-US" sz="2500" b="1" dirty="0">
                <a:solidFill>
                  <a:srgbClr val="000000"/>
                </a:solidFill>
              </a:rPr>
              <a:t>If we took many random samples and the claim were true, what is the probability we will get a result like this</a:t>
            </a:r>
            <a:r>
              <a:rPr lang="en-US" sz="2500" dirty="0">
                <a:solidFill>
                  <a:srgbClr val="000000"/>
                </a:solidFill>
              </a:rPr>
              <a:t>.”</a:t>
            </a:r>
            <a:endParaRPr lang="en-US" sz="2500" i="1" dirty="0">
              <a:solidFill>
                <a:srgbClr val="000000"/>
              </a:solidFill>
              <a:latin typeface="Palatino" charset="0"/>
            </a:endParaRPr>
          </a:p>
        </p:txBody>
      </p:sp>
      <p:sp>
        <p:nvSpPr>
          <p:cNvPr id="19" name="Rectangle 18"/>
          <p:cNvSpPr/>
          <p:nvPr/>
        </p:nvSpPr>
        <p:spPr>
          <a:xfrm>
            <a:off x="509592" y="3587750"/>
            <a:ext cx="8177212" cy="29400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spcAft>
                <a:spcPts val="1200"/>
              </a:spcAft>
              <a:defRPr/>
            </a:pPr>
            <a:r>
              <a:rPr lang="en-US" sz="2500" b="1" dirty="0">
                <a:solidFill>
                  <a:schemeClr val="accent1"/>
                </a:solidFill>
                <a:ea typeface="ＭＳ Ｐゴシック" charset="-128"/>
              </a:rPr>
              <a:t>For example: </a:t>
            </a:r>
            <a:r>
              <a:rPr lang="en-US" sz="2500" dirty="0">
                <a:solidFill>
                  <a:srgbClr val="000000"/>
                </a:solidFill>
                <a:ea typeface="ＭＳ Ｐゴシック" charset="-128"/>
              </a:rPr>
              <a:t>Suppose Chris claimed to be an 80% free-throw shooter. To test this claim, we have him attempt 50 free-throws. He makes 32 of them. His sample proportion of made shots is 32/50 = 0.64.</a:t>
            </a:r>
          </a:p>
          <a:p>
            <a:pPr algn="ctr">
              <a:defRPr/>
            </a:pPr>
            <a:r>
              <a:rPr lang="en-US" sz="2500" b="1" dirty="0">
                <a:solidFill>
                  <a:srgbClr val="000000"/>
                </a:solidFill>
                <a:ea typeface="ＭＳ Ｐゴシック" charset="-128"/>
              </a:rPr>
              <a:t>What can we conclude about the claim based on this sample data? </a:t>
            </a:r>
            <a:r>
              <a:rPr lang="en-US" sz="2500" b="1" dirty="0">
                <a:solidFill>
                  <a:schemeClr val="accent1"/>
                </a:solidFill>
                <a:ea typeface="ＭＳ Ｐゴシック" charset="-128"/>
              </a:rPr>
              <a:t>What is the probability the player is telling the truth?!?!</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Screen shot 2010-11-14 at 2.45.34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73263" y="2095500"/>
            <a:ext cx="4972050" cy="462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Vertical Text Placeholder 2"/>
          <p:cNvSpPr>
            <a:spLocks noGrp="1"/>
          </p:cNvSpPr>
          <p:nvPr>
            <p:ph type="body" orient="vert" idx="1"/>
          </p:nvPr>
        </p:nvSpPr>
        <p:spPr>
          <a:xfrm rot="16200000">
            <a:off x="3304382" y="-2323306"/>
            <a:ext cx="2573337" cy="7940675"/>
          </a:xfrm>
        </p:spPr>
        <p:txBody>
          <a:bodyPr/>
          <a:lstStyle/>
          <a:p>
            <a:pPr marL="0" indent="0" algn="ctr" eaLnBrk="1" hangingPunct="1">
              <a:buFont typeface="Arial" charset="0"/>
              <a:buNone/>
            </a:pPr>
            <a:r>
              <a:rPr lang="en-US" altLang="en-US" sz="3500" b="1" dirty="0">
                <a:solidFill>
                  <a:schemeClr val="accent1"/>
                </a:solidFill>
              </a:rPr>
              <a:t>The Reasoning of Significance Tests</a:t>
            </a:r>
            <a:endParaRPr lang="en-US" altLang="en-US" sz="3500" dirty="0">
              <a:solidFill>
                <a:schemeClr val="accent1"/>
              </a:solidFill>
            </a:endParaRPr>
          </a:p>
        </p:txBody>
      </p:sp>
      <p:sp>
        <p:nvSpPr>
          <p:cNvPr id="16" name="Rectangle 15"/>
          <p:cNvSpPr/>
          <p:nvPr/>
        </p:nvSpPr>
        <p:spPr>
          <a:xfrm>
            <a:off x="374650" y="1100138"/>
            <a:ext cx="8326438" cy="86201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2500" dirty="0">
                <a:solidFill>
                  <a:srgbClr val="000000"/>
                </a:solidFill>
              </a:rPr>
              <a:t>We can use software to simulate 400 sets of 50 shots assuming that the player is really an 80% shooter. </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Vertical Text Placeholder 2"/>
          <p:cNvSpPr>
            <a:spLocks noGrp="1"/>
          </p:cNvSpPr>
          <p:nvPr>
            <p:ph type="body" orient="vert" idx="1"/>
          </p:nvPr>
        </p:nvSpPr>
        <p:spPr>
          <a:xfrm rot="16200000">
            <a:off x="3263106" y="-2282032"/>
            <a:ext cx="2573337" cy="7858125"/>
          </a:xfrm>
        </p:spPr>
        <p:txBody>
          <a:bodyPr/>
          <a:lstStyle/>
          <a:p>
            <a:pPr marL="0" indent="0" algn="ctr" eaLnBrk="1" hangingPunct="1">
              <a:buFont typeface="Arial" charset="0"/>
              <a:buNone/>
            </a:pPr>
            <a:r>
              <a:rPr lang="en-US" altLang="en-US" sz="4500" b="1" dirty="0">
                <a:solidFill>
                  <a:schemeClr val="accent1"/>
                </a:solidFill>
              </a:rPr>
              <a:t>The Reasoning of Significance Tests</a:t>
            </a:r>
            <a:endParaRPr lang="en-US" altLang="en-US" sz="4500" dirty="0">
              <a:solidFill>
                <a:schemeClr val="accent1"/>
              </a:solidFill>
            </a:endParaRPr>
          </a:p>
        </p:txBody>
      </p:sp>
      <p:sp>
        <p:nvSpPr>
          <p:cNvPr id="17" name="Rectangle 16"/>
          <p:cNvSpPr/>
          <p:nvPr/>
        </p:nvSpPr>
        <p:spPr>
          <a:xfrm>
            <a:off x="620714" y="3862388"/>
            <a:ext cx="3929062" cy="2400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2500" dirty="0">
                <a:solidFill>
                  <a:srgbClr val="000000"/>
                </a:solidFill>
                <a:ea typeface="ＭＳ Ｐゴシック" charset="-128"/>
              </a:rPr>
              <a:t>The observed statistic is so unlikely if the actual parameter value is </a:t>
            </a:r>
            <a:r>
              <a:rPr lang="en-US" sz="2500" i="1" dirty="0">
                <a:solidFill>
                  <a:srgbClr val="000000"/>
                </a:solidFill>
                <a:ea typeface="ＭＳ Ｐゴシック" charset="-128"/>
              </a:rPr>
              <a:t>p </a:t>
            </a:r>
            <a:r>
              <a:rPr lang="en-US" sz="2500" dirty="0">
                <a:solidFill>
                  <a:srgbClr val="000000"/>
                </a:solidFill>
                <a:ea typeface="ＭＳ Ｐゴシック" charset="-128"/>
              </a:rPr>
              <a:t>= 0.80 that it gives </a:t>
            </a:r>
            <a:r>
              <a:rPr lang="en-US" sz="2500" b="1" dirty="0">
                <a:solidFill>
                  <a:srgbClr val="000000"/>
                </a:solidFill>
                <a:ea typeface="ＭＳ Ｐゴシック" charset="-128"/>
              </a:rPr>
              <a:t>convincing</a:t>
            </a:r>
            <a:r>
              <a:rPr lang="en-US" sz="2500" dirty="0">
                <a:solidFill>
                  <a:srgbClr val="000000"/>
                </a:solidFill>
                <a:ea typeface="ＭＳ Ｐゴシック" charset="-128"/>
              </a:rPr>
              <a:t> evidence that Chris’ claim is </a:t>
            </a:r>
            <a:r>
              <a:rPr lang="en-US" sz="2500" b="1" dirty="0">
                <a:solidFill>
                  <a:srgbClr val="FF0000"/>
                </a:solidFill>
                <a:ea typeface="ＭＳ Ｐゴシック" charset="-128"/>
              </a:rPr>
              <a:t>not </a:t>
            </a:r>
            <a:r>
              <a:rPr lang="en-US" sz="2500" dirty="0">
                <a:solidFill>
                  <a:srgbClr val="000000"/>
                </a:solidFill>
                <a:ea typeface="ＭＳ Ｐゴシック" charset="-128"/>
              </a:rPr>
              <a:t>true.</a:t>
            </a:r>
          </a:p>
        </p:txBody>
      </p:sp>
      <p:sp>
        <p:nvSpPr>
          <p:cNvPr id="18" name="TextBox 17"/>
          <p:cNvSpPr txBox="1"/>
          <p:nvPr/>
        </p:nvSpPr>
        <p:spPr>
          <a:xfrm>
            <a:off x="620714" y="1880034"/>
            <a:ext cx="7858123" cy="1631216"/>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500" dirty="0">
                <a:solidFill>
                  <a:srgbClr val="000000"/>
                </a:solidFill>
                <a:latin typeface="+mj-lt"/>
              </a:rPr>
              <a:t>You can say how strong the evidence against Chris’ claim is by giving the probability that he would make as few as 32 out of 50 free throws if he really makes 80% in the long run</a:t>
            </a:r>
            <a:r>
              <a:rPr lang="en-US" sz="1800" dirty="0">
                <a:solidFill>
                  <a:srgbClr val="000000"/>
                </a:solidFill>
              </a:rPr>
              <a:t>.</a:t>
            </a:r>
          </a:p>
        </p:txBody>
      </p:sp>
      <p:pic>
        <p:nvPicPr>
          <p:cNvPr id="8194" name="Picture 5" descr="Screen shot 2010-11-14 at 2.45.34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72472" y="3121424"/>
            <a:ext cx="3744912" cy="3482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Vertical Text Placeholder 2"/>
          <p:cNvSpPr>
            <a:spLocks noGrp="1"/>
          </p:cNvSpPr>
          <p:nvPr>
            <p:ph type="body" orient="vert" idx="1"/>
          </p:nvPr>
        </p:nvSpPr>
        <p:spPr>
          <a:xfrm rot="16200000">
            <a:off x="3286919" y="-2761458"/>
            <a:ext cx="2573337" cy="8213725"/>
          </a:xfrm>
        </p:spPr>
        <p:txBody>
          <a:bodyPr rtlCol="0">
            <a:normAutofit/>
          </a:bodyPr>
          <a:lstStyle/>
          <a:p>
            <a:pPr marL="0" indent="0" eaLnBrk="1" fontAlgn="auto" hangingPunct="1">
              <a:spcAft>
                <a:spcPts val="0"/>
              </a:spcAft>
              <a:buFont typeface="Arial" pitchFamily="34" charset="0"/>
              <a:buNone/>
              <a:defRPr/>
            </a:pPr>
            <a:r>
              <a:rPr lang="en-US" sz="3500" b="1" dirty="0">
                <a:solidFill>
                  <a:srgbClr val="000000"/>
                </a:solidFill>
              </a:rPr>
              <a:t>The Reasoning of Significance Tests</a:t>
            </a:r>
            <a:endParaRPr lang="en-US" sz="3500" dirty="0">
              <a:solidFill>
                <a:srgbClr val="000000"/>
              </a:solidFill>
            </a:endParaRPr>
          </a:p>
          <a:p>
            <a:pPr marL="0" eaLnBrk="1" fontAlgn="auto" hangingPunct="1">
              <a:spcAft>
                <a:spcPts val="0"/>
              </a:spcAft>
              <a:buFont typeface="Wingdings" charset="2"/>
              <a:buNone/>
              <a:defRPr/>
            </a:pPr>
            <a:r>
              <a:rPr lang="en-US" sz="2500" dirty="0">
                <a:solidFill>
                  <a:srgbClr val="000000"/>
                </a:solidFill>
              </a:rPr>
              <a:t>Based on the evidence, we might conclude Chris’ claim is incorrect.  In reality, there are two possible explanations for the fact that he made only 64% of his free throws.</a:t>
            </a:r>
            <a:endParaRPr lang="en-US" sz="2500" i="1" dirty="0">
              <a:solidFill>
                <a:srgbClr val="000000"/>
              </a:solidFill>
              <a:latin typeface="Palatino" charset="0"/>
            </a:endParaRPr>
          </a:p>
        </p:txBody>
      </p:sp>
      <p:sp>
        <p:nvSpPr>
          <p:cNvPr id="28677" name="TextBox 5"/>
          <p:cNvSpPr txBox="1">
            <a:spLocks noChangeArrowheads="1"/>
          </p:cNvSpPr>
          <p:nvPr/>
        </p:nvSpPr>
        <p:spPr bwMode="auto">
          <a:xfrm>
            <a:off x="466724" y="2201861"/>
            <a:ext cx="8213726" cy="860425"/>
          </a:xfrm>
          <a:prstGeom prst="rect">
            <a:avLst/>
          </a:prstGeom>
          <a:ln>
            <a:solidFill>
              <a:schemeClr val="bg1"/>
            </a:soli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r>
              <a:rPr lang="en-US" sz="2500" b="1" dirty="0">
                <a:solidFill>
                  <a:srgbClr val="000000"/>
                </a:solidFill>
                <a:latin typeface="+mj-lt"/>
              </a:rPr>
              <a:t>1) </a:t>
            </a:r>
            <a:r>
              <a:rPr lang="en-US" sz="2500" dirty="0">
                <a:solidFill>
                  <a:srgbClr val="000000"/>
                </a:solidFill>
                <a:latin typeface="+mj-lt"/>
              </a:rPr>
              <a:t>Chris’ claim is correct (</a:t>
            </a:r>
            <a:r>
              <a:rPr lang="en-US" sz="2500" i="1" dirty="0">
                <a:solidFill>
                  <a:srgbClr val="000000"/>
                </a:solidFill>
                <a:latin typeface="+mj-lt"/>
              </a:rPr>
              <a:t>p</a:t>
            </a:r>
            <a:r>
              <a:rPr lang="en-US" sz="2500" dirty="0">
                <a:solidFill>
                  <a:srgbClr val="000000"/>
                </a:solidFill>
                <a:latin typeface="+mj-lt"/>
              </a:rPr>
              <a:t> = 0.8), and by </a:t>
            </a:r>
            <a:r>
              <a:rPr lang="en-US" sz="2500" i="1" dirty="0">
                <a:solidFill>
                  <a:srgbClr val="000000"/>
                </a:solidFill>
                <a:latin typeface="+mj-lt"/>
              </a:rPr>
              <a:t>horrible</a:t>
            </a:r>
            <a:r>
              <a:rPr lang="en-US" sz="2500" dirty="0">
                <a:solidFill>
                  <a:srgbClr val="000000"/>
                </a:solidFill>
                <a:latin typeface="+mj-lt"/>
              </a:rPr>
              <a:t> luck, a very unlikely outcome occurred.</a:t>
            </a:r>
          </a:p>
        </p:txBody>
      </p:sp>
      <p:sp>
        <p:nvSpPr>
          <p:cNvPr id="9" name="TextBox 8"/>
          <p:cNvSpPr txBox="1"/>
          <p:nvPr/>
        </p:nvSpPr>
        <p:spPr>
          <a:xfrm>
            <a:off x="466724" y="3070224"/>
            <a:ext cx="8213725" cy="86201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en-US" sz="2500" b="1" dirty="0">
                <a:solidFill>
                  <a:srgbClr val="000000"/>
                </a:solidFill>
              </a:rPr>
              <a:t>2) </a:t>
            </a:r>
            <a:r>
              <a:rPr lang="en-US" sz="2500" dirty="0">
                <a:solidFill>
                  <a:srgbClr val="000000"/>
                </a:solidFill>
              </a:rPr>
              <a:t>The population proportion is actually less than 0.8, so the sample result is not an unlikely outcome.</a:t>
            </a:r>
          </a:p>
        </p:txBody>
      </p:sp>
      <p:grpSp>
        <p:nvGrpSpPr>
          <p:cNvPr id="9221" name="Group 15"/>
          <p:cNvGrpSpPr>
            <a:grpSpLocks/>
          </p:cNvGrpSpPr>
          <p:nvPr/>
        </p:nvGrpSpPr>
        <p:grpSpPr bwMode="auto">
          <a:xfrm>
            <a:off x="368300" y="4281056"/>
            <a:ext cx="8312150" cy="2240684"/>
            <a:chOff x="253999" y="3810000"/>
            <a:chExt cx="3728720" cy="2286000"/>
          </a:xfrm>
        </p:grpSpPr>
        <p:sp>
          <p:nvSpPr>
            <p:cNvPr id="14" name="Double Wave 13"/>
            <p:cNvSpPr/>
            <p:nvPr/>
          </p:nvSpPr>
          <p:spPr>
            <a:xfrm>
              <a:off x="253999" y="4206264"/>
              <a:ext cx="3728720" cy="1889736"/>
            </a:xfrm>
            <a:prstGeom prst="doubleWave">
              <a:avLst>
                <a:gd name="adj1" fmla="val 6250"/>
                <a:gd name="adj2" fmla="val -1090"/>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2500" b="1" i="1" dirty="0">
                  <a:solidFill>
                    <a:srgbClr val="000000"/>
                  </a:solidFill>
                </a:rPr>
                <a:t>An outcome that would rarely happen if a claim were true is good evidence that the claim is not true.</a:t>
              </a:r>
            </a:p>
          </p:txBody>
        </p:sp>
        <p:sp>
          <p:nvSpPr>
            <p:cNvPr id="15" name="24-Point Star 14"/>
            <p:cNvSpPr/>
            <p:nvPr/>
          </p:nvSpPr>
          <p:spPr>
            <a:xfrm>
              <a:off x="620747" y="3810000"/>
              <a:ext cx="2966027" cy="918757"/>
            </a:xfrm>
            <a:prstGeom prst="star24">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sz="3000" b="1" dirty="0">
                  <a:solidFill>
                    <a:schemeClr val="tx1"/>
                  </a:solidFill>
                </a:rPr>
                <a:t>Basic Idea</a:t>
              </a:r>
            </a:p>
          </p:txBody>
        </p:sp>
      </p:gr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Vertical Text Placeholder 2"/>
          <p:cNvSpPr>
            <a:spLocks noGrp="1"/>
          </p:cNvSpPr>
          <p:nvPr>
            <p:ph type="body" orient="vert" idx="1"/>
          </p:nvPr>
        </p:nvSpPr>
        <p:spPr>
          <a:xfrm rot="16200000">
            <a:off x="3194050" y="-2212974"/>
            <a:ext cx="2573337" cy="7720012"/>
          </a:xfrm>
        </p:spPr>
        <p:txBody>
          <a:bodyPr/>
          <a:lstStyle/>
          <a:p>
            <a:pPr marL="0" indent="0" eaLnBrk="1" hangingPunct="1">
              <a:buFont typeface="Arial" charset="0"/>
              <a:buNone/>
            </a:pPr>
            <a:r>
              <a:rPr lang="en-US" altLang="en-US" sz="3500" b="1" dirty="0">
                <a:solidFill>
                  <a:schemeClr val="accent1"/>
                </a:solidFill>
              </a:rPr>
              <a:t>Stating Hypotheses</a:t>
            </a:r>
            <a:endParaRPr lang="en-US" altLang="en-US" sz="3500" dirty="0">
              <a:solidFill>
                <a:schemeClr val="accent1"/>
              </a:solidFill>
            </a:endParaRPr>
          </a:p>
        </p:txBody>
      </p:sp>
      <p:sp>
        <p:nvSpPr>
          <p:cNvPr id="22" name="TextBox 21"/>
          <p:cNvSpPr txBox="1"/>
          <p:nvPr/>
        </p:nvSpPr>
        <p:spPr bwMode="auto">
          <a:xfrm>
            <a:off x="620713" y="1123950"/>
            <a:ext cx="7940675" cy="286232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600"/>
              </a:spcAft>
              <a:defRPr/>
            </a:pPr>
            <a:r>
              <a:rPr lang="en-US" sz="2500" dirty="0">
                <a:solidFill>
                  <a:srgbClr val="000000"/>
                </a:solidFill>
                <a:latin typeface="+mj-lt"/>
              </a:rPr>
              <a:t>The claim tested by a statistical test is called the </a:t>
            </a:r>
            <a:r>
              <a:rPr lang="en-US" sz="2500" b="1" dirty="0">
                <a:solidFill>
                  <a:srgbClr val="000000"/>
                </a:solidFill>
                <a:latin typeface="+mj-lt"/>
              </a:rPr>
              <a:t>null hypothesis (</a:t>
            </a:r>
            <a:r>
              <a:rPr lang="en-US" sz="2500" b="1" i="1" dirty="0">
                <a:solidFill>
                  <a:srgbClr val="000000"/>
                </a:solidFill>
                <a:latin typeface="+mj-lt"/>
              </a:rPr>
              <a:t>H</a:t>
            </a:r>
            <a:r>
              <a:rPr lang="en-US" sz="2500" b="1" i="1" baseline="-25000" dirty="0">
                <a:solidFill>
                  <a:srgbClr val="000000"/>
                </a:solidFill>
                <a:latin typeface="+mj-lt"/>
              </a:rPr>
              <a:t>0</a:t>
            </a:r>
            <a:r>
              <a:rPr lang="en-US" sz="2500" b="1" dirty="0">
                <a:solidFill>
                  <a:srgbClr val="000000"/>
                </a:solidFill>
                <a:latin typeface="+mj-lt"/>
              </a:rPr>
              <a:t>)</a:t>
            </a:r>
            <a:r>
              <a:rPr lang="en-US" sz="2500" dirty="0">
                <a:solidFill>
                  <a:srgbClr val="000000"/>
                </a:solidFill>
                <a:latin typeface="+mj-lt"/>
              </a:rPr>
              <a:t>. The test is designed to assess the strength of the evidence against the null hypothesis. Often the null hypothesis is a statement of “no difference” or that the claim is true.</a:t>
            </a:r>
          </a:p>
          <a:p>
            <a:pPr eaLnBrk="1" hangingPunct="1">
              <a:defRPr/>
            </a:pPr>
            <a:r>
              <a:rPr lang="en-US" sz="2500" dirty="0">
                <a:solidFill>
                  <a:srgbClr val="000000"/>
                </a:solidFill>
                <a:latin typeface="+mj-lt"/>
              </a:rPr>
              <a:t>The claim about the population that we are trying to find evidence for is the </a:t>
            </a:r>
            <a:r>
              <a:rPr lang="en-US" sz="2500" b="1" dirty="0">
                <a:solidFill>
                  <a:srgbClr val="000000"/>
                </a:solidFill>
                <a:latin typeface="+mj-lt"/>
              </a:rPr>
              <a:t>alternative hypothesis (</a:t>
            </a:r>
            <a:r>
              <a:rPr lang="en-US" sz="2500" b="1" i="1" dirty="0">
                <a:solidFill>
                  <a:srgbClr val="000000"/>
                </a:solidFill>
                <a:latin typeface="+mj-lt"/>
              </a:rPr>
              <a:t>H</a:t>
            </a:r>
            <a:r>
              <a:rPr lang="en-US" sz="2500" b="1" i="1" baseline="-25000" dirty="0">
                <a:solidFill>
                  <a:srgbClr val="000000"/>
                </a:solidFill>
                <a:latin typeface="+mj-lt"/>
              </a:rPr>
              <a:t>a</a:t>
            </a:r>
            <a:r>
              <a:rPr lang="en-US" sz="2500" b="1" dirty="0">
                <a:solidFill>
                  <a:srgbClr val="000000"/>
                </a:solidFill>
                <a:latin typeface="+mj-lt"/>
              </a:rPr>
              <a:t>)</a:t>
            </a:r>
            <a:r>
              <a:rPr lang="en-US" sz="2500" dirty="0">
                <a:solidFill>
                  <a:srgbClr val="000000"/>
                </a:solidFill>
                <a:latin typeface="+mj-lt"/>
              </a:rPr>
              <a:t>.</a:t>
            </a:r>
            <a:endParaRPr lang="en-US" sz="2500" i="1" dirty="0">
              <a:solidFill>
                <a:srgbClr val="000000"/>
              </a:solidFill>
              <a:latin typeface="+mj-lt"/>
            </a:endParaRPr>
          </a:p>
        </p:txBody>
      </p:sp>
      <p:sp>
        <p:nvSpPr>
          <p:cNvPr id="24" name="Rectangle 23"/>
          <p:cNvSpPr>
            <a:spLocks noChangeArrowheads="1"/>
          </p:cNvSpPr>
          <p:nvPr/>
        </p:nvSpPr>
        <p:spPr bwMode="auto">
          <a:xfrm>
            <a:off x="725488" y="4227513"/>
            <a:ext cx="7731125"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defRPr/>
            </a:pPr>
            <a:r>
              <a:rPr lang="en-US" sz="2500" b="1" dirty="0">
                <a:latin typeface="+mj-lt"/>
              </a:rPr>
              <a:t>In the free-throw shooter example, our hypotheses are </a:t>
            </a:r>
          </a:p>
          <a:p>
            <a:pPr algn="ctr">
              <a:defRPr/>
            </a:pPr>
            <a:r>
              <a:rPr lang="en-US" sz="2500" i="1" dirty="0">
                <a:latin typeface="+mj-lt"/>
              </a:rPr>
              <a:t>H</a:t>
            </a:r>
            <a:r>
              <a:rPr lang="en-US" sz="2500" i="1" baseline="-25000" dirty="0">
                <a:latin typeface="+mj-lt"/>
              </a:rPr>
              <a:t>0</a:t>
            </a:r>
            <a:r>
              <a:rPr lang="en-US" sz="2500" dirty="0">
                <a:latin typeface="+mj-lt"/>
              </a:rPr>
              <a:t> : </a:t>
            </a:r>
            <a:r>
              <a:rPr lang="en-US" sz="2500" i="1" dirty="0">
                <a:latin typeface="+mj-lt"/>
              </a:rPr>
              <a:t>p</a:t>
            </a:r>
            <a:r>
              <a:rPr lang="en-US" sz="2500" dirty="0">
                <a:latin typeface="+mj-lt"/>
              </a:rPr>
              <a:t> = 0.80</a:t>
            </a:r>
          </a:p>
          <a:p>
            <a:pPr algn="ctr">
              <a:spcAft>
                <a:spcPts val="600"/>
              </a:spcAft>
              <a:defRPr/>
            </a:pPr>
            <a:r>
              <a:rPr lang="en-US" sz="2500" i="1" dirty="0">
                <a:latin typeface="+mj-lt"/>
              </a:rPr>
              <a:t>H</a:t>
            </a:r>
            <a:r>
              <a:rPr lang="en-US" sz="2500" i="1" baseline="-25000" dirty="0">
                <a:latin typeface="+mj-lt"/>
              </a:rPr>
              <a:t>a</a:t>
            </a:r>
            <a:r>
              <a:rPr lang="en-US" sz="2500" dirty="0">
                <a:latin typeface="+mj-lt"/>
              </a:rPr>
              <a:t> : </a:t>
            </a:r>
            <a:r>
              <a:rPr lang="en-US" sz="2500" i="1" dirty="0">
                <a:latin typeface="+mj-lt"/>
              </a:rPr>
              <a:t>p</a:t>
            </a:r>
            <a:r>
              <a:rPr lang="en-US" sz="2500" dirty="0">
                <a:latin typeface="+mj-lt"/>
              </a:rPr>
              <a:t> &lt; 0.80</a:t>
            </a:r>
          </a:p>
          <a:p>
            <a:pPr>
              <a:defRPr/>
            </a:pPr>
            <a:r>
              <a:rPr lang="en-US" sz="2500" b="1" dirty="0">
                <a:latin typeface="+mj-lt"/>
              </a:rPr>
              <a:t>Parameter: </a:t>
            </a:r>
            <a:r>
              <a:rPr lang="en-US" sz="2500" i="1" dirty="0">
                <a:latin typeface="+mj-lt"/>
              </a:rPr>
              <a:t>p</a:t>
            </a:r>
            <a:r>
              <a:rPr lang="en-US" sz="2500" dirty="0">
                <a:latin typeface="+mj-lt"/>
              </a:rPr>
              <a:t> = the long-run proportion of made free throws.</a:t>
            </a:r>
          </a:p>
        </p:txBody>
      </p:sp>
    </p:spTree>
  </p:cSld>
  <p:clrMapOvr>
    <a:masterClrMapping/>
  </p:clrMapOvr>
  <p:transition>
    <p:fade/>
  </p:transition>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TotalTime>
  <Words>2383</Words>
  <Application>Microsoft Office PowerPoint</Application>
  <PresentationFormat>On-screen Show (4:3)</PresentationFormat>
  <Paragraphs>164</Paragraphs>
  <Slides>29</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Cambria Math</vt:lpstr>
      <vt:lpstr>Palatino</vt:lpstr>
      <vt:lpstr>Wingdings</vt:lpstr>
      <vt:lpstr>Office Theme</vt:lpstr>
      <vt:lpstr>Equation</vt:lpstr>
      <vt:lpstr>PowerPoint Presentation</vt:lpstr>
      <vt:lpstr>Section 9.1 Significance Tests: The Basics</vt:lpstr>
      <vt:lpstr>Statistical Inference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State the Hypothesis &amp; Parameter:</vt:lpstr>
      <vt:lpstr>State the Hypothesis &amp; Parameter: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Section 9.1 Significance Tests: The Basics</vt:lpstr>
      <vt:lpstr>Section 9.1 Significance Tests: The Basics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FLOYD, JAMEIL</dc:creator>
  <cp:lastModifiedBy>FLOYD, JAMEIL</cp:lastModifiedBy>
  <cp:revision>11</cp:revision>
  <dcterms:created xsi:type="dcterms:W3CDTF">2019-01-31T12:34:16Z</dcterms:created>
  <dcterms:modified xsi:type="dcterms:W3CDTF">2020-01-24T13:11:43Z</dcterms:modified>
</cp:coreProperties>
</file>