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81" r:id="rId1"/>
  </p:sldMasterIdLst>
  <p:notesMasterIdLst>
    <p:notesMasterId r:id="rId12"/>
  </p:notesMasterIdLst>
  <p:handoutMasterIdLst>
    <p:handoutMasterId r:id="rId13"/>
  </p:handoutMasterIdLst>
  <p:sldIdLst>
    <p:sldId id="256" r:id="rId2"/>
    <p:sldId id="261" r:id="rId3"/>
    <p:sldId id="263" r:id="rId4"/>
    <p:sldId id="265" r:id="rId5"/>
    <p:sldId id="270" r:id="rId6"/>
    <p:sldId id="290" r:id="rId7"/>
    <p:sldId id="264" r:id="rId8"/>
    <p:sldId id="292" r:id="rId9"/>
    <p:sldId id="291" r:id="rId10"/>
    <p:sldId id="293" r:id="rId11"/>
  </p:sldIdLst>
  <p:sldSz cx="9144000" cy="6858000" type="screen4x3"/>
  <p:notesSz cx="7315200" cy="96012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779"/>
    <p:restoredTop sz="94692"/>
  </p:normalViewPr>
  <p:slideViewPr>
    <p:cSldViewPr snapToGrid="0" snapToObjects="1">
      <p:cViewPr varScale="1">
        <p:scale>
          <a:sx n="91" d="100"/>
          <a:sy n="91" d="100"/>
        </p:scale>
        <p:origin x="208" y="2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53" d="100"/>
          <a:sy n="53" d="100"/>
        </p:scale>
        <p:origin x="-2826" y="-96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39713"/>
            <a:ext cx="3170238" cy="481012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 dirty="0" smtClean="0"/>
            </a:lvl1pPr>
          </a:lstStyle>
          <a:p>
            <a:pPr>
              <a:defRPr/>
            </a:pPr>
            <a:r>
              <a:rPr lang="en-US"/>
              <a:t>Chapter 1, Section 1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 dirty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 dirty="0" smtClean="0"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7907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1E105AD1-57CD-4D04-A3E0-AB8056E32B7C}" type="datetimeFigureOut">
              <a:rPr lang="en-US"/>
              <a:pPr>
                <a:defRPr/>
              </a:pPr>
              <a:t>8/19/18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D6B32C48-6F39-4BBC-A659-12F3BF6151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160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E0EAA6-736D-49AC-A673-03E100FCF665}" type="datetime1">
              <a:rPr lang="en-US"/>
              <a:pPr>
                <a:defRPr/>
              </a:pPr>
              <a:t>8/19/18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FB647-BB83-4246-B8BC-BB646A31D7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206763"/>
      </p:ext>
    </p:extLst>
  </p:cSld>
  <p:clrMapOvr>
    <a:masterClrMapping/>
  </p:clrMapOvr>
  <p:transition spd="med">
    <p:pull dir="l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CC280-CED9-4D3E-8B50-2D6D70DD6B2B}" type="datetime1">
              <a:rPr lang="en-US"/>
              <a:pPr>
                <a:defRPr/>
              </a:pPr>
              <a:t>8/19/18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B304A-93FE-4C3D-A0F0-09C5620FD8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743551"/>
      </p:ext>
    </p:extLst>
  </p:cSld>
  <p:clrMapOvr>
    <a:masterClrMapping/>
  </p:clrMapOvr>
  <p:transition spd="med">
    <p:pull dir="l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B6006-C143-45F9-8DFD-AB0EABDAEB32}" type="datetime1">
              <a:rPr lang="en-US"/>
              <a:pPr>
                <a:defRPr/>
              </a:pPr>
              <a:t>8/19/18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77F7E-AC88-4323-AA9D-EAD0A31859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464673"/>
      </p:ext>
    </p:extLst>
  </p:cSld>
  <p:clrMapOvr>
    <a:masterClrMapping/>
  </p:clrMapOvr>
  <p:transition spd="med">
    <p:pull dir="l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94BF6-3D63-4028-AB45-69F97A34AE9E}" type="datetime1">
              <a:rPr lang="en-US"/>
              <a:pPr>
                <a:defRPr/>
              </a:pPr>
              <a:t>8/19/18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CF328-8BEC-4C37-8238-6A285BF47A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607862"/>
      </p:ext>
    </p:extLst>
  </p:cSld>
  <p:clrMapOvr>
    <a:masterClrMapping/>
  </p:clrMapOvr>
  <p:transition spd="med">
    <p:pull dir="l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7656B-654A-498B-BDF5-A50CCAA9CB6B}" type="datetime1">
              <a:rPr lang="en-US"/>
              <a:pPr>
                <a:defRPr/>
              </a:pPr>
              <a:t>8/19/18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E443F-4EFF-4897-A338-9AB60A9498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501512"/>
      </p:ext>
    </p:extLst>
  </p:cSld>
  <p:clrMapOvr>
    <a:masterClrMapping/>
  </p:clrMapOvr>
  <p:transition spd="med">
    <p:pull dir="l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10AB1-5EAC-42F8-929D-9F561CA94156}" type="datetime1">
              <a:rPr lang="en-US"/>
              <a:pPr>
                <a:defRPr/>
              </a:pPr>
              <a:t>8/19/18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91F32D-B4E3-4090-90DD-8DC4D6A548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698509"/>
      </p:ext>
    </p:extLst>
  </p:cSld>
  <p:clrMapOvr>
    <a:masterClrMapping/>
  </p:clrMapOvr>
  <p:transition spd="med">
    <p:pull dir="l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DBC7AA-B4A4-4B48-8F8F-8E65AA62C65A}" type="datetime1">
              <a:rPr lang="en-US"/>
              <a:pPr>
                <a:defRPr/>
              </a:pPr>
              <a:t>8/19/18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F9173-64C6-4B3A-90E4-0E7E6028C3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628166"/>
      </p:ext>
    </p:extLst>
  </p:cSld>
  <p:clrMapOvr>
    <a:masterClrMapping/>
  </p:clrMapOvr>
  <p:transition spd="med">
    <p:pull dir="l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DD669-B889-4AA2-A03C-4A59E110EBA1}" type="datetime1">
              <a:rPr lang="en-US"/>
              <a:pPr>
                <a:defRPr/>
              </a:pPr>
              <a:t>8/19/18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6B913-21A6-42FD-B057-B18088C7BA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006704"/>
      </p:ext>
    </p:extLst>
  </p:cSld>
  <p:clrMapOvr>
    <a:masterClrMapping/>
  </p:clrMapOvr>
  <p:transition spd="med">
    <p:pull dir="l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A1140-4B6E-43AC-8741-2A8CDACBCAE1}" type="datetime1">
              <a:rPr lang="en-US"/>
              <a:pPr>
                <a:defRPr/>
              </a:pPr>
              <a:t>8/19/18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FD559C-FD80-4A39-9D6A-66382D861A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330654"/>
      </p:ext>
    </p:extLst>
  </p:cSld>
  <p:clrMapOvr>
    <a:masterClrMapping/>
  </p:clrMapOvr>
  <p:transition spd="med">
    <p:pull dir="l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38084-7CAF-486B-97FC-3D022EF7AA0B}" type="datetime1">
              <a:rPr lang="en-US"/>
              <a:pPr>
                <a:defRPr/>
              </a:pPr>
              <a:t>8/19/18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43E4AE-4BF1-4E52-B765-9B0A55E05F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506751"/>
      </p:ext>
    </p:extLst>
  </p:cSld>
  <p:clrMapOvr>
    <a:masterClrMapping/>
  </p:clrMapOvr>
  <p:transition spd="med">
    <p:pull dir="l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C425A-3D6F-451A-ABDF-D4459869CF43}" type="datetime1">
              <a:rPr lang="en-US"/>
              <a:pPr>
                <a:defRPr/>
              </a:pPr>
              <a:t>8/19/18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E85C3-D3DB-4EFA-AB1E-60581CF4EC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018388"/>
      </p:ext>
    </p:extLst>
  </p:cSld>
  <p:clrMapOvr>
    <a:masterClrMapping/>
  </p:clrMapOvr>
  <p:transition spd="med">
    <p:pull dir="lu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9F23A080-869C-420D-ADCA-689DBDCD6429}" type="datetime1">
              <a:rPr lang="en-US"/>
              <a:pPr>
                <a:defRPr/>
              </a:pPr>
              <a:t>8/19/18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BDBCDB38-5292-4E8F-AACD-853E625CA0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2" r:id="rId1"/>
    <p:sldLayoutId id="2147484083" r:id="rId2"/>
    <p:sldLayoutId id="2147484084" r:id="rId3"/>
    <p:sldLayoutId id="2147484085" r:id="rId4"/>
    <p:sldLayoutId id="2147484086" r:id="rId5"/>
    <p:sldLayoutId id="2147484087" r:id="rId6"/>
    <p:sldLayoutId id="2147484088" r:id="rId7"/>
    <p:sldLayoutId id="2147484089" r:id="rId8"/>
    <p:sldLayoutId id="2147484090" r:id="rId9"/>
    <p:sldLayoutId id="2147484091" r:id="rId10"/>
    <p:sldLayoutId id="2147484092" r:id="rId11"/>
  </p:sldLayoutIdLst>
  <p:transition spd="med">
    <p:pull dir="lu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4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itle 122"/>
          <p:cNvSpPr txBox="1">
            <a:spLocks/>
          </p:cNvSpPr>
          <p:nvPr/>
        </p:nvSpPr>
        <p:spPr bwMode="auto">
          <a:xfrm>
            <a:off x="661988" y="461963"/>
            <a:ext cx="7840662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111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111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111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111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11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11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11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11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111" charset="-128"/>
              </a:defRPr>
            </a:lvl9pPr>
          </a:lstStyle>
          <a:p>
            <a:pPr algn="ctr" defTabSz="914400" eaLnBrk="1" hangingPunct="1">
              <a:defRPr/>
            </a:pPr>
            <a:r>
              <a:rPr lang="en-US" sz="5500" b="1" dirty="0">
                <a:solidFill>
                  <a:srgbClr val="7030A0"/>
                </a:solidFill>
                <a:latin typeface="+mj-lt"/>
                <a:cs typeface="Arial" pitchFamily="34" charset="0"/>
              </a:rPr>
              <a:t>Chapter 1 Introduction &amp; 1.1: Analyzing Categorical Data</a:t>
            </a:r>
          </a:p>
        </p:txBody>
      </p:sp>
      <p:pic>
        <p:nvPicPr>
          <p:cNvPr id="2054" name="Picture 6" descr="http://www.brucesallan.com/wp-content/uploads/2013/08/Numbers-cartoo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41"/>
          <a:stretch/>
        </p:blipFill>
        <p:spPr bwMode="auto">
          <a:xfrm>
            <a:off x="1494652" y="2959363"/>
            <a:ext cx="5970859" cy="3898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677" y="48685"/>
            <a:ext cx="4093698" cy="47832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31924"/>
            <a:ext cx="9144000" cy="202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247524"/>
      </p:ext>
    </p:extLst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57200" y="61595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500" b="1">
                <a:solidFill>
                  <a:srgbClr val="E81F30"/>
                </a:solidFill>
                <a:ea typeface="ＭＳ Ｐゴシック" pitchFamily="-111" charset="-128"/>
              </a:rPr>
              <a:t>Introduction</a:t>
            </a:r>
            <a:br>
              <a:rPr lang="en-US" altLang="en-US" sz="4500" b="1">
                <a:solidFill>
                  <a:srgbClr val="E81F30"/>
                </a:solidFill>
                <a:ea typeface="ＭＳ Ｐゴシック" pitchFamily="-111" charset="-128"/>
              </a:rPr>
            </a:br>
            <a:r>
              <a:rPr lang="en-US" altLang="en-US" sz="4500" b="1">
                <a:solidFill>
                  <a:srgbClr val="E81F30"/>
                </a:solidFill>
                <a:ea typeface="ＭＳ Ｐゴシック" pitchFamily="-111" charset="-128"/>
              </a:rPr>
              <a:t>Data Analysis: Making Sense of Data</a:t>
            </a:r>
            <a:endParaRPr lang="en-US" altLang="en-US" sz="4500" b="1">
              <a:ea typeface="ＭＳ Ｐゴシック" pitchFamily="-111" charset="-128"/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sz="half" idx="2"/>
          </p:nvPr>
        </p:nvSpPr>
        <p:spPr>
          <a:xfrm>
            <a:off x="496888" y="2279650"/>
            <a:ext cx="8402637" cy="4433888"/>
          </a:xfrm>
        </p:spPr>
        <p:txBody>
          <a:bodyPr/>
          <a:lstStyle/>
          <a:p>
            <a:pPr eaLnBrk="1" hangingPunct="1">
              <a:spcAft>
                <a:spcPts val="2400"/>
              </a:spcAft>
              <a:buFont typeface="Wingdings" pitchFamily="2" charset="2"/>
              <a:buNone/>
            </a:pPr>
            <a:r>
              <a:rPr lang="en-US" altLang="en-US" sz="2500">
                <a:solidFill>
                  <a:srgbClr val="000000"/>
                </a:solidFill>
                <a:ea typeface="ＭＳ Ｐゴシック" pitchFamily="-111" charset="-128"/>
              </a:rPr>
              <a:t>After this section, you should be able to…</a:t>
            </a:r>
          </a:p>
          <a:p>
            <a:pPr lvl="1" eaLnBrk="1" hangingPunct="1">
              <a:spcAft>
                <a:spcPts val="1200"/>
              </a:spcAft>
              <a:buClr>
                <a:srgbClr val="E81F30"/>
              </a:buClr>
              <a:buFont typeface="Wingdings" pitchFamily="2" charset="2"/>
              <a:buChar char="ü"/>
            </a:pPr>
            <a:r>
              <a:rPr lang="en-US" altLang="en-US" sz="2500">
                <a:solidFill>
                  <a:srgbClr val="000000"/>
                </a:solidFill>
                <a:ea typeface="ＭＳ Ｐゴシック" pitchFamily="-111" charset="-128"/>
              </a:rPr>
              <a:t>DEFINE  “Individuals” and “Variables”</a:t>
            </a:r>
          </a:p>
          <a:p>
            <a:pPr lvl="1" eaLnBrk="1" hangingPunct="1">
              <a:spcAft>
                <a:spcPts val="1200"/>
              </a:spcAft>
              <a:buClr>
                <a:srgbClr val="E81F30"/>
              </a:buClr>
              <a:buFont typeface="Wingdings" pitchFamily="2" charset="2"/>
              <a:buChar char="ü"/>
            </a:pPr>
            <a:r>
              <a:rPr lang="en-US" altLang="en-US" sz="2500">
                <a:solidFill>
                  <a:srgbClr val="000000"/>
                </a:solidFill>
                <a:ea typeface="ＭＳ Ｐゴシック" pitchFamily="-111" charset="-128"/>
              </a:rPr>
              <a:t>DISTINGUISH between “Categorical” and “Quantitative” variables</a:t>
            </a:r>
          </a:p>
          <a:p>
            <a:pPr lvl="1" eaLnBrk="1" hangingPunct="1">
              <a:spcAft>
                <a:spcPts val="1200"/>
              </a:spcAft>
              <a:buClr>
                <a:srgbClr val="E81F30"/>
              </a:buClr>
              <a:buFont typeface="Wingdings" pitchFamily="2" charset="2"/>
              <a:buChar char="ü"/>
            </a:pPr>
            <a:r>
              <a:rPr lang="en-US" altLang="en-US" sz="2500">
                <a:solidFill>
                  <a:srgbClr val="000000"/>
                </a:solidFill>
                <a:ea typeface="ＭＳ Ｐゴシック" pitchFamily="-111" charset="-128"/>
              </a:rPr>
              <a:t>DEFINE  “Distribution”</a:t>
            </a:r>
          </a:p>
          <a:p>
            <a:pPr lvl="1" eaLnBrk="1" hangingPunct="1">
              <a:spcAft>
                <a:spcPts val="1200"/>
              </a:spcAft>
              <a:buClr>
                <a:srgbClr val="E81F30"/>
              </a:buClr>
              <a:buFont typeface="Wingdings" pitchFamily="2" charset="2"/>
              <a:buChar char="ü"/>
            </a:pPr>
            <a:r>
              <a:rPr lang="en-US" altLang="en-US" sz="2500">
                <a:solidFill>
                  <a:srgbClr val="000000"/>
                </a:solidFill>
                <a:ea typeface="ＭＳ Ｐゴシック" pitchFamily="-111" charset="-128"/>
              </a:rPr>
              <a:t>DESCRIBE the idea behind “Inference”</a:t>
            </a:r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1454150" y="-920750"/>
            <a:ext cx="6276975" cy="8556625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900" b="1" dirty="0">
                <a:solidFill>
                  <a:srgbClr val="7030A0"/>
                </a:solidFill>
                <a:ea typeface="ＭＳ Ｐゴシック" pitchFamily="-111" charset="-128"/>
              </a:rPr>
              <a:t>What is the Study of Statistics?!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500" dirty="0">
                <a:solidFill>
                  <a:srgbClr val="000000"/>
                </a:solidFill>
                <a:ea typeface="ＭＳ Ｐゴシック" pitchFamily="-111" charset="-128"/>
              </a:rPr>
              <a:t>Statistics is the science of data.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500" dirty="0">
                <a:solidFill>
                  <a:srgbClr val="000000"/>
                </a:solidFill>
                <a:ea typeface="ＭＳ Ｐゴシック" pitchFamily="-111" charset="-128"/>
              </a:rPr>
              <a:t>In this course we study four different aspects of statistics: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b="1" dirty="0">
                <a:solidFill>
                  <a:srgbClr val="000000"/>
                </a:solidFill>
                <a:ea typeface="ＭＳ Ｐゴシック" pitchFamily="-111" charset="-128"/>
              </a:rPr>
              <a:t>Data Analysis </a:t>
            </a:r>
            <a:r>
              <a:rPr lang="en-US" sz="2400" dirty="0">
                <a:solidFill>
                  <a:srgbClr val="000000"/>
                </a:solidFill>
                <a:ea typeface="ＭＳ Ｐゴシック" pitchFamily="-111" charset="-128"/>
              </a:rPr>
              <a:t>(Chapters 1 to 3)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  <a:ea typeface="ＭＳ Ｐゴシック" pitchFamily="-111" charset="-128"/>
              </a:rPr>
              <a:t>The process of organizing, displaying, summarizing, and asking questions about data.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b="1" dirty="0">
                <a:solidFill>
                  <a:srgbClr val="000000"/>
                </a:solidFill>
                <a:ea typeface="ＭＳ Ｐゴシック" pitchFamily="-111" charset="-128"/>
              </a:rPr>
              <a:t>Data Collection </a:t>
            </a:r>
            <a:r>
              <a:rPr lang="en-US" sz="2400" dirty="0">
                <a:solidFill>
                  <a:srgbClr val="000000"/>
                </a:solidFill>
                <a:ea typeface="ＭＳ Ｐゴシック" pitchFamily="-111" charset="-128"/>
              </a:rPr>
              <a:t>(Chapter 4)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  <a:ea typeface="ＭＳ Ｐゴシック" pitchFamily="-111" charset="-128"/>
              </a:rPr>
              <a:t>The process of conducting  and interpreting surveys and experiments.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b="1" dirty="0">
                <a:solidFill>
                  <a:srgbClr val="000000"/>
                </a:solidFill>
                <a:ea typeface="ＭＳ Ｐゴシック" pitchFamily="-111" charset="-128"/>
              </a:rPr>
              <a:t>Anticipating Patterns/Probability </a:t>
            </a:r>
            <a:r>
              <a:rPr lang="en-US" sz="2400" dirty="0">
                <a:solidFill>
                  <a:srgbClr val="000000"/>
                </a:solidFill>
                <a:ea typeface="ＭＳ Ｐゴシック" pitchFamily="-111" charset="-128"/>
              </a:rPr>
              <a:t>(Chapter 5 to 7)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  <a:ea typeface="ＭＳ Ｐゴシック" pitchFamily="-111" charset="-128"/>
              </a:rPr>
              <a:t>The process of using probability and chance to explain natural phenomena.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b="1" dirty="0">
                <a:solidFill>
                  <a:srgbClr val="000000"/>
                </a:solidFill>
                <a:ea typeface="ＭＳ Ｐゴシック" pitchFamily="-111" charset="-128"/>
              </a:rPr>
              <a:t>Inference</a:t>
            </a:r>
            <a:r>
              <a:rPr lang="en-US" sz="2400" dirty="0">
                <a:solidFill>
                  <a:srgbClr val="000000"/>
                </a:solidFill>
                <a:ea typeface="ＭＳ Ｐゴシック" pitchFamily="-111" charset="-128"/>
              </a:rPr>
              <a:t> (Chapter 8 to 12)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  <a:ea typeface="ＭＳ Ｐゴシック" pitchFamily="-111" charset="-128"/>
              </a:rPr>
              <a:t>The process of making predications and evaluations about a population from a sample.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dirty="0">
              <a:solidFill>
                <a:srgbClr val="000000"/>
              </a:solidFill>
              <a:ea typeface="ＭＳ Ｐゴシック" pitchFamily="-111" charset="-128"/>
            </a:endParaRPr>
          </a:p>
        </p:txBody>
      </p:sp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611188" y="660400"/>
            <a:ext cx="4419600" cy="26797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cs typeface="Arial"/>
              </a:rPr>
              <a:t>Population</a:t>
            </a:r>
          </a:p>
        </p:txBody>
      </p:sp>
      <p:sp>
        <p:nvSpPr>
          <p:cNvPr id="12" name="Oval 11"/>
          <p:cNvSpPr/>
          <p:nvPr/>
        </p:nvSpPr>
        <p:spPr>
          <a:xfrm>
            <a:off x="2041525" y="1490663"/>
            <a:ext cx="2700338" cy="1458912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cs typeface="Arial"/>
              </a:rPr>
              <a:t>Sample</a:t>
            </a:r>
          </a:p>
        </p:txBody>
      </p:sp>
      <p:sp>
        <p:nvSpPr>
          <p:cNvPr id="14" name="Curved Down Arrow 13"/>
          <p:cNvSpPr/>
          <p:nvPr/>
        </p:nvSpPr>
        <p:spPr>
          <a:xfrm rot="1108093">
            <a:off x="4019550" y="2179638"/>
            <a:ext cx="2951163" cy="860425"/>
          </a:xfrm>
          <a:prstGeom prst="curvedDown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cs typeface="Arial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973763" y="3484563"/>
            <a:ext cx="30861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111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111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111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111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11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11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11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11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111" charset="-128"/>
              </a:defRPr>
            </a:lvl9pPr>
          </a:lstStyle>
          <a:p>
            <a:pPr eaLnBrk="1" hangingPunct="1">
              <a:defRPr/>
            </a:pPr>
            <a:r>
              <a:rPr lang="en-US" sz="2500" b="1" dirty="0">
                <a:latin typeface="+mj-lt"/>
                <a:cs typeface="Arial" pitchFamily="34" charset="0"/>
              </a:rPr>
              <a:t>Collect data </a:t>
            </a:r>
            <a:r>
              <a:rPr lang="en-US" sz="2500" dirty="0">
                <a:latin typeface="+mj-lt"/>
                <a:cs typeface="Arial" pitchFamily="34" charset="0"/>
              </a:rPr>
              <a:t>from a representative sample</a:t>
            </a:r>
            <a:r>
              <a:rPr lang="en-US" sz="2500" dirty="0">
                <a:cs typeface="Arial" pitchFamily="34" charset="0"/>
              </a:rPr>
              <a:t>...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408488" y="5480050"/>
            <a:ext cx="3602037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111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111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111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111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11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11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11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11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111" charset="-128"/>
              </a:defRPr>
            </a:lvl9pPr>
          </a:lstStyle>
          <a:p>
            <a:pPr eaLnBrk="1" hangingPunct="1">
              <a:defRPr/>
            </a:pPr>
            <a:r>
              <a:rPr lang="en-US" sz="2500" dirty="0">
                <a:latin typeface="+mj-lt"/>
                <a:cs typeface="Arial" pitchFamily="34" charset="0"/>
              </a:rPr>
              <a:t>Perform </a:t>
            </a:r>
            <a:r>
              <a:rPr lang="en-US" sz="2500" b="1" dirty="0">
                <a:latin typeface="+mj-lt"/>
                <a:cs typeface="Arial" pitchFamily="34" charset="0"/>
              </a:rPr>
              <a:t>Data Analysis</a:t>
            </a:r>
            <a:r>
              <a:rPr lang="en-US" sz="2500" dirty="0">
                <a:latin typeface="+mj-lt"/>
                <a:cs typeface="Arial" pitchFamily="34" charset="0"/>
              </a:rPr>
              <a:t>, keeping probability in mind…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127125" y="4221163"/>
            <a:ext cx="3476625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111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111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111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111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11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11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11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11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111" charset="-128"/>
              </a:defRPr>
            </a:lvl9pPr>
          </a:lstStyle>
          <a:p>
            <a:pPr eaLnBrk="1" hangingPunct="1">
              <a:defRPr/>
            </a:pPr>
            <a:r>
              <a:rPr lang="en-US" sz="2500" dirty="0">
                <a:latin typeface="+mj-lt"/>
                <a:cs typeface="Arial" pitchFamily="34" charset="0"/>
              </a:rPr>
              <a:t>Make an </a:t>
            </a:r>
            <a:r>
              <a:rPr lang="en-US" sz="2500" b="1" dirty="0">
                <a:latin typeface="+mj-lt"/>
                <a:cs typeface="Arial" pitchFamily="34" charset="0"/>
              </a:rPr>
              <a:t>inference</a:t>
            </a:r>
            <a:r>
              <a:rPr lang="en-US" sz="2500" dirty="0">
                <a:latin typeface="+mj-lt"/>
                <a:cs typeface="Arial" pitchFamily="34" charset="0"/>
              </a:rPr>
              <a:t> about the population.</a:t>
            </a:r>
          </a:p>
        </p:txBody>
      </p:sp>
      <p:sp>
        <p:nvSpPr>
          <p:cNvPr id="20" name="Curved Down Arrow 19"/>
          <p:cNvSpPr/>
          <p:nvPr/>
        </p:nvSpPr>
        <p:spPr>
          <a:xfrm rot="6610493">
            <a:off x="7218363" y="4927600"/>
            <a:ext cx="2263775" cy="860425"/>
          </a:xfrm>
          <a:prstGeom prst="curvedDown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cs typeface="Arial"/>
            </a:endParaRPr>
          </a:p>
        </p:txBody>
      </p:sp>
      <p:sp>
        <p:nvSpPr>
          <p:cNvPr id="21" name="Curved Down Arrow 20"/>
          <p:cNvSpPr/>
          <p:nvPr/>
        </p:nvSpPr>
        <p:spPr>
          <a:xfrm rot="11846847">
            <a:off x="1743075" y="5513388"/>
            <a:ext cx="2490788" cy="696912"/>
          </a:xfrm>
          <a:prstGeom prst="curvedDown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cs typeface="Arial"/>
            </a:endParaRPr>
          </a:p>
        </p:txBody>
      </p:sp>
      <p:sp>
        <p:nvSpPr>
          <p:cNvPr id="22" name="Curved Down Arrow 21"/>
          <p:cNvSpPr/>
          <p:nvPr/>
        </p:nvSpPr>
        <p:spPr>
          <a:xfrm rot="15731173">
            <a:off x="-305594" y="3402807"/>
            <a:ext cx="2041525" cy="550862"/>
          </a:xfrm>
          <a:prstGeom prst="curvedDown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cs typeface="Arial"/>
            </a:endParaRPr>
          </a:p>
        </p:txBody>
      </p:sp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6888" y="563563"/>
            <a:ext cx="5549900" cy="86201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111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111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111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111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11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11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11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11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111" charset="-128"/>
              </a:defRPr>
            </a:lvl9pPr>
          </a:lstStyle>
          <a:p>
            <a:pPr algn="ctr" eaLnBrk="1" hangingPunct="1">
              <a:defRPr/>
            </a:pPr>
            <a:r>
              <a:rPr lang="en-US" sz="2500" b="1" dirty="0">
                <a:latin typeface="+mj-lt"/>
              </a:rPr>
              <a:t>Variable </a:t>
            </a:r>
            <a:r>
              <a:rPr lang="en-US" sz="2500" dirty="0">
                <a:latin typeface="+mj-lt"/>
              </a:rPr>
              <a:t>- any characteristic of an individual or object</a:t>
            </a:r>
            <a:endParaRPr lang="en-US" sz="2500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2625" y="2297113"/>
            <a:ext cx="3398838" cy="3632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111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111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111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111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11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11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11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11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111" charset="-128"/>
              </a:defRPr>
            </a:lvl9pPr>
          </a:lstStyle>
          <a:p>
            <a:pPr eaLnBrk="1" hangingPunct="1">
              <a:defRPr/>
            </a:pPr>
            <a:r>
              <a:rPr lang="en-US" sz="2500" b="1" dirty="0">
                <a:solidFill>
                  <a:srgbClr val="000000"/>
                </a:solidFill>
                <a:latin typeface="+mj-lt"/>
              </a:rPr>
              <a:t>Categorical Variable</a:t>
            </a:r>
          </a:p>
          <a:p>
            <a:pPr eaLnBrk="1" hangingPunct="1">
              <a:defRPr/>
            </a:pPr>
            <a:r>
              <a:rPr lang="en-US" sz="2500" dirty="0">
                <a:solidFill>
                  <a:srgbClr val="000000"/>
                </a:solidFill>
                <a:latin typeface="+mj-lt"/>
              </a:rPr>
              <a:t>-   Usually an adjective</a:t>
            </a:r>
          </a:p>
          <a:p>
            <a:pPr marL="342900" indent="-342900" eaLnBrk="1" hangingPunct="1">
              <a:buFontTx/>
              <a:buChar char="-"/>
              <a:defRPr/>
            </a:pPr>
            <a:r>
              <a:rPr lang="en-US" sz="2500" dirty="0">
                <a:solidFill>
                  <a:srgbClr val="000000"/>
                </a:solidFill>
                <a:latin typeface="+mj-lt"/>
              </a:rPr>
              <a:t>Rarely a number</a:t>
            </a:r>
          </a:p>
          <a:p>
            <a:pPr marL="342900" indent="-342900" eaLnBrk="1" hangingPunct="1">
              <a:buFontTx/>
              <a:buChar char="-"/>
              <a:defRPr/>
            </a:pPr>
            <a:endParaRPr lang="en-US" sz="500" dirty="0">
              <a:solidFill>
                <a:srgbClr val="000000"/>
              </a:solidFill>
              <a:latin typeface="+mj-lt"/>
            </a:endParaRPr>
          </a:p>
          <a:p>
            <a:pPr eaLnBrk="1" hangingPunct="1">
              <a:defRPr/>
            </a:pPr>
            <a:r>
              <a:rPr lang="en-US" sz="2500" b="1" dirty="0">
                <a:solidFill>
                  <a:srgbClr val="000000"/>
                </a:solidFill>
                <a:latin typeface="+mj-lt"/>
              </a:rPr>
              <a:t>Examples:</a:t>
            </a:r>
          </a:p>
          <a:p>
            <a:pPr marL="342900" indent="-342900" eaLnBrk="1" hangingPunct="1">
              <a:buFontTx/>
              <a:buChar char="-"/>
              <a:defRPr/>
            </a:pPr>
            <a:r>
              <a:rPr lang="en-US" sz="2500" dirty="0">
                <a:solidFill>
                  <a:srgbClr val="000000"/>
                </a:solidFill>
                <a:latin typeface="+mj-lt"/>
              </a:rPr>
              <a:t>Gender</a:t>
            </a:r>
          </a:p>
          <a:p>
            <a:pPr marL="342900" indent="-342900" eaLnBrk="1" hangingPunct="1">
              <a:buFontTx/>
              <a:buChar char="-"/>
              <a:defRPr/>
            </a:pPr>
            <a:r>
              <a:rPr lang="en-US" sz="2500" dirty="0">
                <a:solidFill>
                  <a:srgbClr val="000000"/>
                </a:solidFill>
                <a:latin typeface="+mj-lt"/>
              </a:rPr>
              <a:t>Race</a:t>
            </a:r>
          </a:p>
          <a:p>
            <a:pPr marL="342900" indent="-342900" eaLnBrk="1" hangingPunct="1">
              <a:buFontTx/>
              <a:buChar char="-"/>
              <a:defRPr/>
            </a:pPr>
            <a:r>
              <a:rPr lang="en-US" sz="2500" dirty="0">
                <a:solidFill>
                  <a:srgbClr val="000000"/>
                </a:solidFill>
                <a:latin typeface="+mj-lt"/>
              </a:rPr>
              <a:t>Grade in School (Sophomore, Jr., Sr.)</a:t>
            </a:r>
          </a:p>
          <a:p>
            <a:pPr marL="342900" indent="-342900" eaLnBrk="1" hangingPunct="1">
              <a:buFontTx/>
              <a:buChar char="-"/>
              <a:defRPr/>
            </a:pPr>
            <a:r>
              <a:rPr lang="en-US" sz="2500" dirty="0">
                <a:solidFill>
                  <a:srgbClr val="000000"/>
                </a:solidFill>
                <a:latin typeface="+mj-lt"/>
              </a:rPr>
              <a:t>Zip Code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41838" y="2297113"/>
            <a:ext cx="3700462" cy="40163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111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111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111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111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11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11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11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11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111" charset="-128"/>
              </a:defRPr>
            </a:lvl9pPr>
          </a:lstStyle>
          <a:p>
            <a:pPr eaLnBrk="1" hangingPunct="1">
              <a:defRPr/>
            </a:pPr>
            <a:r>
              <a:rPr lang="en-US" sz="2500" b="1" dirty="0">
                <a:solidFill>
                  <a:srgbClr val="000000"/>
                </a:solidFill>
                <a:latin typeface="+mj-lt"/>
              </a:rPr>
              <a:t>Quantitative Variable </a:t>
            </a:r>
          </a:p>
          <a:p>
            <a:pPr marL="342900" indent="-342900" eaLnBrk="1" hangingPunct="1">
              <a:buFontTx/>
              <a:buChar char="-"/>
              <a:defRPr/>
            </a:pPr>
            <a:r>
              <a:rPr lang="en-US" sz="2500" dirty="0">
                <a:solidFill>
                  <a:srgbClr val="000000"/>
                </a:solidFill>
                <a:latin typeface="+mj-lt"/>
              </a:rPr>
              <a:t>Always a number</a:t>
            </a:r>
          </a:p>
          <a:p>
            <a:pPr marL="342900" indent="-342900" eaLnBrk="1" hangingPunct="1">
              <a:buFontTx/>
              <a:buChar char="-"/>
              <a:defRPr/>
            </a:pPr>
            <a:r>
              <a:rPr lang="en-US" sz="2500" dirty="0">
                <a:solidFill>
                  <a:srgbClr val="000000"/>
                </a:solidFill>
                <a:latin typeface="+mj-lt"/>
              </a:rPr>
              <a:t>Must be able to find the mean of the numbers</a:t>
            </a:r>
          </a:p>
          <a:p>
            <a:pPr marL="342900" indent="-342900" eaLnBrk="1" hangingPunct="1">
              <a:buFontTx/>
              <a:buChar char="-"/>
              <a:defRPr/>
            </a:pPr>
            <a:endParaRPr lang="en-US" sz="500" dirty="0">
              <a:solidFill>
                <a:srgbClr val="000000"/>
              </a:solidFill>
              <a:latin typeface="+mj-lt"/>
            </a:endParaRPr>
          </a:p>
          <a:p>
            <a:pPr eaLnBrk="1" hangingPunct="1">
              <a:defRPr/>
            </a:pPr>
            <a:r>
              <a:rPr lang="en-US" sz="2500" b="1" dirty="0">
                <a:solidFill>
                  <a:srgbClr val="000000"/>
                </a:solidFill>
                <a:latin typeface="+mj-lt"/>
              </a:rPr>
              <a:t>Examples:</a:t>
            </a:r>
          </a:p>
          <a:p>
            <a:pPr marL="342900" indent="-342900" eaLnBrk="1" hangingPunct="1">
              <a:buFontTx/>
              <a:buChar char="-"/>
              <a:defRPr/>
            </a:pPr>
            <a:r>
              <a:rPr lang="en-US" sz="2500" dirty="0">
                <a:solidFill>
                  <a:srgbClr val="000000"/>
                </a:solidFill>
                <a:latin typeface="+mj-lt"/>
              </a:rPr>
              <a:t>Weight</a:t>
            </a:r>
          </a:p>
          <a:p>
            <a:pPr marL="342900" indent="-342900" eaLnBrk="1" hangingPunct="1">
              <a:buFontTx/>
              <a:buChar char="-"/>
              <a:defRPr/>
            </a:pPr>
            <a:r>
              <a:rPr lang="en-US" sz="2500" dirty="0">
                <a:solidFill>
                  <a:srgbClr val="000000"/>
                </a:solidFill>
                <a:latin typeface="+mj-lt"/>
              </a:rPr>
              <a:t>Height</a:t>
            </a:r>
          </a:p>
          <a:p>
            <a:pPr marL="342900" indent="-342900" eaLnBrk="1" hangingPunct="1">
              <a:buFontTx/>
              <a:buChar char="-"/>
              <a:defRPr/>
            </a:pPr>
            <a:r>
              <a:rPr lang="en-US" sz="2500" dirty="0">
                <a:solidFill>
                  <a:srgbClr val="000000"/>
                </a:solidFill>
                <a:latin typeface="+mj-lt"/>
              </a:rPr>
              <a:t>GPA</a:t>
            </a:r>
          </a:p>
          <a:p>
            <a:pPr marL="342900" indent="-342900" eaLnBrk="1" hangingPunct="1">
              <a:buFontTx/>
              <a:buChar char="-"/>
              <a:defRPr/>
            </a:pPr>
            <a:r>
              <a:rPr lang="en-US" sz="2500" dirty="0">
                <a:solidFill>
                  <a:srgbClr val="000000"/>
                </a:solidFill>
                <a:latin typeface="+mj-lt"/>
              </a:rPr>
              <a:t># of AP Classes taken</a:t>
            </a:r>
          </a:p>
          <a:p>
            <a:pPr marL="342900" indent="-342900" eaLnBrk="1" hangingPunct="1">
              <a:buFontTx/>
              <a:buChar char="-"/>
              <a:defRPr/>
            </a:pPr>
            <a:r>
              <a:rPr lang="en-US" sz="2500" dirty="0">
                <a:solidFill>
                  <a:srgbClr val="000000"/>
                </a:solidFill>
                <a:latin typeface="+mj-lt"/>
              </a:rPr>
              <a:t>Square footage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2101850" y="1425575"/>
            <a:ext cx="846138" cy="8715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endCxn id="6" idx="0"/>
          </p:cNvCxnSpPr>
          <p:nvPr/>
        </p:nvCxnSpPr>
        <p:spPr>
          <a:xfrm>
            <a:off x="5565775" y="1425575"/>
            <a:ext cx="825500" cy="8715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858" y="0"/>
            <a:ext cx="8342142" cy="49529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49526"/>
            <a:ext cx="9144000" cy="1908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954567"/>
      </p:ext>
    </p:extLst>
  </p:cSld>
  <p:clrMapOvr>
    <a:masterClrMapping/>
  </p:clrMapOvr>
  <p:transition spd="med">
    <p:pull dir="l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1350" y="274638"/>
            <a:ext cx="7902575" cy="34004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111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111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111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111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11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11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11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11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111" charset="-128"/>
              </a:defRPr>
            </a:lvl9pPr>
          </a:lstStyle>
          <a:p>
            <a:pPr algn="ctr" eaLnBrk="1" hangingPunct="1">
              <a:defRPr/>
            </a:pPr>
            <a:r>
              <a:rPr lang="en-US" sz="45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Distribution</a:t>
            </a:r>
          </a:p>
          <a:p>
            <a:pPr marL="342900" indent="-342900" algn="ctr" eaLnBrk="1" hangingPunct="1">
              <a:buFont typeface="Arial" pitchFamily="34" charset="0"/>
              <a:buChar char="•"/>
              <a:defRPr/>
            </a:pPr>
            <a:endParaRPr lang="en-US" sz="2000" b="1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  <a:p>
            <a:pPr marL="342900" indent="-342900" eaLnBrk="1" hangingPunct="1">
              <a:buFont typeface="Arial" pitchFamily="34" charset="0"/>
              <a:buChar char="•"/>
              <a:defRPr/>
            </a:pPr>
            <a:r>
              <a:rPr lang="en-US" sz="2500" b="1" dirty="0">
                <a:latin typeface="+mj-lt"/>
              </a:rPr>
              <a:t>Distribution: </a:t>
            </a:r>
            <a:r>
              <a:rPr lang="en-US" sz="2500" dirty="0">
                <a:latin typeface="+mj-lt"/>
              </a:rPr>
              <a:t>describes what values a variable takes and how often it takes those values</a:t>
            </a:r>
          </a:p>
          <a:p>
            <a:pPr marL="342900" indent="-342900" eaLnBrk="1" hangingPunct="1">
              <a:buFont typeface="Arial" pitchFamily="34" charset="0"/>
              <a:buChar char="•"/>
              <a:defRPr/>
            </a:pPr>
            <a:r>
              <a:rPr lang="en-US" sz="2500" dirty="0">
                <a:latin typeface="+mj-lt"/>
              </a:rPr>
              <a:t>Essentially “distribution” replaces the words “data” or “graph”.</a:t>
            </a:r>
          </a:p>
          <a:p>
            <a:pPr marL="342900" indent="-342900" eaLnBrk="1" hangingPunct="1">
              <a:buFont typeface="Arial" pitchFamily="34" charset="0"/>
              <a:buChar char="•"/>
              <a:defRPr/>
            </a:pPr>
            <a:r>
              <a:rPr lang="en-US" sz="2500" dirty="0">
                <a:latin typeface="+mj-lt"/>
              </a:rPr>
              <a:t>The median of the distribution is 28.</a:t>
            </a:r>
          </a:p>
          <a:p>
            <a:pPr marL="342900" indent="-342900" eaLnBrk="1" hangingPunct="1">
              <a:buFont typeface="Arial" pitchFamily="34" charset="0"/>
              <a:buChar char="•"/>
              <a:defRPr/>
            </a:pPr>
            <a:r>
              <a:rPr lang="en-US" sz="2500" dirty="0">
                <a:latin typeface="+mj-lt"/>
              </a:rPr>
              <a:t>The distribution is skewed left. </a:t>
            </a:r>
          </a:p>
        </p:txBody>
      </p:sp>
      <p:pic>
        <p:nvPicPr>
          <p:cNvPr id="7171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1" t="19928"/>
          <a:stretch>
            <a:fillRect/>
          </a:stretch>
        </p:blipFill>
        <p:spPr bwMode="auto">
          <a:xfrm>
            <a:off x="2903538" y="4591050"/>
            <a:ext cx="5849937" cy="197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051175" y="4043363"/>
            <a:ext cx="2681288" cy="8620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111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111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111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111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11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11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11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11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111" charset="-128"/>
              </a:defRPr>
            </a:lvl9pPr>
          </a:lstStyle>
          <a:p>
            <a:pPr algn="ctr" eaLnBrk="1" hangingPunct="1">
              <a:defRPr/>
            </a:pPr>
            <a:r>
              <a:rPr lang="en-US" sz="2500" b="1" dirty="0" err="1">
                <a:solidFill>
                  <a:srgbClr val="000000"/>
                </a:solidFill>
                <a:latin typeface="+mj-lt"/>
              </a:rPr>
              <a:t>Dotplot</a:t>
            </a:r>
            <a:r>
              <a:rPr lang="en-US" sz="2500" b="1" dirty="0">
                <a:solidFill>
                  <a:srgbClr val="000000"/>
                </a:solidFill>
                <a:latin typeface="+mj-lt"/>
              </a:rPr>
              <a:t> of MPG Distribution</a:t>
            </a:r>
            <a:endParaRPr lang="en-US" sz="2500" dirty="0">
              <a:solidFill>
                <a:srgbClr val="000000"/>
              </a:solidFill>
              <a:latin typeface="+mj-lt"/>
            </a:endParaRPr>
          </a:p>
        </p:txBody>
      </p:sp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1653114" y="-760084"/>
            <a:ext cx="5858606" cy="8082157"/>
          </a:xfrm>
        </p:spPr>
        <p:txBody>
          <a:bodyPr/>
          <a:lstStyle/>
          <a:p>
            <a:r>
              <a:rPr lang="en-US" smtClean="0"/>
              <a:t>Practice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38" y="1012939"/>
            <a:ext cx="6697589" cy="540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427379"/>
      </p:ext>
    </p:extLst>
  </p:cSld>
  <p:clrMapOvr>
    <a:masterClrMapping/>
  </p:clrMapOvr>
  <p:transition spd="med">
    <p:pull dir="l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468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850983"/>
      </p:ext>
    </p:extLst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852</TotalTime>
  <Words>289</Words>
  <Application>Microsoft Macintosh PowerPoint</Application>
  <PresentationFormat>On-screen Show (4:3)</PresentationFormat>
  <Paragraphs>51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Calibri</vt:lpstr>
      <vt:lpstr>ＭＳ Ｐゴシック</vt:lpstr>
      <vt:lpstr>Wingdings</vt:lpstr>
      <vt:lpstr>Arial</vt:lpstr>
      <vt:lpstr>Office Theme</vt:lpstr>
      <vt:lpstr>PowerPoint Presentation</vt:lpstr>
      <vt:lpstr>Introduction Data Analysis: Making Sense of Data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Lakeville Area Public Schools</Company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Sandy Hinding</dc:creator>
  <cp:lastModifiedBy>Jameil Floyd</cp:lastModifiedBy>
  <cp:revision>87</cp:revision>
  <cp:lastPrinted>2015-04-24T14:53:32Z</cp:lastPrinted>
  <dcterms:created xsi:type="dcterms:W3CDTF">2010-09-30T16:11:24Z</dcterms:created>
  <dcterms:modified xsi:type="dcterms:W3CDTF">2018-08-20T00:01:38Z</dcterms:modified>
</cp:coreProperties>
</file>