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71" r:id="rId11"/>
    <p:sldId id="272" r:id="rId12"/>
    <p:sldId id="273" r:id="rId13"/>
    <p:sldId id="265" r:id="rId14"/>
    <p:sldId id="274" r:id="rId15"/>
    <p:sldId id="275" r:id="rId16"/>
    <p:sldId id="266" r:id="rId17"/>
    <p:sldId id="267" r:id="rId18"/>
    <p:sldId id="268" r:id="rId19"/>
    <p:sldId id="269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3399"/>
    <a:srgbClr val="D1E3F3"/>
    <a:srgbClr val="DBE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A8BF-4982-4FA3-9988-22DE3719FD63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211B6-CD8F-488B-AFC8-26A616B4A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39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A8BF-4982-4FA3-9988-22DE3719FD63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211B6-CD8F-488B-AFC8-26A616B4A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68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A8BF-4982-4FA3-9988-22DE3719FD63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211B6-CD8F-488B-AFC8-26A616B4A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9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A8BF-4982-4FA3-9988-22DE3719FD63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211B6-CD8F-488B-AFC8-26A616B4A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57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A8BF-4982-4FA3-9988-22DE3719FD63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211B6-CD8F-488B-AFC8-26A616B4A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80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A8BF-4982-4FA3-9988-22DE3719FD63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211B6-CD8F-488B-AFC8-26A616B4A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16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A8BF-4982-4FA3-9988-22DE3719FD63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211B6-CD8F-488B-AFC8-26A616B4A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32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A8BF-4982-4FA3-9988-22DE3719FD63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211B6-CD8F-488B-AFC8-26A616B4A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13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A8BF-4982-4FA3-9988-22DE3719FD63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211B6-CD8F-488B-AFC8-26A616B4A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408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A8BF-4982-4FA3-9988-22DE3719FD63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211B6-CD8F-488B-AFC8-26A616B4A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6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A8BF-4982-4FA3-9988-22DE3719FD63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211B6-CD8F-488B-AFC8-26A616B4A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03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D1E3F3"/>
            </a:gs>
            <a:gs pos="100000">
              <a:srgbClr val="DBE9F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FA8BF-4982-4FA3-9988-22DE3719FD63}" type="datetimeFigureOut">
              <a:rPr lang="en-US" smtClean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211B6-CD8F-488B-AFC8-26A616B4A0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77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emf"/><Relationship Id="rId7" Type="http://schemas.openxmlformats.org/officeDocument/2006/relationships/image" Target="../media/image9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emf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11" Type="http://schemas.openxmlformats.org/officeDocument/2006/relationships/image" Target="../media/image140.png"/><Relationship Id="rId5" Type="http://schemas.openxmlformats.org/officeDocument/2006/relationships/image" Target="../media/image7.emf"/><Relationship Id="rId15" Type="http://schemas.openxmlformats.org/officeDocument/2006/relationships/image" Target="../media/image18.png"/><Relationship Id="rId10" Type="http://schemas.openxmlformats.org/officeDocument/2006/relationships/image" Target="../media/image14.png"/><Relationship Id="rId19" Type="http://schemas.openxmlformats.org/officeDocument/2006/relationships/image" Target="../media/image9.emf"/><Relationship Id="rId4" Type="http://schemas.openxmlformats.org/officeDocument/2006/relationships/image" Target="../media/image4.emf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9354" y="1761941"/>
            <a:ext cx="10925907" cy="152400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Derivatives of Inverse Trigonometric Functions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3630" y="3218886"/>
            <a:ext cx="113166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and</a:t>
            </a:r>
          </a:p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Derivatives of other Inverse Functions</a:t>
            </a:r>
          </a:p>
        </p:txBody>
      </p:sp>
    </p:spTree>
    <p:extLst>
      <p:ext uri="{BB962C8B-B14F-4D97-AF65-F5344CB8AC3E}">
        <p14:creationId xmlns:p14="http://schemas.microsoft.com/office/powerpoint/2010/main" val="287134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1193" y="247972"/>
            <a:ext cx="7205967" cy="641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246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365125"/>
            <a:ext cx="6102649" cy="608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934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489" b="46651"/>
          <a:stretch/>
        </p:blipFill>
        <p:spPr>
          <a:xfrm>
            <a:off x="456457" y="365125"/>
            <a:ext cx="8988167" cy="31171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02290" y="3720230"/>
                <a:ext cx="8214108" cy="171290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func>
                            <m:funcPr>
                              <m:ctrlPr>
                                <a:rPr lang="en-US" sz="4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f>
                                <m:fPr>
                                  <m:ctrlP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4800">
                                      <a:latin typeface="Cambria Math" panose="02040503050406030204" pitchFamily="18" charset="0"/>
                                    </a:rPr>
                                    <m:t>dy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4800">
                                      <a:latin typeface="Cambria Math" panose="02040503050406030204" pitchFamily="18" charset="0"/>
                                    </a:rPr>
                                    <m:t>dx</m:t>
                                  </m:r>
                                </m:den>
                              </m:f>
                              <m:r>
                                <a:rPr lang="en-US" sz="480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sz="4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4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4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48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sz="4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rad>
                                    <m:radPr>
                                      <m:degHide m:val="on"/>
                                      <m:ctrlPr>
                                        <a:rPr lang="en-US" sz="4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US" sz="4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4800" b="0" i="1" smtClean="0">
                                              <a:latin typeface="Cambria Math" panose="020405030504060302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US" sz="48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48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48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rad>
                                </m:den>
                              </m:f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e>
                          </m:func>
                        </m:fName>
                        <m:e>
                          <m:func>
                            <m:funcPr>
                              <m:ctrlPr>
                                <a:rPr lang="en-US" sz="48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4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800" i="0" smtClean="0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US" sz="480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290" y="3720230"/>
                <a:ext cx="8214108" cy="17129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5191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10211014"/>
                  </p:ext>
                </p:extLst>
              </p:nvPr>
            </p:nvGraphicFramePr>
            <p:xfrm>
              <a:off x="838200" y="365125"/>
              <a:ext cx="10515600" cy="4084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15600">
                      <a:extLst>
                        <a:ext uri="{9D8B030D-6E8A-4147-A177-3AD203B41FA5}">
                          <a16:colId xmlns:a16="http://schemas.microsoft.com/office/drawing/2014/main" val="107687475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Continuity and Differentiability of Inverse Functions</a:t>
                          </a:r>
                          <a:endParaRPr lang="en-US" sz="3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03639042"/>
                      </a:ext>
                    </a:extLst>
                  </a:tr>
                  <a:tr h="1049655">
                    <a:tc>
                      <a:txBody>
                        <a:bodyPr/>
                        <a:lstStyle/>
                        <a:p>
                          <a:r>
                            <a:rPr lang="en-US" sz="32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Let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US" sz="32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be a function whose domain is an interval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𝐼</m:t>
                              </m:r>
                            </m:oMath>
                          </a14:m>
                          <a:r>
                            <a:rPr lang="en-US" sz="32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.  If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US" sz="32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has an inverse function, then the following statements are true.</a:t>
                          </a:r>
                        </a:p>
                        <a:p>
                          <a:pPr marL="515938" lvl="0" indent="-515938">
                            <a:buAutoNum type="arabicParenR"/>
                          </a:pPr>
                          <a:r>
                            <a:rPr lang="en-US" sz="32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If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US" sz="32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is continuous on its domain, then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32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sz="32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32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is continuous on its domain.</a:t>
                          </a:r>
                        </a:p>
                        <a:p>
                          <a:pPr marL="0" lvl="0" indent="0">
                            <a:buNone/>
                          </a:pPr>
                          <a:endParaRPr lang="en-US" sz="32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515938" indent="-515938"/>
                          <a:r>
                            <a:rPr lang="en-US" sz="32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2)  If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US" sz="32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is differentiable on an interval containing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𝑐</m:t>
                              </m:r>
                            </m:oMath>
                          </a14:m>
                          <a:r>
                            <a:rPr lang="en-US" sz="32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𝑓</m:t>
                              </m:r>
                              <m:r>
                                <a:rPr lang="en-US" sz="32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′(</m:t>
                              </m:r>
                              <m:r>
                                <a:rPr lang="en-US" sz="32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𝑐</m:t>
                              </m:r>
                              <m:r>
                                <a:rPr lang="en-US" sz="32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)≠0</m:t>
                              </m:r>
                            </m:oMath>
                          </a14:m>
                          <a:r>
                            <a:rPr lang="en-US" sz="32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, the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32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sz="32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32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is differentiable at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𝑓</m:t>
                              </m:r>
                              <m:r>
                                <a:rPr lang="en-US" sz="32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r>
                                <a:rPr lang="en-US" sz="32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𝑐</m:t>
                              </m:r>
                              <m:r>
                                <a:rPr lang="en-US" sz="32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32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.</a:t>
                          </a:r>
                          <a:endParaRPr lang="en-US" sz="3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2592142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10211014"/>
                  </p:ext>
                </p:extLst>
              </p:nvPr>
            </p:nvGraphicFramePr>
            <p:xfrm>
              <a:off x="838200" y="365125"/>
              <a:ext cx="10515600" cy="4084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15600">
                      <a:extLst>
                        <a:ext uri="{9D8B030D-6E8A-4147-A177-3AD203B41FA5}">
                          <a16:colId xmlns:a16="http://schemas.microsoft.com/office/drawing/2014/main" val="107687475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Continuity and Differentiability of Inverse Functions</a:t>
                          </a:r>
                          <a:endParaRPr lang="en-US" sz="3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03639042"/>
                      </a:ext>
                    </a:extLst>
                  </a:tr>
                  <a:tr h="3505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8" t="-18576" r="-232" b="-59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2592142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48165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729" y="100281"/>
            <a:ext cx="10515600" cy="1325563"/>
          </a:xfrm>
        </p:spPr>
        <p:txBody>
          <a:bodyPr/>
          <a:lstStyle/>
          <a:p>
            <a:r>
              <a:rPr lang="en-US" dirty="0"/>
              <a:t>Analyzing Inverse Relationships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31729" y="1425844"/>
            <a:ext cx="11463693" cy="489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153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1635" y="264844"/>
            <a:ext cx="11988729" cy="28516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95" y="3216812"/>
            <a:ext cx="12084607" cy="345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637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1424287474"/>
                  </p:ext>
                </p:extLst>
              </p:nvPr>
            </p:nvGraphicFramePr>
            <p:xfrm>
              <a:off x="543268" y="365125"/>
              <a:ext cx="6715991" cy="381663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71599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63899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Derivative of an Inverse Function</a:t>
                          </a:r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177649">
                    <a:tc>
                      <a:txBody>
                        <a:bodyPr/>
                        <a:lstStyle/>
                        <a:p>
                          <a:r>
                            <a:rPr lang="en-US" sz="2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Let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US" sz="2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be a function that is differentiable on an interval  .  If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US" sz="2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has an inverse function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𝑔</m:t>
                              </m:r>
                            </m:oMath>
                          </a14:m>
                          <a:r>
                            <a:rPr lang="en-US" sz="2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, then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𝑔</m:t>
                              </m:r>
                            </m:oMath>
                          </a14:m>
                          <a:r>
                            <a:rPr lang="en-US" sz="2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is differentiable at any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US" sz="2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for which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sz="2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2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𝑔</m:t>
                                  </m:r>
                                  <m:d>
                                    <m:dPr>
                                      <m:ctrlPr>
                                        <a:rPr lang="en-US" sz="2800" i="1" kern="120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i="1" kern="120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sz="2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≠0</m:t>
                              </m:r>
                            </m:oMath>
                          </a14:m>
                          <a:r>
                            <a:rPr lang="en-US" sz="2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.  Moreover, </a:t>
                          </a:r>
                        </a:p>
                        <a:p>
                          <a:endParaRPr lang="en-US" sz="2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𝑔</m:t>
                                  </m:r>
                                </m:e>
                                <m:sup>
                                  <m:r>
                                    <a:rPr lang="en-US" sz="2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2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2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𝑓</m:t>
                                  </m:r>
                                  <m:r>
                                    <a:rPr lang="en-US" sz="2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′(</m:t>
                                  </m:r>
                                  <m:r>
                                    <a:rPr lang="en-US" sz="2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𝑔</m:t>
                                  </m:r>
                                  <m:d>
                                    <m:dPr>
                                      <m:ctrlPr>
                                        <a:rPr lang="en-US" sz="2800" i="1" kern="120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i="1" kern="120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US" sz="2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)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 ,    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𝑓</m:t>
                              </m:r>
                              <m:r>
                                <a:rPr lang="en-US" sz="2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′(</m:t>
                              </m:r>
                              <m:r>
                                <a:rPr lang="en-US" sz="2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2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)≠0</m:t>
                              </m:r>
                            </m:oMath>
                          </a14:m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1424287474"/>
                  </p:ext>
                </p:extLst>
              </p:nvPr>
            </p:nvGraphicFramePr>
            <p:xfrm>
              <a:off x="543268" y="365125"/>
              <a:ext cx="6715991" cy="381663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71599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63899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Derivative of an Inverse Function</a:t>
                          </a:r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17764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91" t="-21839" r="-363" b="-5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096" y="478924"/>
            <a:ext cx="3588098" cy="3589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565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11" y="1016053"/>
            <a:ext cx="11801665" cy="527625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3111" y="237642"/>
            <a:ext cx="10515600" cy="778411"/>
          </a:xfrm>
        </p:spPr>
        <p:txBody>
          <a:bodyPr/>
          <a:lstStyle/>
          <a:p>
            <a:r>
              <a:rPr lang="en-US" dirty="0"/>
              <a:t>More examples…</a:t>
            </a:r>
          </a:p>
        </p:txBody>
      </p:sp>
    </p:spTree>
    <p:extLst>
      <p:ext uri="{BB962C8B-B14F-4D97-AF65-F5344CB8AC3E}">
        <p14:creationId xmlns:p14="http://schemas.microsoft.com/office/powerpoint/2010/main" val="3767946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335" y="365125"/>
            <a:ext cx="11273924" cy="544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166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9233" y="365125"/>
            <a:ext cx="10933533" cy="637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373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Example 1: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71143" y="1977378"/>
                <a:ext cx="3264877" cy="620591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71143" y="1977378"/>
                <a:ext cx="3264877" cy="62059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031095" y="1977378"/>
            <a:ext cx="3354754" cy="149944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When you create an inverse you switch the </a:t>
            </a:r>
            <a:r>
              <a:rPr 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and the </a:t>
            </a:r>
            <a:r>
              <a:rPr lang="en-US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.</a:t>
            </a: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23" y="2974758"/>
            <a:ext cx="3443297" cy="2745818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92431" y="3572671"/>
                <a:ext cx="275101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2431" y="3572671"/>
                <a:ext cx="275101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087446" y="4534616"/>
            <a:ext cx="3673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Then you solve for </a:t>
            </a: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2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92061" y="5544494"/>
                <a:ext cx="386861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061" y="5544494"/>
                <a:ext cx="386861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857" y="1577475"/>
            <a:ext cx="2743200" cy="344728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8250472" y="4827003"/>
            <a:ext cx="36419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This is not a function! </a:t>
            </a:r>
            <a:r>
              <a:rPr lang="en-US" sz="4800" b="1" dirty="0">
                <a:solidFill>
                  <a:srgbClr val="CC3399"/>
                </a:solidFill>
                <a:sym typeface="Wingdings" panose="05000000000000000000" pitchFamily="2" charset="2"/>
              </a:rPr>
              <a:t></a:t>
            </a:r>
            <a:endParaRPr lang="en-US" sz="4800" b="1" dirty="0">
              <a:solidFill>
                <a:srgbClr val="CC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19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9" grpId="0"/>
      <p:bldP spid="10" grpId="0"/>
      <p:bldP spid="11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7" y="274636"/>
            <a:ext cx="11823803" cy="639761"/>
          </a:xfrm>
        </p:spPr>
        <p:txBody>
          <a:bodyPr>
            <a:normAutofit fontScale="90000"/>
          </a:bodyPr>
          <a:lstStyle/>
          <a:p>
            <a:r>
              <a:rPr lang="en-US" dirty="0"/>
              <a:t>Finding the Derivative of an Inverse Function by using a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04886"/>
            <a:ext cx="11114191" cy="572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909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851" y="2203382"/>
            <a:ext cx="11762662" cy="450221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PRACTICE</a:t>
            </a:r>
            <a:r>
              <a:rPr lang="en-US" dirty="0"/>
              <a:t>: Find g’(4)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766" r="430" b="65588"/>
          <a:stretch/>
        </p:blipFill>
        <p:spPr>
          <a:xfrm>
            <a:off x="112851" y="109539"/>
            <a:ext cx="11199652" cy="209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2946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175" y="2228780"/>
            <a:ext cx="11199651" cy="43513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4766" r="430" b="65588"/>
          <a:stretch/>
        </p:blipFill>
        <p:spPr>
          <a:xfrm>
            <a:off x="496175" y="134937"/>
            <a:ext cx="11199652" cy="209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352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28701" y="1390284"/>
                <a:ext cx="5578230" cy="1550621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3500" dirty="0"/>
                  <a:t>To make this a function you restrict the domain of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5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5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5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5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35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5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func>
                    </m:oMath>
                  </m:oMathPara>
                </a14:m>
                <a:endParaRPr lang="en-US" sz="35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28701" y="1390284"/>
                <a:ext cx="5578230" cy="1550621"/>
              </a:xfrm>
              <a:blipFill>
                <a:blip r:embed="rId2"/>
                <a:stretch>
                  <a:fillRect l="-2842" t="-10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1185352"/>
                <a:ext cx="5181600" cy="141776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3200" dirty="0"/>
                  <a:t>Hence, the inverse </a:t>
                </a:r>
                <a:endParaRPr lang="en-US" sz="32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Will be a function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1185352"/>
                <a:ext cx="5181600" cy="1417760"/>
              </a:xfrm>
              <a:blipFill>
                <a:blip r:embed="rId3"/>
                <a:stretch>
                  <a:fillRect l="-2824" t="-11159" b="-9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39" y="2715847"/>
            <a:ext cx="2966054" cy="2773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816" y="2590691"/>
            <a:ext cx="2829912" cy="30241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303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6198207"/>
                  </p:ext>
                </p:extLst>
              </p:nvPr>
            </p:nvGraphicFramePr>
            <p:xfrm>
              <a:off x="838200" y="365125"/>
              <a:ext cx="10515600" cy="53822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718538">
                      <a:extLst>
                        <a:ext uri="{9D8B030D-6E8A-4147-A177-3AD203B41FA5}">
                          <a16:colId xmlns:a16="http://schemas.microsoft.com/office/drawing/2014/main" val="2215089374"/>
                        </a:ext>
                      </a:extLst>
                    </a:gridCol>
                    <a:gridCol w="2813539">
                      <a:extLst>
                        <a:ext uri="{9D8B030D-6E8A-4147-A177-3AD203B41FA5}">
                          <a16:colId xmlns:a16="http://schemas.microsoft.com/office/drawing/2014/main" val="3986013177"/>
                        </a:ext>
                      </a:extLst>
                    </a:gridCol>
                    <a:gridCol w="2983523">
                      <a:extLst>
                        <a:ext uri="{9D8B030D-6E8A-4147-A177-3AD203B41FA5}">
                          <a16:colId xmlns:a16="http://schemas.microsoft.com/office/drawing/2014/main" val="1430298972"/>
                        </a:ext>
                      </a:extLst>
                    </a:gridCol>
                  </a:tblGrid>
                  <a:tr h="37084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Definition</a:t>
                          </a:r>
                          <a:r>
                            <a:rPr lang="en-US" sz="2800" baseline="0" dirty="0"/>
                            <a:t> of Inverse Trigonometric Function</a:t>
                          </a:r>
                          <a:endParaRPr lang="en-US" sz="28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195750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400" i="1" u="sng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Function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i="1" u="sng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Domain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i="1" u="sng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Range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8255138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</a:rPr>
                                <m:t>𝑎𝑟𝑐</m:t>
                              </m:r>
                              <m:func>
                                <m:funcPr>
                                  <m:ctrlP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kern="1000" baseline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oMath>
                          </a14:m>
                          <a:r>
                            <a:rPr lang="en-US" sz="2400" kern="1000" baseline="0" dirty="0"/>
                            <a:t>   iff  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kern="1000" baseline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oMath>
                          </a14:m>
                          <a:endParaRPr lang="en-US" sz="2400" kern="1000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</m:t>
                                </m:r>
                              </m:oMath>
                            </m:oMathPara>
                          </a14:m>
                          <a:endParaRPr lang="en-US" sz="2400" kern="1000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kern="1000" baseline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800" i="1" kern="1000" baseline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 kern="1000" baseline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sz="1800" b="0" i="1" kern="1000" baseline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sz="180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8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8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f>
                                  <m:fPr>
                                    <m:ctrlPr>
                                      <a:rPr lang="en-US" sz="1800" b="0" i="1" kern="1000" baseline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kern="1000" baseline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sz="1800" b="0" i="1" kern="1000" baseline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kern="1000" baseline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252980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</a:rPr>
                                <m:t>𝑎𝑟𝑐</m:t>
                              </m:r>
                              <m:func>
                                <m:funcPr>
                                  <m:ctrlP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kern="1000" baseline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oMath>
                          </a14:m>
                          <a:r>
                            <a:rPr lang="en-US" sz="2400" kern="1000" baseline="0" dirty="0"/>
                            <a:t>   iff  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kern="1000" baseline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oMath>
                          </a14:m>
                          <a:endParaRPr lang="en-US" sz="2400" kern="1000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</m:t>
                                </m:r>
                              </m:oMath>
                            </m:oMathPara>
                          </a14:m>
                          <a:endParaRPr lang="en-US" sz="2400" kern="1000" baseline="0" dirty="0"/>
                        </a:p>
                        <a:p>
                          <a:endParaRPr lang="en-US" sz="2400" kern="1000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en-US" sz="2400" kern="1000" baseline="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743759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</a:rPr>
                                <m:t>𝑎𝑟𝑐</m:t>
                              </m:r>
                              <m:func>
                                <m:funcPr>
                                  <m:ctrlP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kern="1000" baseline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oMath>
                          </a14:m>
                          <a:r>
                            <a:rPr lang="en-US" sz="2400" kern="1000" baseline="0" dirty="0"/>
                            <a:t>  iff  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kern="1000" baseline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oMath>
                          </a14:m>
                          <a:endParaRPr lang="en-US" sz="2400" kern="1000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∞&lt;</m:t>
                                </m:r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&lt;∞</m:t>
                                </m:r>
                              </m:oMath>
                            </m:oMathPara>
                          </a14:m>
                          <a:endParaRPr lang="en-US" sz="2400" kern="1000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b="0" i="1" kern="1000" baseline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800" i="1" kern="1000" baseline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 kern="1000" baseline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sz="1800" b="0" i="1" kern="1000" baseline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sz="18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sz="18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8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f>
                                  <m:fPr>
                                    <m:ctrlPr>
                                      <a:rPr lang="en-US" sz="1800" b="0" i="1" kern="1000" baseline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kern="1000" baseline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sz="1800" b="0" i="1" kern="1000" baseline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kern="1000" baseline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62391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</a:rPr>
                                <m:t>𝑎𝑟𝑐</m:t>
                              </m:r>
                              <m:func>
                                <m:funcPr>
                                  <m:ctrlP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kern="1000" baseline="0" smtClean="0">
                                      <a:latin typeface="Cambria Math" panose="02040503050406030204" pitchFamily="18" charset="0"/>
                                    </a:rPr>
                                    <m:t>cot</m:t>
                                  </m:r>
                                </m:fName>
                                <m:e>
                                  <m: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oMath>
                          </a14:m>
                          <a:r>
                            <a:rPr lang="en-US" sz="2400" kern="1000" baseline="0" dirty="0"/>
                            <a:t>  iff  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kern="1000" baseline="0" smtClean="0">
                                      <a:latin typeface="Cambria Math" panose="02040503050406030204" pitchFamily="18" charset="0"/>
                                    </a:rPr>
                                    <m:t>cot</m:t>
                                  </m:r>
                                </m:fName>
                                <m:e>
                                  <m: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oMath>
                          </a14:m>
                          <a:endParaRPr lang="en-US" sz="2400" kern="1000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∞&lt;</m:t>
                                </m:r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&lt;∞</m:t>
                                </m:r>
                              </m:oMath>
                            </m:oMathPara>
                          </a14:m>
                          <a:endParaRPr lang="en-US" sz="2400" kern="1000" baseline="0" dirty="0"/>
                        </a:p>
                        <a:p>
                          <a:endParaRPr lang="en-US" sz="2400" kern="1000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oMath>
                            </m:oMathPara>
                          </a14:m>
                          <a:endParaRPr lang="en-US" sz="2400" kern="1000" baseline="0" dirty="0"/>
                        </a:p>
                        <a:p>
                          <a:pPr algn="ctr"/>
                          <a:endParaRPr lang="en-US" sz="2400" kern="1000" baseline="0" dirty="0"/>
                        </a:p>
                      </a:txBody>
                      <a:tcPr anchor="b"/>
                    </a:tc>
                    <a:extLst>
                      <a:ext uri="{0D108BD9-81ED-4DB2-BD59-A6C34878D82A}">
                        <a16:rowId xmlns:a16="http://schemas.microsoft.com/office/drawing/2014/main" val="41229303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</a:rPr>
                                <m:t>𝑎𝑟𝑐</m:t>
                              </m:r>
                              <m:func>
                                <m:funcPr>
                                  <m:ctrlP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kern="1000" baseline="0" smtClean="0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fName>
                                <m:e>
                                  <m: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oMath>
                          </a14:m>
                          <a:r>
                            <a:rPr lang="en-US" sz="2400" kern="1000" baseline="0" dirty="0"/>
                            <a:t>  iff  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kern="1000" baseline="0" smtClean="0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fName>
                                <m:e>
                                  <m: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func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US" sz="2400" kern="1000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2400" i="1" kern="1000" baseline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kern="1000" baseline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40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400" kern="1000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oMath>
                          </a14:m>
                          <a:r>
                            <a:rPr lang="en-US" sz="2400" kern="1000" baseline="0" dirty="0"/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kern="1000" baseline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800" b="0" i="1" kern="1000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</m:t>
                              </m:r>
                              <m:f>
                                <m:fPr>
                                  <m:ctrlPr>
                                    <a:rPr lang="en-US" sz="1800" b="0" i="1" kern="1000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kern="1000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800" b="0" i="1" kern="1000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US" sz="1800" kern="1000" baseline="0" dirty="0"/>
                        </a:p>
                        <a:p>
                          <a:pPr algn="ctr"/>
                          <a:endParaRPr lang="en-US" sz="2400" kern="1000" baseline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444280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</a:rPr>
                                <m:t>𝑎𝑟𝑐</m:t>
                              </m:r>
                              <m:func>
                                <m:funcPr>
                                  <m:ctrlP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kern="1000" baseline="0" smtClean="0">
                                      <a:latin typeface="Cambria Math" panose="02040503050406030204" pitchFamily="18" charset="0"/>
                                    </a:rPr>
                                    <m:t>csc</m:t>
                                  </m:r>
                                </m:fName>
                                <m:e>
                                  <m: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oMath>
                          </a14:m>
                          <a:r>
                            <a:rPr lang="en-US" sz="2400" kern="1000" baseline="0" dirty="0"/>
                            <a:t>  iff 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400" b="0" i="0" kern="1000" baseline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400" b="0" i="0" kern="1000" baseline="0" smtClean="0">
                                      <a:latin typeface="Cambria Math" panose="02040503050406030204" pitchFamily="18" charset="0"/>
                                    </a:rPr>
                                    <m:t>csc</m:t>
                                  </m:r>
                                </m:fName>
                                <m:e>
                                  <m:r>
                                    <a:rPr lang="en-US" sz="2400" b="0" i="1" kern="1000" baseline="0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func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0" i="1" kern="1000" baseline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US" sz="2400" kern="1000" baseline="0" dirty="0"/>
                        </a:p>
                        <a:p>
                          <a:endParaRPr lang="en-US" sz="2400" kern="1000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2400" i="1" kern="1000" baseline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kern="1000" baseline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sz="240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US" sz="2400" b="0" i="1" kern="1000" baseline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400" kern="1000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800" b="0" i="1" kern="1000" baseline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i="1" kern="1000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 kern="1000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800" b="0" i="1" kern="1000" baseline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1800" i="1" kern="1000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1800" b="0" i="1" kern="1000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1800" b="0" i="1" kern="1000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f>
                                <m:fPr>
                                  <m:ctrlPr>
                                    <a:rPr lang="en-US" sz="1800" b="0" i="1" kern="1000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kern="1000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800" b="0" i="1" kern="1000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kern="1000" baseline="0" dirty="0"/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kern="1000" baseline="0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kern="1000" baseline="0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≠0</m:t>
                              </m:r>
                            </m:oMath>
                          </a14:m>
                          <a:endParaRPr lang="en-US" sz="2400" kern="1000" baseline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679383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6198207"/>
                  </p:ext>
                </p:extLst>
              </p:nvPr>
            </p:nvGraphicFramePr>
            <p:xfrm>
              <a:off x="838200" y="365125"/>
              <a:ext cx="10515600" cy="53822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718538">
                      <a:extLst>
                        <a:ext uri="{9D8B030D-6E8A-4147-A177-3AD203B41FA5}">
                          <a16:colId xmlns:a16="http://schemas.microsoft.com/office/drawing/2014/main" val="2215089374"/>
                        </a:ext>
                      </a:extLst>
                    </a:gridCol>
                    <a:gridCol w="2813539">
                      <a:extLst>
                        <a:ext uri="{9D8B030D-6E8A-4147-A177-3AD203B41FA5}">
                          <a16:colId xmlns:a16="http://schemas.microsoft.com/office/drawing/2014/main" val="3986013177"/>
                        </a:ext>
                      </a:extLst>
                    </a:gridCol>
                    <a:gridCol w="2983523">
                      <a:extLst>
                        <a:ext uri="{9D8B030D-6E8A-4147-A177-3AD203B41FA5}">
                          <a16:colId xmlns:a16="http://schemas.microsoft.com/office/drawing/2014/main" val="1430298972"/>
                        </a:ext>
                      </a:extLst>
                    </a:gridCol>
                  </a:tblGrid>
                  <a:tr h="51816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Definition</a:t>
                          </a:r>
                          <a:r>
                            <a:rPr lang="en-US" sz="2800" baseline="0" dirty="0"/>
                            <a:t> of Inverse Trigonometric Function</a:t>
                          </a:r>
                          <a:endParaRPr lang="en-US" sz="28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1957509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i="1" u="sng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Function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i="1" u="sng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Domain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i="1" u="sng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Range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82551381"/>
                      </a:ext>
                    </a:extLst>
                  </a:tr>
                  <a:tr h="5575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29" t="-183696" r="-123514" b="-689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7749" t="-183696" r="-106926" b="-689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52449" t="-183696" r="-816" b="-6891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25298075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29" t="-193333" r="-123514" b="-3696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7749" t="-193333" r="-106926" b="-3696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52449" t="-193333" r="-816" b="-3696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74375929"/>
                      </a:ext>
                    </a:extLst>
                  </a:tr>
                  <a:tr h="5575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29" t="-430435" r="-123514" b="-4423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7749" t="-430435" r="-106926" b="-4423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52449" t="-430435" r="-816" b="-4423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66239166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29" t="-361481" r="-123514" b="-2014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7749" t="-361481" r="-106926" b="-2014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blipFill>
                          <a:blip r:embed="rId2"/>
                          <a:stretch>
                            <a:fillRect l="-252449" t="-361481" r="-816" b="-2014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22930372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29" t="-461481" r="-123514" b="-1014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7749" t="-461481" r="-106926" b="-1014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52449" t="-461481" r="-816" b="-1014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44428050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29" t="-561481" r="-123514" b="-14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7749" t="-561481" r="-106926" b="-14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52449" t="-561481" r="-816" b="-14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8679383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838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219" y="114402"/>
            <a:ext cx="10515600" cy="394417"/>
          </a:xfrm>
        </p:spPr>
        <p:txBody>
          <a:bodyPr>
            <a:normAutofit fontScale="90000"/>
          </a:bodyPr>
          <a:lstStyle/>
          <a:p>
            <a:r>
              <a:rPr lang="en-US" dirty="0"/>
              <a:t>Graphs of Inverse Trigonometric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0647" y="851740"/>
            <a:ext cx="10515600" cy="321854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276" y="1515401"/>
            <a:ext cx="2070668" cy="2212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455" y="1792297"/>
            <a:ext cx="2070668" cy="2212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09" y="1442700"/>
            <a:ext cx="2070668" cy="2212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4230585"/>
            <a:ext cx="2070668" cy="2212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61" y="4378107"/>
            <a:ext cx="2705674" cy="2065298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3869" y="3635785"/>
                <a:ext cx="37979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Domain: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</m:oMath>
                </a14:m>
                <a:r>
                  <a:rPr lang="en-US" b="1" dirty="0"/>
                  <a:t>Range: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lin"/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type m:val="lin"/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d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869" y="3635785"/>
                <a:ext cx="3797946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445" t="-116393" r="-10273" b="-175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47897" y="3598134"/>
                <a:ext cx="32362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Domain: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b="1" i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b="1" dirty="0"/>
                  <a:t>Range: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7897" y="3598134"/>
                <a:ext cx="3236226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50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187411" y="3670871"/>
                <a:ext cx="40045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Domain: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∞,∞</m:t>
                        </m:r>
                      </m:e>
                    </m:d>
                    <m:r>
                      <a:rPr lang="en-US" b="1" i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b="1" dirty="0"/>
                  <a:t>Range: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lin"/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type m:val="lin"/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d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7411" y="3670871"/>
                <a:ext cx="4004587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1218" t="-116393" r="-8828" b="-175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17746" y="6176018"/>
                <a:ext cx="3454069" cy="681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Domain:</a:t>
                </a:r>
                <a14:m>
                  <m:oMath xmlns:m="http://schemas.openxmlformats.org/officeDocument/2006/math">
                    <m:d>
                      <m:dPr>
                        <m:endChr m:val="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∞,</m:t>
                        </m:r>
                        <m:d>
                          <m:dPr>
                            <m:begChr m:val=""/>
                            <m:endChr m:val="]"/>
                            <m:ctrlP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nary>
                          <m:naryPr>
                            <m:chr m:val="⋃"/>
                            <m:subHide m:val="on"/>
                            <m:supHide m:val="on"/>
                            <m:ctrlP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begChr m:val="["/>
                                <m:endChr m:val=""/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d>
                                  <m:dPr>
                                    <m:begChr m:val=""/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∞</m:t>
                                    </m:r>
                                  </m:e>
                                </m:d>
                              </m:e>
                            </m:d>
                          </m:e>
                        </m:nary>
                      </m:e>
                    </m:d>
                  </m:oMath>
                </a14:m>
                <a:endParaRPr lang="en-US" b="1" dirty="0"/>
              </a:p>
              <a:p>
                <a:r>
                  <a:rPr lang="en-US" b="1" dirty="0"/>
                  <a:t> Range: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lin"/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type m:val="lin"/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d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46" y="6176018"/>
                <a:ext cx="3454069" cy="681982"/>
              </a:xfrm>
              <a:prstGeom prst="rect">
                <a:avLst/>
              </a:prstGeom>
              <a:blipFill>
                <a:blip r:embed="rId10"/>
                <a:stretch>
                  <a:fillRect l="-1411" t="-91964" b="-96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02576" y="6195549"/>
                <a:ext cx="3454069" cy="7176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Domain:</a:t>
                </a:r>
                <a14:m>
                  <m:oMath xmlns:m="http://schemas.openxmlformats.org/officeDocument/2006/math">
                    <m:d>
                      <m:dPr>
                        <m:endChr m:val="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∞,</m:t>
                        </m:r>
                        <m:d>
                          <m:dPr>
                            <m:begChr m:val=""/>
                            <m:endChr m:val="]"/>
                            <m:ctrlP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nary>
                          <m:naryPr>
                            <m:chr m:val="⋃"/>
                            <m:subHide m:val="on"/>
                            <m:supHide m:val="on"/>
                            <m:ctrlP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begChr m:val="["/>
                                <m:endChr m:val=""/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d>
                                  <m:dPr>
                                    <m:begChr m:val=""/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∞</m:t>
                                    </m:r>
                                  </m:e>
                                </m:d>
                              </m:e>
                            </m:d>
                          </m:e>
                        </m:nary>
                      </m:e>
                    </m:d>
                  </m:oMath>
                </a14:m>
                <a:endParaRPr lang="en-US" b="1" dirty="0"/>
              </a:p>
              <a:p>
                <a:r>
                  <a:rPr lang="en-US" b="1" dirty="0"/>
                  <a:t> Range: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"/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lin"/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  <m:nary>
                          <m:naryPr>
                            <m:chr m:val="⋃"/>
                            <m:subHide m:val="on"/>
                            <m:supHide m:val="on"/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endChr m:val=""/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type m:val="lin"/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d>
                                  <m:dPr>
                                    <m:begChr m:val=""/>
                                    <m:endChr m:val="]"/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</m:e>
                                </m:d>
                              </m:e>
                            </m:d>
                          </m:e>
                        </m:nary>
                      </m:e>
                    </m:d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576" y="6195549"/>
                <a:ext cx="3454069" cy="717632"/>
              </a:xfrm>
              <a:prstGeom prst="rect">
                <a:avLst/>
              </a:prstGeom>
              <a:blipFill rotWithShape="1">
                <a:blip r:embed="rId11"/>
                <a:stretch>
                  <a:fillRect l="-1411" t="-65254" b="-872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566458" y="6369699"/>
                <a:ext cx="34395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Domain: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∞,∞</m:t>
                        </m:r>
                      </m:e>
                    </m:d>
                    <m:r>
                      <a:rPr lang="en-US" b="1" i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b="1" dirty="0"/>
                  <a:t>Range: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6458" y="6369699"/>
                <a:ext cx="3439518" cy="369332"/>
              </a:xfrm>
              <a:prstGeom prst="rect">
                <a:avLst/>
              </a:prstGeom>
              <a:blipFill rotWithShape="1">
                <a:blip r:embed="rId12"/>
                <a:stretch>
                  <a:fillRect l="-1418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17843" y="1442700"/>
                <a:ext cx="17145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𝐬𝐢𝐧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p>
                          </m:sSup>
                        </m:fName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43" y="1442700"/>
                <a:ext cx="1714500" cy="375552"/>
              </a:xfrm>
              <a:prstGeom prst="rect">
                <a:avLst/>
              </a:prstGeom>
              <a:blipFill rotWithShape="1">
                <a:blip r:embed="rId1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898875" y="1515401"/>
                <a:ext cx="17145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𝐜𝐨𝐬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p>
                          </m:sSup>
                        </m:fName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8875" y="1515401"/>
                <a:ext cx="1714500" cy="375552"/>
              </a:xfrm>
              <a:prstGeom prst="rect">
                <a:avLst/>
              </a:prstGeom>
              <a:blipFill rotWithShape="1">
                <a:blip r:embed="rId1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475205" y="1722753"/>
                <a:ext cx="17145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𝐭𝐚𝐧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p>
                          </m:sSup>
                        </m:fName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5205" y="1722753"/>
                <a:ext cx="1714500" cy="375552"/>
              </a:xfrm>
              <a:prstGeom prst="rect">
                <a:avLst/>
              </a:prstGeom>
              <a:blipFill rotWithShape="1">
                <a:blip r:embed="rId1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17843" y="4089520"/>
                <a:ext cx="17145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𝐜𝐬𝐜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p>
                          </m:sSup>
                        </m:fName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43" y="4089520"/>
                <a:ext cx="1714500" cy="375552"/>
              </a:xfrm>
              <a:prstGeom prst="rect">
                <a:avLst/>
              </a:prstGeom>
              <a:blipFill rotWithShape="1">
                <a:blip r:embed="rId1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690647" y="4091005"/>
                <a:ext cx="17145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𝐬𝐞𝐜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p>
                          </m:sSup>
                        </m:fName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0647" y="4091005"/>
                <a:ext cx="1714500" cy="375552"/>
              </a:xfrm>
              <a:prstGeom prst="rect">
                <a:avLst/>
              </a:prstGeom>
              <a:blipFill rotWithShape="1">
                <a:blip r:embed="rId17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50461" y="4282315"/>
                <a:ext cx="171450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𝐜𝐨𝐭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p>
                          </m:sSup>
                        </m:fName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0461" y="4282315"/>
                <a:ext cx="1714500" cy="375552"/>
              </a:xfrm>
              <a:prstGeom prst="rect">
                <a:avLst/>
              </a:prstGeom>
              <a:blipFill rotWithShape="1">
                <a:blip r:embed="rId18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326" y="4230585"/>
            <a:ext cx="3026565" cy="2213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839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524" y="5275327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90388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/>
                  <a:t>Let’s derive the derivative of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𝑎𝑟𝑐</m:t>
                    </m:r>
                    <m:func>
                      <m:func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3600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90388"/>
                <a:ext cx="10515600" cy="4351338"/>
              </a:xfrm>
              <a:blipFill>
                <a:blip r:embed="rId2"/>
                <a:stretch>
                  <a:fillRect l="-1797" t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0445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60" y="465334"/>
            <a:ext cx="11125079" cy="557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346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43901972"/>
                  </p:ext>
                </p:extLst>
              </p:nvPr>
            </p:nvGraphicFramePr>
            <p:xfrm>
              <a:off x="479321" y="365125"/>
              <a:ext cx="11017740" cy="469633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08870">
                      <a:extLst>
                        <a:ext uri="{9D8B030D-6E8A-4147-A177-3AD203B41FA5}">
                          <a16:colId xmlns:a16="http://schemas.microsoft.com/office/drawing/2014/main" val="891579542"/>
                        </a:ext>
                      </a:extLst>
                    </a:gridCol>
                    <a:gridCol w="5508870">
                      <a:extLst>
                        <a:ext uri="{9D8B030D-6E8A-4147-A177-3AD203B41FA5}">
                          <a16:colId xmlns:a16="http://schemas.microsoft.com/office/drawing/2014/main" val="643725073"/>
                        </a:ext>
                      </a:extLst>
                    </a:gridCol>
                  </a:tblGrid>
                  <a:tr h="266065">
                    <a:tc gridSpan="2">
                      <a:txBody>
                        <a:bodyPr/>
                        <a:lstStyle/>
                        <a:p>
                          <a:r>
                            <a:rPr lang="en-US" sz="3200" dirty="0"/>
                            <a:t>Theorem</a:t>
                          </a:r>
                          <a:r>
                            <a:rPr lang="en-US" sz="3200" baseline="0" dirty="0"/>
                            <a:t> 5.16 </a:t>
                          </a:r>
                          <a:r>
                            <a:rPr lang="en-US" sz="32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Derivatives of an Inverse Trigonometric Function</a:t>
                          </a:r>
                          <a:endParaRPr lang="en-US" sz="3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817263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80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𝑑𝑥</m:t>
                                    </m:r>
                                  </m:den>
                                </m:f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𝑎𝑟𝑐</m:t>
                                    </m:r>
                                    <m:func>
                                      <m:funcPr>
                                        <m:ctrlPr>
                                          <a:rPr lang="en-US" sz="2800" b="0" i="1" kern="1200" smtClean="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 b="0" i="0" kern="1200" smtClean="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en-US" sz="2800" b="0" i="1" kern="1200" smtClean="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𝑢</m:t>
                                        </m:r>
                                      </m:e>
                                    </m:func>
                                  </m:e>
                                </m:d>
                                <m:r>
                                  <a:rPr lang="en-US" sz="2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𝑢</m:t>
                                    </m:r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′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1−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8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8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/>
                                                <a:ea typeface="+mn-ea"/>
                                                <a:cs typeface="+mn-cs"/>
                                              </a:rPr>
                                              <m:t>𝑢</m:t>
                                            </m:r>
                                          </m:e>
                                          <m:sup>
                                            <m:r>
                                              <a:rPr lang="en-US" sz="28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/>
                                                <a:ea typeface="+mn-ea"/>
                                                <a:cs typeface="+mn-cs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sz="2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80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𝑑𝑥</m:t>
                                    </m:r>
                                  </m:den>
                                </m:f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𝑎𝑟𝑐</m:t>
                                    </m:r>
                                    <m:func>
                                      <m:funcPr>
                                        <m:ctrlPr>
                                          <a:rPr lang="en-US" sz="2800" b="0" i="1" kern="1200" smtClean="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a:rPr lang="en-US" sz="2800" b="1" i="0" kern="1200" smtClean="0">
                                            <a:solidFill>
                                              <a:srgbClr val="CC3399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𝐜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 b="0" i="0" kern="1200" smtClean="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os</m:t>
                                        </m:r>
                                      </m:fName>
                                      <m:e>
                                        <m:r>
                                          <a:rPr lang="en-US" sz="2800" b="0" i="1" kern="1200" smtClean="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𝑢</m:t>
                                        </m:r>
                                      </m:e>
                                    </m:func>
                                  </m:e>
                                </m:d>
                                <m:r>
                                  <a:rPr lang="en-US" sz="2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1" i="1" kern="1200" smtClean="0">
                                        <a:solidFill>
                                          <a:srgbClr val="CC3399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𝑢</m:t>
                                    </m:r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′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1−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8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8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/>
                                                <a:ea typeface="+mn-ea"/>
                                                <a:cs typeface="+mn-cs"/>
                                              </a:rPr>
                                              <m:t>𝑢</m:t>
                                            </m:r>
                                          </m:e>
                                          <m:sup>
                                            <m:r>
                                              <a:rPr lang="en-US" sz="28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/>
                                                <a:ea typeface="+mn-ea"/>
                                                <a:cs typeface="+mn-cs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sz="2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50974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80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𝑑𝑥</m:t>
                                    </m:r>
                                  </m:den>
                                </m:f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sz="2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arctan</m:t>
                                        </m:r>
                                      </m:fName>
                                      <m:e>
                                        <m:r>
                                          <a:rPr lang="en-US" sz="2800" b="0" i="1" kern="1200" smtClean="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𝑢</m:t>
                                        </m:r>
                                      </m:e>
                                    </m:func>
                                  </m:e>
                                </m:d>
                                <m:r>
                                  <a:rPr lang="en-US" sz="2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𝑢</m:t>
                                    </m:r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′</m:t>
                                    </m:r>
                                  </m:num>
                                  <m:den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1+</m:t>
                                    </m:r>
                                    <m:sSup>
                                      <m:sSupPr>
                                        <m:ctrlPr>
                                          <a:rPr lang="en-US" sz="2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𝑢</m:t>
                                        </m:r>
                                      </m:e>
                                      <m:sup>
                                        <m:r>
                                          <a:rPr lang="en-US" sz="2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80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𝑑𝑥</m:t>
                                    </m:r>
                                  </m:den>
                                </m:f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sz="2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arc</m:t>
                                        </m:r>
                                        <m:r>
                                          <a:rPr lang="en-US" sz="2800" b="1" i="1" kern="1200" smtClean="0">
                                            <a:solidFill>
                                              <a:srgbClr val="CC3399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𝐜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ot</m:t>
                                        </m:r>
                                      </m:fName>
                                      <m:e>
                                        <m:r>
                                          <a:rPr lang="en-US" sz="2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𝑢</m:t>
                                        </m:r>
                                      </m:e>
                                    </m:func>
                                  </m:e>
                                </m:d>
                                <m:r>
                                  <a:rPr lang="en-US" sz="2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1" i="1" kern="1200" smtClean="0">
                                        <a:solidFill>
                                          <a:srgbClr val="CC3399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𝑢</m:t>
                                    </m:r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′</m:t>
                                    </m:r>
                                  </m:num>
                                  <m:den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1+</m:t>
                                    </m:r>
                                    <m:sSup>
                                      <m:sSupPr>
                                        <m:ctrlPr>
                                          <a:rPr lang="en-US" sz="2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𝑢</m:t>
                                        </m:r>
                                      </m:e>
                                      <m:sup>
                                        <m:r>
                                          <a:rPr lang="en-US" sz="2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274337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80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𝑑𝑥</m:t>
                                    </m:r>
                                  </m:den>
                                </m:f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sz="2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arcsec</m:t>
                                        </m:r>
                                      </m:fName>
                                      <m:e>
                                        <m:r>
                                          <a:rPr lang="en-US" sz="2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𝑢</m:t>
                                        </m:r>
                                      </m:e>
                                    </m:func>
                                  </m:e>
                                </m:d>
                                <m:r>
                                  <a:rPr lang="en-US" sz="2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𝑢</m:t>
                                    </m:r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′</m:t>
                                    </m:r>
                                  </m:num>
                                  <m:den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sz="2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𝑢</m:t>
                                        </m:r>
                                      </m:e>
                                    </m:d>
                                    <m:rad>
                                      <m:radPr>
                                        <m:degHide m:val="on"/>
                                        <m:ctrlPr>
                                          <a:rPr lang="en-US" sz="2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sSup>
                                          <m:sSupPr>
                                            <m:ctrlPr>
                                              <a:rPr lang="en-US" sz="28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8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/>
                                                <a:ea typeface="+mn-ea"/>
                                                <a:cs typeface="+mn-cs"/>
                                              </a:rPr>
                                              <m:t>𝑢</m:t>
                                            </m:r>
                                          </m:e>
                                          <m:sup>
                                            <m:r>
                                              <a:rPr lang="en-US" sz="28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/>
                                                <a:ea typeface="+mn-ea"/>
                                                <a:cs typeface="+mn-cs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sz="2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−1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sz="2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80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𝑑𝑥</m:t>
                                    </m:r>
                                  </m:den>
                                </m:f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sz="2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arc</m:t>
                                        </m:r>
                                        <m:r>
                                          <a:rPr lang="en-US" sz="2800" b="1" i="1" kern="1200" smtClean="0">
                                            <a:solidFill>
                                              <a:srgbClr val="CC3399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𝐜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sc</m:t>
                                        </m:r>
                                      </m:fName>
                                      <m:e>
                                        <m:r>
                                          <a:rPr lang="en-US" sz="2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𝑢</m:t>
                                        </m:r>
                                      </m:e>
                                    </m:func>
                                  </m:e>
                                </m:d>
                                <m:r>
                                  <a:rPr lang="en-US" sz="28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1" i="1" kern="1200" smtClean="0">
                                        <a:solidFill>
                                          <a:srgbClr val="CC3399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𝑢</m:t>
                                    </m:r>
                                    <m:r>
                                      <a:rPr lang="en-US" sz="2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′</m:t>
                                    </m:r>
                                  </m:num>
                                  <m:den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sz="2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𝑢</m:t>
                                        </m:r>
                                      </m:e>
                                    </m:d>
                                    <m:rad>
                                      <m:radPr>
                                        <m:degHide m:val="on"/>
                                        <m:ctrlPr>
                                          <a:rPr lang="en-US" sz="2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sSup>
                                          <m:sSupPr>
                                            <m:ctrlPr>
                                              <a:rPr lang="en-US" sz="28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+mn-ea"/>
                                                <a:cs typeface="+mn-cs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8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/>
                                                <a:ea typeface="+mn-ea"/>
                                                <a:cs typeface="+mn-cs"/>
                                              </a:rPr>
                                              <m:t>𝑢</m:t>
                                            </m:r>
                                          </m:e>
                                          <m:sup>
                                            <m:r>
                                              <a:rPr lang="en-US" sz="2800" i="1" kern="1200">
                                                <a:solidFill>
                                                  <a:schemeClr val="dk1"/>
                                                </a:solidFill>
                                                <a:effectLst/>
                                                <a:latin typeface="Cambria Math"/>
                                                <a:ea typeface="+mn-ea"/>
                                                <a:cs typeface="+mn-cs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sz="28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Cambria Math"/>
                                            <a:ea typeface="+mn-ea"/>
                                            <a:cs typeface="+mn-cs"/>
                                          </a:rPr>
                                          <m:t>−1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sz="2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330350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43901972"/>
                  </p:ext>
                </p:extLst>
              </p:nvPr>
            </p:nvGraphicFramePr>
            <p:xfrm>
              <a:off x="479321" y="365125"/>
              <a:ext cx="11017740" cy="469633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08870">
                      <a:extLst>
                        <a:ext uri="{9D8B030D-6E8A-4147-A177-3AD203B41FA5}">
                          <a16:colId xmlns:a16="http://schemas.microsoft.com/office/drawing/2014/main" val="891579542"/>
                        </a:ext>
                      </a:extLst>
                    </a:gridCol>
                    <a:gridCol w="5508870">
                      <a:extLst>
                        <a:ext uri="{9D8B030D-6E8A-4147-A177-3AD203B41FA5}">
                          <a16:colId xmlns:a16="http://schemas.microsoft.com/office/drawing/2014/main" val="643725073"/>
                        </a:ext>
                      </a:extLst>
                    </a:gridCol>
                  </a:tblGrid>
                  <a:tr h="579120">
                    <a:tc gridSpan="2">
                      <a:txBody>
                        <a:bodyPr/>
                        <a:lstStyle/>
                        <a:p>
                          <a:r>
                            <a:rPr lang="en-US" sz="3200" dirty="0"/>
                            <a:t>Theorem</a:t>
                          </a:r>
                          <a:r>
                            <a:rPr lang="en-US" sz="3200" baseline="0" dirty="0"/>
                            <a:t> 5.16 </a:t>
                          </a:r>
                          <a:r>
                            <a:rPr lang="en-US" sz="32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Derivatives of an Inverse Trigonometric Function</a:t>
                          </a:r>
                          <a:endParaRPr lang="en-US" sz="32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81726346"/>
                      </a:ext>
                    </a:extLst>
                  </a:tr>
                  <a:tr h="143205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10" t="-45339" r="-100331" b="-1877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221" t="-45339" r="-442" b="-1877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097410"/>
                      </a:ext>
                    </a:extLst>
                  </a:tr>
                  <a:tr h="12070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10" t="-173232" r="-100331" b="-123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221" t="-173232" r="-442" b="-123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27433769"/>
                      </a:ext>
                    </a:extLst>
                  </a:tr>
                  <a:tr h="147815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10" t="-222634" r="-100331" b="-8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221" t="-222634" r="-442" b="-8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303506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05274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20" y="0"/>
            <a:ext cx="10515600" cy="1325563"/>
          </a:xfrm>
        </p:spPr>
        <p:txBody>
          <a:bodyPr/>
          <a:lstStyle/>
          <a:p>
            <a:r>
              <a:rPr lang="en-US" dirty="0"/>
              <a:t>Examples: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385" y="1208868"/>
            <a:ext cx="11798910" cy="330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116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818</Words>
  <Application>Microsoft Office PowerPoint</Application>
  <PresentationFormat>Widescreen</PresentationFormat>
  <Paragraphs>75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Derivatives of Inverse Trigonometric Functions</vt:lpstr>
      <vt:lpstr> Example 1:</vt:lpstr>
      <vt:lpstr>PowerPoint Presentation</vt:lpstr>
      <vt:lpstr>PowerPoint Presentation</vt:lpstr>
      <vt:lpstr>Graphs of Inverse Trigonometric Functions</vt:lpstr>
      <vt:lpstr>PowerPoint Presentation</vt:lpstr>
      <vt:lpstr>PowerPoint Presentation</vt:lpstr>
      <vt:lpstr>PowerPoint Presentation</vt:lpstr>
      <vt:lpstr>Examples:</vt:lpstr>
      <vt:lpstr>PowerPoint Presentation</vt:lpstr>
      <vt:lpstr>PowerPoint Presentation</vt:lpstr>
      <vt:lpstr>PowerPoint Presentation</vt:lpstr>
      <vt:lpstr>PowerPoint Presentation</vt:lpstr>
      <vt:lpstr>Analyzing Inverse Relationships</vt:lpstr>
      <vt:lpstr>PowerPoint Presentation</vt:lpstr>
      <vt:lpstr>PowerPoint Presentation</vt:lpstr>
      <vt:lpstr>More examples…</vt:lpstr>
      <vt:lpstr>PowerPoint Presentation</vt:lpstr>
      <vt:lpstr>PowerPoint Presentation</vt:lpstr>
      <vt:lpstr>Finding the Derivative of an Inverse Function by using a table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Derivatives of Inverse Trigonometric Functions</dc:title>
  <dc:creator>mariacabanez</dc:creator>
  <cp:lastModifiedBy>FLOYD, JAMEIL</cp:lastModifiedBy>
  <cp:revision>35</cp:revision>
  <dcterms:created xsi:type="dcterms:W3CDTF">2016-11-02T01:43:10Z</dcterms:created>
  <dcterms:modified xsi:type="dcterms:W3CDTF">2017-11-28T17:04:19Z</dcterms:modified>
</cp:coreProperties>
</file>