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2" r:id="rId6"/>
    <p:sldId id="274" r:id="rId7"/>
    <p:sldId id="259" r:id="rId8"/>
    <p:sldId id="260" r:id="rId9"/>
    <p:sldId id="262" r:id="rId10"/>
    <p:sldId id="263" r:id="rId11"/>
    <p:sldId id="264" r:id="rId12"/>
    <p:sldId id="271" r:id="rId13"/>
    <p:sldId id="270" r:id="rId14"/>
    <p:sldId id="273" r:id="rId15"/>
    <p:sldId id="275" r:id="rId16"/>
    <p:sldId id="276" r:id="rId17"/>
    <p:sldId id="267" r:id="rId18"/>
    <p:sldId id="26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3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9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6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023B-4EF6-44E3-B4EF-CA47D7604AC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D026-B6E0-4063-A0DF-EB48A1ED7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9.emf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emf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2.emf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031" y="1528762"/>
            <a:ext cx="10175631" cy="33324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Increasing and Decreasing Functions 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the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Derivative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031" y="5251938"/>
            <a:ext cx="9144000" cy="1606062"/>
          </a:xfrm>
        </p:spPr>
        <p:txBody>
          <a:bodyPr/>
          <a:lstStyle/>
          <a:p>
            <a:r>
              <a:rPr lang="en-US" sz="3600" b="1"/>
              <a:t>Section 3.3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1955199"/>
                  </p:ext>
                </p:extLst>
              </p:nvPr>
            </p:nvGraphicFramePr>
            <p:xfrm>
              <a:off x="838200" y="2099188"/>
              <a:ext cx="10515600" cy="4461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60272480"/>
                        </a:ext>
                      </a:extLst>
                    </a:gridCol>
                  </a:tblGrid>
                  <a:tr h="731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3.6  The First Derivative Test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586216"/>
                      </a:ext>
                    </a:extLst>
                  </a:tr>
                  <a:tr h="372972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changes from </a:t>
                          </a:r>
                          <a:r>
                            <a:rPr lang="en-US" sz="28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positive to negative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a </a:t>
                          </a:r>
                          <a:r>
                            <a:rPr lang="en-US" sz="28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maximum</a:t>
                          </a:r>
                          <a:r>
                            <a:rPr lang="en-US" sz="2800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28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lang="en-US" sz="28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800" b="1" i="1" kern="1200">
                                          <a:solidFill>
                                            <a:srgbClr val="CC009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rgbClr val="CC0099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800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74704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1955199"/>
                  </p:ext>
                </p:extLst>
              </p:nvPr>
            </p:nvGraphicFramePr>
            <p:xfrm>
              <a:off x="838200" y="2099188"/>
              <a:ext cx="10515600" cy="4461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60272480"/>
                        </a:ext>
                      </a:extLst>
                    </a:gridCol>
                  </a:tblGrid>
                  <a:tr h="731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3.6  The First Derivative Test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586216"/>
                      </a:ext>
                    </a:extLst>
                  </a:tr>
                  <a:tr h="3729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21697" r="-232" b="-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47043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2030613" y="3874058"/>
            <a:ext cx="4120121" cy="2617634"/>
            <a:chOff x="2030613" y="3874058"/>
            <a:chExt cx="4120121" cy="2617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613" y="3874058"/>
              <a:ext cx="3441594" cy="221282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885314" y="4329723"/>
                  <a:ext cx="1725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314" y="4329723"/>
                  <a:ext cx="172576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6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508764" y="5456983"/>
                  <a:ext cx="3641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b="1" dirty="0"/>
                    <a:t>                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b="1" dirty="0"/>
                    <a:t>                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764" y="5456983"/>
                  <a:ext cx="36419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82658" y="5153266"/>
                  <a:ext cx="2946400" cy="390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1" dirty="0"/>
                    <a:t>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2658" y="5153266"/>
                  <a:ext cx="2946400" cy="390941"/>
                </a:xfrm>
                <a:prstGeom prst="rect">
                  <a:avLst/>
                </a:prstGeom>
                <a:blipFill>
                  <a:blip r:embed="rId6"/>
                  <a:stretch>
                    <a:fillRect l="-621" b="-14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759549" y="5759985"/>
              <a:ext cx="197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C0099"/>
                  </a:solidFill>
                </a:rPr>
                <a:t>Relative Maximum</a:t>
              </a:r>
              <a:endParaRPr lang="en-US" dirty="0">
                <a:solidFill>
                  <a:srgbClr val="CC00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85314" y="6067473"/>
                  <a:ext cx="1578708" cy="424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314" y="6067473"/>
                  <a:ext cx="1578708" cy="424219"/>
                </a:xfrm>
                <a:prstGeom prst="rect">
                  <a:avLst/>
                </a:prstGeom>
                <a:blipFill>
                  <a:blip r:embed="rId7"/>
                  <a:stretch>
                    <a:fillRect b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500445" y="3874058"/>
            <a:ext cx="3555296" cy="2591549"/>
            <a:chOff x="6500445" y="3874058"/>
            <a:chExt cx="3555296" cy="25915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445" y="3874058"/>
              <a:ext cx="3441594" cy="221282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358360" y="4329723"/>
                  <a:ext cx="1725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360" y="4329723"/>
                  <a:ext cx="172576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6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95030" y="5474458"/>
                  <a:ext cx="852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030" y="5474458"/>
                  <a:ext cx="85242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09341" y="5154720"/>
                  <a:ext cx="2946400" cy="390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1" dirty="0"/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341" y="5154720"/>
                  <a:ext cx="2946400" cy="390941"/>
                </a:xfrm>
                <a:prstGeom prst="rect">
                  <a:avLst/>
                </a:prstGeom>
                <a:blipFill>
                  <a:blip r:embed="rId11"/>
                  <a:stretch>
                    <a:fillRect l="-62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7358360" y="5776201"/>
              <a:ext cx="197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C0099"/>
                  </a:solidFill>
                </a:rPr>
                <a:t>Relative Maximum</a:t>
              </a:r>
              <a:endParaRPr lang="en-US" dirty="0">
                <a:solidFill>
                  <a:srgbClr val="CC00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406326" y="6065497"/>
                  <a:ext cx="26494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a14:m>
                  <a:r>
                    <a:rPr lang="en-US" sz="2000" b="1" dirty="0"/>
                    <a:t> is undefined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326" y="6065497"/>
                  <a:ext cx="2649415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1149"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88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6084633"/>
                  </p:ext>
                </p:extLst>
              </p:nvPr>
            </p:nvGraphicFramePr>
            <p:xfrm>
              <a:off x="588108" y="2161686"/>
              <a:ext cx="10515600" cy="46376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60272480"/>
                        </a:ext>
                      </a:extLst>
                    </a:gridCol>
                  </a:tblGrid>
                  <a:tr h="937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3.6  The First Derivative Test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586216"/>
                      </a:ext>
                    </a:extLst>
                  </a:tr>
                  <a:tr h="3700292">
                    <a:tc>
                      <a:txBody>
                        <a:bodyPr/>
                        <a:lstStyle/>
                        <a:p>
                          <a:pPr marL="460375" indent="-460375"/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 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:r>
                            <a:rPr lang="en-US" sz="28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positive on both sides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kern="1200">
                                  <a:solidFill>
                                    <a:srgbClr val="66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or </a:t>
                          </a:r>
                          <a:r>
                            <a:rPr lang="en-US" sz="28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negative on both sides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solidFill>
                                    <a:srgbClr val="66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:r>
                            <a:rPr lang="en-US" sz="2800" b="1" u="heavy" kern="1200" baseline="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neither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en-US" sz="28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minimum nor relative maximum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800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74704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6084633"/>
                  </p:ext>
                </p:extLst>
              </p:nvPr>
            </p:nvGraphicFramePr>
            <p:xfrm>
              <a:off x="588108" y="2161686"/>
              <a:ext cx="10515600" cy="46376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60272480"/>
                        </a:ext>
                      </a:extLst>
                    </a:gridCol>
                  </a:tblGrid>
                  <a:tr h="9374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3.6  The First Derivative Test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586216"/>
                      </a:ext>
                    </a:extLst>
                  </a:tr>
                  <a:tr h="37002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27303" r="-232" b="-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47043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/>
          <p:cNvGrpSpPr/>
          <p:nvPr/>
        </p:nvGrpSpPr>
        <p:grpSpPr>
          <a:xfrm>
            <a:off x="1724331" y="3793711"/>
            <a:ext cx="8971339" cy="2542531"/>
            <a:chOff x="1724331" y="3793711"/>
            <a:chExt cx="8971339" cy="2542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31" y="3793711"/>
              <a:ext cx="3441594" cy="2212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180" y="3859966"/>
              <a:ext cx="3441594" cy="221282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836985" y="4837723"/>
                  <a:ext cx="15787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6985" y="4837723"/>
                  <a:ext cx="157870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5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522623" y="4837723"/>
                  <a:ext cx="15787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623" y="4837723"/>
                  <a:ext cx="157870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58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86851" y="5619983"/>
                  <a:ext cx="2516554" cy="390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b="1" dirty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851" y="5619983"/>
                  <a:ext cx="2516554" cy="390941"/>
                </a:xfrm>
                <a:prstGeom prst="rect">
                  <a:avLst/>
                </a:prstGeom>
                <a:blipFill>
                  <a:blip r:embed="rId7"/>
                  <a:stretch>
                    <a:fillRect l="-726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6631" y="5641970"/>
                  <a:ext cx="2516630" cy="390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a14:m>
                  <a:r>
                    <a:rPr lang="en-US" b="1" dirty="0"/>
                    <a:t>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631" y="5641970"/>
                  <a:ext cx="2516630" cy="390941"/>
                </a:xfrm>
                <a:prstGeom prst="rect">
                  <a:avLst/>
                </a:prstGeom>
                <a:blipFill>
                  <a:blip r:embed="rId8"/>
                  <a:stretch>
                    <a:fillRect l="-72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3134969" y="5936132"/>
              <a:ext cx="579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6600CC"/>
                  </a:solidFill>
                </a:rPr>
                <a:t>Neither a relative maximum nor a relative minimum</a:t>
              </a:r>
              <a:endParaRPr lang="en-US" sz="2000" dirty="0">
                <a:solidFill>
                  <a:srgbClr val="66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03938" y="5371330"/>
                  <a:ext cx="3641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b="1" dirty="0"/>
                    <a:t>                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b="1" dirty="0"/>
                    <a:t>                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5371330"/>
                  <a:ext cx="36419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053700" y="5435317"/>
                  <a:ext cx="36419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b="1" dirty="0"/>
                    <a:t>                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b="1" dirty="0"/>
                    <a:t>                  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3700" y="5435317"/>
                  <a:ext cx="36419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7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259" y="365124"/>
            <a:ext cx="1135665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34" y="365125"/>
            <a:ext cx="11581057" cy="57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41" y="0"/>
            <a:ext cx="11741601" cy="56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DE54-E419-4E51-85FE-F4E2573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469F-8B5E-425D-8126-6936E1B0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BFA67-5B85-4E62-A11C-0B319CF9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92" y="128173"/>
            <a:ext cx="11828809" cy="59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4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4568-7D63-4B13-B082-3017042C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F226-2801-456F-BC9A-616BA2CF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538A1-474E-48E1-A370-AC40B966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76127" cy="62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9707" y="19272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Identify intervals of increasing/decreasing when you are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Identify relative maximum and relative minimum when you are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707" y="1927225"/>
                <a:ext cx="10515600" cy="4351338"/>
              </a:xfrm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49" y="3231021"/>
            <a:ext cx="2773686" cy="304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97" y="3251203"/>
            <a:ext cx="2755317" cy="302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6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Identify intervals of increasing/decreasing when you are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Identify relative maximum and relative minimum when you are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96" y="3348129"/>
            <a:ext cx="2341305" cy="302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74" y="3407084"/>
            <a:ext cx="2755317" cy="302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06" y="3396993"/>
            <a:ext cx="2773686" cy="3047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1024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Find intervals of increasing and decreasing.  Identify any relative maximum and relative minimum.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1024" cy="4351338"/>
              </a:xfrm>
              <a:blipFill>
                <a:blip r:embed="rId2"/>
                <a:stretch>
                  <a:fillRect l="-227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47" y="2168750"/>
            <a:ext cx="3440577" cy="3441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8" y="170481"/>
            <a:ext cx="11875583" cy="387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0" y="4041734"/>
            <a:ext cx="9342850" cy="28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75236"/>
              </p:ext>
            </p:extLst>
          </p:nvPr>
        </p:nvGraphicFramePr>
        <p:xfrm>
          <a:off x="2697703" y="2246257"/>
          <a:ext cx="674301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3010">
                  <a:extLst>
                    <a:ext uri="{9D8B030D-6E8A-4147-A177-3AD203B41FA5}">
                      <a16:colId xmlns:a16="http://schemas.microsoft.com/office/drawing/2014/main" val="4275102039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Definitions of Increasing and Decreasing Functions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01141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64509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684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0962" y="3356116"/>
                <a:ext cx="6432062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CC0099"/>
                    </a:solidFill>
                  </a:rPr>
                  <a:t>increasing</a:t>
                </a:r>
                <a:r>
                  <a:rPr lang="en-US" sz="2800" dirty="0"/>
                  <a:t> on an interval if for any two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/>
                  <a:t> in the interval,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CC0099"/>
                    </a:solidFill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2" y="3356116"/>
                <a:ext cx="6432062" cy="1415772"/>
              </a:xfrm>
              <a:prstGeom prst="rect">
                <a:avLst/>
              </a:prstGeom>
              <a:blipFill>
                <a:blip r:embed="rId2"/>
                <a:stretch>
                  <a:fillRect l="-1991" t="-4310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81547" y="4915769"/>
                <a:ext cx="665089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𝐝𝐞𝐜𝐫𝐞𝐚𝐬𝐢𝐧𝐠</m:t>
                    </m:r>
                  </m:oMath>
                </a14:m>
                <a:r>
                  <a:rPr lang="en-US" sz="2800" dirty="0"/>
                  <a:t> on an interval if for any two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/>
                  <a:t> in the interval,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47" y="4915769"/>
                <a:ext cx="6650891" cy="1754326"/>
              </a:xfrm>
              <a:prstGeom prst="rect">
                <a:avLst/>
              </a:prstGeom>
              <a:blipFill>
                <a:blip r:embed="rId3"/>
                <a:stretch>
                  <a:fillRect l="-1925" t="-3125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3233" y="2588376"/>
            <a:ext cx="2346282" cy="2345589"/>
            <a:chOff x="-81228" y="2478961"/>
            <a:chExt cx="2346282" cy="23455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228" y="2478961"/>
              <a:ext cx="2346282" cy="2345589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0185" y="4379857"/>
                  <a:ext cx="152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185" y="4379857"/>
                  <a:ext cx="15240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2954" y="3591584"/>
                  <a:ext cx="531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54" y="3591584"/>
                  <a:ext cx="5314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448" r="-2069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2780" y="2961399"/>
                  <a:ext cx="5314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C0099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80" y="2961399"/>
                  <a:ext cx="5314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448" r="-1954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532438" y="3356116"/>
            <a:ext cx="2302012" cy="2301332"/>
            <a:chOff x="9681582" y="3616942"/>
            <a:chExt cx="2302012" cy="23013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1582" y="3616942"/>
              <a:ext cx="2302012" cy="2301332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300677" y="5535132"/>
                  <a:ext cx="1406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0677" y="5535132"/>
                  <a:ext cx="140676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407490" y="4010525"/>
                  <a:ext cx="539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7490" y="4010525"/>
                  <a:ext cx="539261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409" r="-19318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1084169" y="4657969"/>
                  <a:ext cx="539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4169" y="4657969"/>
                  <a:ext cx="53926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409" r="-19318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32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420" y="2306677"/>
            <a:ext cx="5048390" cy="38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07692" y="5536817"/>
                <a:ext cx="1531815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692" y="5536817"/>
                <a:ext cx="1531815" cy="424219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9169" y="5536818"/>
                <a:ext cx="1531815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169" y="5536818"/>
                <a:ext cx="1531815" cy="424219"/>
              </a:xfrm>
              <a:prstGeom prst="rect">
                <a:avLst/>
              </a:prstGeom>
              <a:blipFill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00984" y="5547785"/>
                <a:ext cx="1461477" cy="424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84" y="5547785"/>
                <a:ext cx="1461477" cy="424219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784" y="5853387"/>
                <a:ext cx="111056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moves from left to right</a:t>
                </a:r>
              </a:p>
              <a:p>
                <a:r>
                  <a:rPr lang="en-US" sz="2800" b="1" dirty="0">
                    <a:solidFill>
                      <a:srgbClr val="0000FF"/>
                    </a:solidFill>
                  </a:rPr>
                  <a:t>Decreasing</a:t>
                </a:r>
                <a:r>
                  <a:rPr lang="en-US" sz="2800" dirty="0"/>
                  <a:t>- Graph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moves down</a:t>
                </a:r>
                <a:r>
                  <a:rPr lang="en-US" sz="2800" dirty="0"/>
                  <a:t>                    </a:t>
                </a:r>
                <a:r>
                  <a:rPr lang="en-US" sz="2800" b="1" dirty="0">
                    <a:solidFill>
                      <a:srgbClr val="CC0099"/>
                    </a:solidFill>
                  </a:rPr>
                  <a:t>Increasing</a:t>
                </a:r>
                <a:r>
                  <a:rPr lang="en-US" sz="2800" dirty="0"/>
                  <a:t>- Graph </a:t>
                </a:r>
                <a:r>
                  <a:rPr lang="en-US" sz="2800" b="1" dirty="0">
                    <a:solidFill>
                      <a:srgbClr val="CC0099"/>
                    </a:solidFill>
                  </a:rPr>
                  <a:t>moves up</a:t>
                </a:r>
                <a:endParaRPr lang="en-US" sz="28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84" y="5853387"/>
                <a:ext cx="11105661" cy="954107"/>
              </a:xfrm>
              <a:prstGeom prst="rect">
                <a:avLst/>
              </a:prstGeom>
              <a:blipFill>
                <a:blip r:embed="rId6"/>
                <a:stretch>
                  <a:fillRect l="-115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6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55" y="365125"/>
            <a:ext cx="6217888" cy="6447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0" y="327513"/>
            <a:ext cx="6162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7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6" y="249749"/>
            <a:ext cx="11451417" cy="50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3299634"/>
                  </p:ext>
                </p:extLst>
              </p:nvPr>
            </p:nvGraphicFramePr>
            <p:xfrm>
              <a:off x="838200" y="2505564"/>
              <a:ext cx="10515600" cy="4264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659768033"/>
                        </a:ext>
                      </a:extLst>
                    </a:gridCol>
                  </a:tblGrid>
                  <a:tr h="6362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3.5  Test For Increasing and Decreasing Functions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51287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a function that is 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continuous</a:t>
                          </a:r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the closed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differentiable</a:t>
                          </a:r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the open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779122"/>
                      </a:ext>
                    </a:extLst>
                  </a:tr>
                  <a:tr h="914845">
                    <a:tc>
                      <a:txBody>
                        <a:bodyPr/>
                        <a:lstStyle/>
                        <a:p>
                          <a:pPr marL="514350" marR="0" lvl="0" indent="-5143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600" b="1" i="1" kern="1200" smtClean="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26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6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26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)&gt;</m:t>
                              </m:r>
                              <m:r>
                                <a:rPr lang="en-US" sz="26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kern="1200" smtClean="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:r>
                            <a:rPr lang="en-US" sz="26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increasing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8159339"/>
                      </a:ext>
                    </a:extLst>
                  </a:tr>
                  <a:tr h="914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600" b="1" i="1" kern="1200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26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6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26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26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:r>
                            <a:rPr lang="en-US" sz="26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decreasing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8675876"/>
                      </a:ext>
                    </a:extLst>
                  </a:tr>
                  <a:tr h="9148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 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600" b="1" i="1" kern="1200" smtClean="0">
                                      <a:solidFill>
                                        <a:srgbClr val="66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kern="1200">
                                      <a:solidFill>
                                        <a:srgbClr val="66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2600" b="1" i="1" kern="1200">
                                      <a:solidFill>
                                        <a:srgbClr val="66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600" b="1" i="1" kern="1200">
                                      <a:solidFill>
                                        <a:srgbClr val="66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rgbClr val="6600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600" b="1" i="1" kern="1200">
                                  <a:solidFill>
                                    <a:srgbClr val="66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600" b="1" i="1" kern="1200">
                                  <a:solidFill>
                                    <a:srgbClr val="66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1" i="1" kern="1200" smtClean="0">
                                  <a:solidFill>
                                    <a:srgbClr val="66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:r>
                            <a:rPr lang="en-US" sz="26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constant</a:t>
                          </a:r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6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6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720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3299634"/>
                  </p:ext>
                </p:extLst>
              </p:nvPr>
            </p:nvGraphicFramePr>
            <p:xfrm>
              <a:off x="838200" y="2505564"/>
              <a:ext cx="10515600" cy="4264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659768033"/>
                        </a:ext>
                      </a:extLst>
                    </a:gridCol>
                  </a:tblGrid>
                  <a:tr h="6362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3.5  Test For Increasing and Decreasing Functions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51287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77397" r="-232" b="-3095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1779122"/>
                      </a:ext>
                    </a:extLst>
                  </a:tr>
                  <a:tr h="914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172667" r="-232" b="-2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159339"/>
                      </a:ext>
                    </a:extLst>
                  </a:tr>
                  <a:tr h="914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272667" r="-232" b="-1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8675876"/>
                      </a:ext>
                    </a:extLst>
                  </a:tr>
                  <a:tr h="9148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372667" r="-232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720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039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280792"/>
              </p:ext>
            </p:extLst>
          </p:nvPr>
        </p:nvGraphicFramePr>
        <p:xfrm>
          <a:off x="788436" y="1592028"/>
          <a:ext cx="10515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16298654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Guidelines for Finding Intervals on Which a Function is Increasing or Decreasing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6488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1463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8998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990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043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9840" y="2600752"/>
                <a:ext cx="9628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be continuous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 To find the open intervals on which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increasing or decreasing, use the following steps.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40" y="2600752"/>
                <a:ext cx="9628553" cy="830997"/>
              </a:xfrm>
              <a:prstGeom prst="rect">
                <a:avLst/>
              </a:prstGeom>
              <a:blipFill>
                <a:blip r:embed="rId2"/>
                <a:stretch>
                  <a:fillRect l="-94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9840" y="3529841"/>
                <a:ext cx="9491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8463" indent="-398463"/>
                <a:r>
                  <a:rPr lang="en-US" sz="2400" dirty="0"/>
                  <a:t>1.  Locate the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critical numbers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, and use these numbers to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determine test intervals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40" y="3529841"/>
                <a:ext cx="9491864" cy="830997"/>
              </a:xfrm>
              <a:prstGeom prst="rect">
                <a:avLst/>
              </a:prstGeom>
              <a:blipFill>
                <a:blip r:embed="rId3"/>
                <a:stretch>
                  <a:fillRect l="-96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9840" y="4467151"/>
                <a:ext cx="9753121" cy="8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8463" indent="-398463"/>
                <a:r>
                  <a:rPr lang="en-US" sz="2400" dirty="0"/>
                  <a:t>2. 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Determine the sign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)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CC0099"/>
                    </a:solidFill>
                  </a:rPr>
                  <a:t> </a:t>
                </a:r>
                <a:r>
                  <a:rPr lang="en-US" sz="2400" dirty="0"/>
                  <a:t>at one test value in each of the intervals.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40" y="4467151"/>
                <a:ext cx="9753121" cy="859851"/>
              </a:xfrm>
              <a:prstGeom prst="rect">
                <a:avLst/>
              </a:prstGeom>
              <a:blipFill>
                <a:blip r:embed="rId4"/>
                <a:stretch>
                  <a:fillRect l="-938" t="-212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4832" y="5377215"/>
                <a:ext cx="10182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8463" indent="-398463"/>
                <a:r>
                  <a:rPr lang="en-US" sz="2400" dirty="0"/>
                  <a:t>3.  Use </a:t>
                </a:r>
                <a:r>
                  <a:rPr lang="en-US" sz="2400" b="1" dirty="0">
                    <a:solidFill>
                      <a:srgbClr val="6600CC"/>
                    </a:solidFill>
                  </a:rPr>
                  <a:t>Theorem 3.5</a:t>
                </a:r>
                <a:r>
                  <a:rPr lang="en-US" sz="2400" dirty="0"/>
                  <a:t> to determine whether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increasing or decreasing on each interval.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32" y="5377215"/>
                <a:ext cx="10182809" cy="830997"/>
              </a:xfrm>
              <a:prstGeom prst="rect">
                <a:avLst/>
              </a:prstGeom>
              <a:blipFill>
                <a:blip r:embed="rId5"/>
                <a:stretch>
                  <a:fillRect l="-958" t="-5882" r="-65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8910" y="6125488"/>
                <a:ext cx="10515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These guidelines are also valid if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is replaced by an interval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−∞,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200" dirty="0"/>
                  <a:t>,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−∞,∞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10" y="6125488"/>
                <a:ext cx="10515600" cy="769441"/>
              </a:xfrm>
              <a:prstGeom prst="rect">
                <a:avLst/>
              </a:prstGeom>
              <a:blipFill>
                <a:blip r:embed="rId6"/>
                <a:stretch>
                  <a:fillRect l="-754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5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0233666"/>
                  </p:ext>
                </p:extLst>
              </p:nvPr>
            </p:nvGraphicFramePr>
            <p:xfrm>
              <a:off x="657518" y="700944"/>
              <a:ext cx="10515600" cy="5020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60272480"/>
                        </a:ext>
                      </a:extLst>
                    </a:gridCol>
                  </a:tblGrid>
                  <a:tr h="606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3.6  The First Derivative Test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586216"/>
                      </a:ext>
                    </a:extLst>
                  </a:tr>
                  <a:tr h="4414153">
                    <a:tc>
                      <a:txBody>
                        <a:bodyPr/>
                        <a:lstStyle/>
                        <a:p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a critical number of a function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an open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differentiable on the interval, except possibly at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can be classified as follows. </a:t>
                          </a:r>
                        </a:p>
                        <a:p>
                          <a:pPr marL="460375" indent="-460375"/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 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kern="1200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28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28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changes from </a:t>
                          </a:r>
                          <a:r>
                            <a:rPr lang="en-US" sz="28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negative to positive</a:t>
                          </a: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a </a:t>
                          </a:r>
                          <a:r>
                            <a:rPr lang="en-US" sz="28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minimum</a:t>
                          </a:r>
                          <a:r>
                            <a:rPr lang="en-US" sz="2800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lang="en-US" sz="28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lang="en-US" sz="28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800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74704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0233666"/>
                  </p:ext>
                </p:extLst>
              </p:nvPr>
            </p:nvGraphicFramePr>
            <p:xfrm>
              <a:off x="657518" y="700944"/>
              <a:ext cx="10515600" cy="5020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60272480"/>
                        </a:ext>
                      </a:extLst>
                    </a:gridCol>
                  </a:tblGrid>
                  <a:tr h="606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3.6  The First Derivative Test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586216"/>
                      </a:ext>
                    </a:extLst>
                  </a:tr>
                  <a:tr h="441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15448" r="-290" b="-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47043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/>
          <p:cNvGrpSpPr/>
          <p:nvPr/>
        </p:nvGrpSpPr>
        <p:grpSpPr>
          <a:xfrm>
            <a:off x="1438078" y="3237977"/>
            <a:ext cx="4181184" cy="2493110"/>
            <a:chOff x="1438078" y="4247660"/>
            <a:chExt cx="4181184" cy="2493110"/>
          </a:xfrm>
        </p:grpSpPr>
        <p:grpSp>
          <p:nvGrpSpPr>
            <p:cNvPr id="11" name="Group 10"/>
            <p:cNvGrpSpPr/>
            <p:nvPr/>
          </p:nvGrpSpPr>
          <p:grpSpPr>
            <a:xfrm>
              <a:off x="1438078" y="4247660"/>
              <a:ext cx="4181184" cy="2493110"/>
              <a:chOff x="1438078" y="4247660"/>
              <a:chExt cx="4181184" cy="249311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8078" y="4247660"/>
                <a:ext cx="3877529" cy="2493110"/>
              </a:xfrm>
              <a:prstGeom prst="rect">
                <a:avLst/>
              </a:prstGeom>
              <a:noFill/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141415" y="5244123"/>
                    <a:ext cx="27900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(−)</m:t>
                        </m:r>
                      </m:oMath>
                    </a14:m>
                    <a:r>
                      <a:rPr lang="en-US" dirty="0"/>
                      <a:t>                        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1415" y="5244123"/>
                    <a:ext cx="279009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5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141415" y="5740577"/>
                    <a:ext cx="2946400" cy="3909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a14:m>
                    <a:r>
                      <a:rPr lang="en-US" b="1" dirty="0"/>
                      <a:t>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1415" y="5740577"/>
                    <a:ext cx="2946400" cy="3909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20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2388196" y="6333310"/>
                <a:ext cx="1977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Relative Minimum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977292" y="6050952"/>
                    <a:ext cx="36419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a14:m>
                    <a:r>
                      <a:rPr lang="en-US" b="1" dirty="0"/>
                      <a:t>                     </a:t>
                    </a:r>
                    <a14:m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a14:m>
                    <a:r>
                      <a:rPr lang="en-US" b="1" dirty="0"/>
                      <a:t>                     </a:t>
                    </a:r>
                    <a14:m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7292" y="6050952"/>
                    <a:ext cx="364197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61846" y="4830221"/>
                  <a:ext cx="1578708" cy="424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846" y="4830221"/>
                  <a:ext cx="1578708" cy="424219"/>
                </a:xfrm>
                <a:prstGeom prst="rect">
                  <a:avLst/>
                </a:prstGeom>
                <a:blipFill>
                  <a:blip r:embed="rId7"/>
                  <a:stretch>
                    <a:fillRect b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621303" y="3378362"/>
            <a:ext cx="4077522" cy="2314597"/>
            <a:chOff x="6754601" y="4416062"/>
            <a:chExt cx="4077522" cy="2314597"/>
          </a:xfrm>
        </p:grpSpPr>
        <p:grpSp>
          <p:nvGrpSpPr>
            <p:cNvPr id="17" name="Group 16"/>
            <p:cNvGrpSpPr/>
            <p:nvPr/>
          </p:nvGrpSpPr>
          <p:grpSpPr>
            <a:xfrm>
              <a:off x="6754601" y="4416062"/>
              <a:ext cx="3641970" cy="2314597"/>
              <a:chOff x="6754601" y="4416062"/>
              <a:chExt cx="3641970" cy="231459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429" y="4416062"/>
                <a:ext cx="3556314" cy="2286580"/>
              </a:xfrm>
              <a:prstGeom prst="rect">
                <a:avLst/>
              </a:prstGeom>
              <a:noFill/>
              <a:ln>
                <a:noFill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754601" y="6050952"/>
                    <a:ext cx="36419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4601" y="6050952"/>
                    <a:ext cx="364197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606478" y="5371245"/>
                    <a:ext cx="27900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(−)</m:t>
                        </m:r>
                      </m:oMath>
                    </a14:m>
                    <a:r>
                      <a:rPr lang="en-US" dirty="0"/>
                      <a:t>                 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478" y="5371245"/>
                    <a:ext cx="279009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56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357767" y="5778540"/>
                    <a:ext cx="2946400" cy="3909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a14:m>
                    <a:r>
                      <a:rPr lang="en-US" b="1" dirty="0"/>
                      <a:t>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7767" y="5778540"/>
                    <a:ext cx="2946400" cy="39094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21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7721835" y="6361327"/>
                <a:ext cx="1977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Relative Minimum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182708" y="4603262"/>
                  <a:ext cx="26494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a14:m>
                  <a:r>
                    <a:rPr lang="en-US" sz="2000" b="1" dirty="0"/>
                    <a:t> is undefined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2708" y="4603262"/>
                  <a:ext cx="2649415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920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94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666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Increasing and Decreasing Functions  and the First Derivative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TRY!</vt:lpstr>
      <vt:lpstr>YOU TRY!</vt:lpstr>
      <vt:lpstr>YOU TRY!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and Decreasing Functions  and the First Derivative Test</dc:title>
  <dc:creator>mariacabanez</dc:creator>
  <cp:lastModifiedBy>FLOYD, JAMEIL</cp:lastModifiedBy>
  <cp:revision>28</cp:revision>
  <dcterms:created xsi:type="dcterms:W3CDTF">2016-11-15T03:41:41Z</dcterms:created>
  <dcterms:modified xsi:type="dcterms:W3CDTF">2019-10-30T18:36:21Z</dcterms:modified>
</cp:coreProperties>
</file>