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3" r:id="rId5"/>
    <p:sldId id="264" r:id="rId6"/>
    <p:sldId id="260" r:id="rId7"/>
    <p:sldId id="265" r:id="rId8"/>
    <p:sldId id="266" r:id="rId9"/>
    <p:sldId id="267"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1" autoAdjust="0"/>
    <p:restoredTop sz="94660"/>
  </p:normalViewPr>
  <p:slideViewPr>
    <p:cSldViewPr snapToGrid="0">
      <p:cViewPr varScale="1">
        <p:scale>
          <a:sx n="76" d="100"/>
          <a:sy n="76" d="100"/>
        </p:scale>
        <p:origin x="216"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D4BAC0-5794-49D2-B0DD-9E6FF0109B42}"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68799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4BAC0-5794-49D2-B0DD-9E6FF0109B42}"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2857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4BAC0-5794-49D2-B0DD-9E6FF0109B42}"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42424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4BAC0-5794-49D2-B0DD-9E6FF0109B42}"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87582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D4BAC0-5794-49D2-B0DD-9E6FF0109B42}" type="datetimeFigureOut">
              <a:rPr lang="en-US" smtClean="0"/>
              <a:t>10/31/18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02621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D4BAC0-5794-49D2-B0DD-9E6FF0109B42}" type="datetimeFigureOut">
              <a:rPr lang="en-US" smtClean="0"/>
              <a:t>10/31/18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25261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D4BAC0-5794-49D2-B0DD-9E6FF0109B42}" type="datetimeFigureOut">
              <a:rPr lang="en-US" smtClean="0"/>
              <a:t>10/31/18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181038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D4BAC0-5794-49D2-B0DD-9E6FF0109B42}" type="datetimeFigureOut">
              <a:rPr lang="en-US" smtClean="0"/>
              <a:t>10/31/18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66803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4BAC0-5794-49D2-B0DD-9E6FF0109B42}" type="datetimeFigureOut">
              <a:rPr lang="en-US" smtClean="0"/>
              <a:t>10/31/18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50817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D4BAC0-5794-49D2-B0DD-9E6FF0109B42}" type="datetimeFigureOut">
              <a:rPr lang="en-US" smtClean="0"/>
              <a:t>10/31/18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4663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D4BAC0-5794-49D2-B0DD-9E6FF0109B42}" type="datetimeFigureOut">
              <a:rPr lang="en-US" smtClean="0"/>
              <a:t>10/31/18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9C927-5250-4A31-9FE6-FBA820C88DAB}" type="slidenum">
              <a:rPr lang="en-US" smtClean="0"/>
              <a:t>‹#›</a:t>
            </a:fld>
            <a:endParaRPr lang="en-US"/>
          </a:p>
        </p:txBody>
      </p:sp>
    </p:spTree>
    <p:extLst>
      <p:ext uri="{BB962C8B-B14F-4D97-AF65-F5344CB8AC3E}">
        <p14:creationId xmlns:p14="http://schemas.microsoft.com/office/powerpoint/2010/main" val="36427154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4BAC0-5794-49D2-B0DD-9E6FF0109B42}" type="datetimeFigureOut">
              <a:rPr lang="en-US" smtClean="0"/>
              <a:t>10/31/18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9C927-5250-4A31-9FE6-FBA820C88DAB}" type="slidenum">
              <a:rPr lang="en-US" smtClean="0"/>
              <a:t>‹#›</a:t>
            </a:fld>
            <a:endParaRPr lang="en-US"/>
          </a:p>
        </p:txBody>
      </p:sp>
    </p:spTree>
    <p:extLst>
      <p:ext uri="{BB962C8B-B14F-4D97-AF65-F5344CB8AC3E}">
        <p14:creationId xmlns:p14="http://schemas.microsoft.com/office/powerpoint/2010/main" val="71793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2.emf"/><Relationship Id="rId6" Type="http://schemas.openxmlformats.org/officeDocument/2006/relationships/image" Target="../media/image100.png"/><Relationship Id="rId1" Type="http://schemas.openxmlformats.org/officeDocument/2006/relationships/slideLayout" Target="../slideLayouts/slideLayout2.xml"/><Relationship Id="rId2" Type="http://schemas.openxmlformats.org/officeDocument/2006/relationships/image" Target="../media/image70.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261" y="1927347"/>
            <a:ext cx="9144000" cy="1628654"/>
          </a:xfrm>
        </p:spPr>
        <p:txBody>
          <a:bodyPr>
            <a:normAutofit fontScale="90000"/>
          </a:bodyPr>
          <a:lstStyle/>
          <a:p>
            <a: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a:r>
            <a:br>
              <a:rPr lang="en-US"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br>
            <a:r>
              <a:rPr lang="en-US" sz="8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Mean Value Theorem</a:t>
            </a:r>
            <a:endParaRPr lang="en-US" sz="8000" dirty="0">
              <a:solidFill>
                <a:srgbClr val="FF0000"/>
              </a:solidFill>
            </a:endParaRPr>
          </a:p>
        </p:txBody>
      </p:sp>
      <p:sp>
        <p:nvSpPr>
          <p:cNvPr id="3" name="Subtitle 2"/>
          <p:cNvSpPr>
            <a:spLocks noGrp="1"/>
          </p:cNvSpPr>
          <p:nvPr>
            <p:ph type="subTitle" idx="1"/>
          </p:nvPr>
        </p:nvSpPr>
        <p:spPr>
          <a:xfrm>
            <a:off x="1430215" y="5080000"/>
            <a:ext cx="9144000" cy="1662723"/>
          </a:xfrm>
        </p:spPr>
        <p:txBody>
          <a:bodyPr/>
          <a:lstStyle/>
          <a:p>
            <a:endParaRPr lang="en-US" dirty="0"/>
          </a:p>
        </p:txBody>
      </p:sp>
    </p:spTree>
    <p:extLst>
      <p:ext uri="{BB962C8B-B14F-4D97-AF65-F5344CB8AC3E}">
        <p14:creationId xmlns:p14="http://schemas.microsoft.com/office/powerpoint/2010/main" val="252274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60" y="243061"/>
            <a:ext cx="10515600" cy="1325563"/>
          </a:xfrm>
        </p:spPr>
        <p:txBody>
          <a:bodyPr>
            <a:normAutofit/>
          </a:bodyPr>
          <a:lstStyle/>
          <a:p>
            <a:pPr algn="ctr"/>
            <a:r>
              <a:rPr lang="en-US" sz="5400" b="1" u="sng" dirty="0"/>
              <a:t>Bell </a:t>
            </a:r>
            <a:r>
              <a:rPr lang="en-US" sz="5400" b="1" u="sng" dirty="0" smtClean="0"/>
              <a:t>Quiz</a:t>
            </a:r>
            <a:endParaRPr lang="en-US" sz="5400" b="1" u="sng" dirty="0"/>
          </a:p>
        </p:txBody>
      </p:sp>
      <mc:AlternateContent xmlns:mc="http://schemas.openxmlformats.org/markup-compatibility/2006" xmlns:a14="http://schemas.microsoft.com/office/drawing/2010/main">
        <mc:Choice Requires="a14">
          <p:sp>
            <p:nvSpPr>
              <p:cNvPr id="4" name="TextBox 3"/>
              <p:cNvSpPr txBox="1"/>
              <p:nvPr/>
            </p:nvSpPr>
            <p:spPr>
              <a:xfrm>
                <a:off x="5415280" y="2026732"/>
                <a:ext cx="5791200" cy="892552"/>
              </a:xfrm>
              <a:prstGeom prst="rect">
                <a:avLst/>
              </a:prstGeom>
              <a:noFill/>
            </p:spPr>
            <p:txBody>
              <a:bodyPr wrap="square" rtlCol="0">
                <a:spAutoFit/>
              </a:bodyPr>
              <a:lstStyle/>
              <a:p>
                <a:pPr marL="396875" indent="-396875"/>
                <a:r>
                  <a:rPr lang="en-US" sz="2600" dirty="0"/>
                  <a:t>a)  Find the </a:t>
                </a:r>
                <a:r>
                  <a:rPr lang="en-US" sz="2600" dirty="0" smtClean="0"/>
                  <a:t>slope </a:t>
                </a:r>
                <a:r>
                  <a:rPr lang="en-US" sz="2600" dirty="0"/>
                  <a:t>of the secant line joining the points </a:t>
                </a:r>
                <a14:m>
                  <m:oMath xmlns:m="http://schemas.openxmlformats.org/officeDocument/2006/math">
                    <m:d>
                      <m:dPr>
                        <m:ctrlPr>
                          <a:rPr lang="en-US" sz="2600" i="1">
                            <a:latin typeface="Cambria Math" charset="0"/>
                          </a:rPr>
                        </m:ctrlPr>
                      </m:dPr>
                      <m:e>
                        <m:r>
                          <a:rPr lang="en-US" sz="2600" i="1">
                            <a:latin typeface="Cambria Math"/>
                          </a:rPr>
                          <m:t>−2, −6</m:t>
                        </m:r>
                      </m:e>
                    </m:d>
                  </m:oMath>
                </a14:m>
                <a:r>
                  <a:rPr lang="en-US" sz="2600" dirty="0"/>
                  <a:t> and </a:t>
                </a:r>
                <a14:m>
                  <m:oMath xmlns:m="http://schemas.openxmlformats.org/officeDocument/2006/math">
                    <m:d>
                      <m:dPr>
                        <m:ctrlPr>
                          <a:rPr lang="en-US" sz="2600" i="1">
                            <a:latin typeface="Cambria Math" charset="0"/>
                          </a:rPr>
                        </m:ctrlPr>
                      </m:dPr>
                      <m:e>
                        <m:r>
                          <a:rPr lang="en-US" sz="2600" i="1">
                            <a:latin typeface="Cambria Math"/>
                          </a:rPr>
                          <m:t>4, 0</m:t>
                        </m:r>
                      </m:e>
                    </m:d>
                  </m:oMath>
                </a14:m>
                <a:r>
                  <a:rPr lang="en-US" sz="2600" dirty="0"/>
                  <a:t>.</a:t>
                </a:r>
              </a:p>
            </p:txBody>
          </p:sp>
        </mc:Choice>
        <mc:Fallback xmlns="">
          <p:sp>
            <p:nvSpPr>
              <p:cNvPr id="4" name="TextBox 3"/>
              <p:cNvSpPr txBox="1">
                <a:spLocks noRot="1" noChangeAspect="1" noMove="1" noResize="1" noEditPoints="1" noAdjustHandles="1" noChangeArrowheads="1" noChangeShapeType="1" noTextEdit="1"/>
              </p:cNvSpPr>
              <p:nvPr/>
            </p:nvSpPr>
            <p:spPr>
              <a:xfrm>
                <a:off x="5415280" y="2026732"/>
                <a:ext cx="5791200" cy="892552"/>
              </a:xfrm>
              <a:prstGeom prst="rect">
                <a:avLst/>
              </a:prstGeom>
              <a:blipFill rotWithShape="0">
                <a:blip r:embed="rId2"/>
                <a:stretch>
                  <a:fillRect l="-1895" t="-5442" r="-1158" b="-170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415280" y="3084989"/>
                <a:ext cx="5557520" cy="1969770"/>
              </a:xfrm>
              <a:prstGeom prst="rect">
                <a:avLst/>
              </a:prstGeom>
              <a:noFill/>
            </p:spPr>
            <p:txBody>
              <a:bodyPr wrap="square" rtlCol="0">
                <a:spAutoFit/>
              </a:bodyPr>
              <a:lstStyle/>
              <a:p>
                <a:pPr marL="396875" indent="-396875"/>
                <a:r>
                  <a:rPr lang="en-US" sz="2600" dirty="0"/>
                  <a:t>b)  Use the Mean Value Theorem to determine the point </a:t>
                </a:r>
                <a14:m>
                  <m:oMath xmlns:m="http://schemas.openxmlformats.org/officeDocument/2006/math">
                    <m:r>
                      <a:rPr lang="en-US" sz="2600" i="1">
                        <a:latin typeface="Cambria Math"/>
                      </a:rPr>
                      <m:t>𝑐</m:t>
                    </m:r>
                  </m:oMath>
                </a14:m>
                <a:r>
                  <a:rPr lang="en-US" sz="2600" dirty="0"/>
                  <a:t> in the interval </a:t>
                </a:r>
                <a14:m>
                  <m:oMath xmlns:m="http://schemas.openxmlformats.org/officeDocument/2006/math">
                    <m:d>
                      <m:dPr>
                        <m:ctrlPr>
                          <a:rPr lang="en-US" sz="2600" i="1">
                            <a:latin typeface="Cambria Math" charset="0"/>
                          </a:rPr>
                        </m:ctrlPr>
                      </m:dPr>
                      <m:e>
                        <m:r>
                          <a:rPr lang="en-US" sz="2600" i="1">
                            <a:latin typeface="Cambria Math"/>
                          </a:rPr>
                          <m:t>−2, 4</m:t>
                        </m:r>
                      </m:e>
                    </m:d>
                  </m:oMath>
                </a14:m>
                <a:r>
                  <a:rPr lang="en-US" sz="2600" dirty="0"/>
                  <a:t> such that the tangent line is parallel to the secant line.</a:t>
                </a:r>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415280" y="3084989"/>
                <a:ext cx="5557520" cy="1969770"/>
              </a:xfrm>
              <a:prstGeom prst="rect">
                <a:avLst/>
              </a:prstGeom>
              <a:blipFill>
                <a:blip r:embed="rId3"/>
                <a:stretch>
                  <a:fillRect l="-1974" t="-2477" r="-14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415280" y="4792156"/>
                <a:ext cx="5516880" cy="1169551"/>
              </a:xfrm>
              <a:prstGeom prst="rect">
                <a:avLst/>
              </a:prstGeom>
              <a:noFill/>
            </p:spPr>
            <p:txBody>
              <a:bodyPr wrap="square" rtlCol="0">
                <a:spAutoFit/>
              </a:bodyPr>
              <a:lstStyle/>
              <a:p>
                <a:pPr marL="396875" indent="-396875"/>
                <a:r>
                  <a:rPr lang="en-US" sz="2600" dirty="0"/>
                  <a:t>c)  Find the equation of the tangent line through </a:t>
                </a:r>
                <a14:m>
                  <m:oMath xmlns:m="http://schemas.openxmlformats.org/officeDocument/2006/math">
                    <m:r>
                      <a:rPr lang="en-US" sz="2600" i="1">
                        <a:latin typeface="Cambria Math"/>
                      </a:rPr>
                      <m:t>𝑐</m:t>
                    </m:r>
                  </m:oMath>
                </a14:m>
                <a:r>
                  <a:rPr lang="en-US" sz="2600" dirty="0"/>
                  <a:t>.</a:t>
                </a:r>
              </a:p>
              <a:p>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5415280" y="4792156"/>
                <a:ext cx="5516880" cy="1169551"/>
              </a:xfrm>
              <a:prstGeom prst="rect">
                <a:avLst/>
              </a:prstGeom>
              <a:blipFill>
                <a:blip r:embed="rId4"/>
                <a:stretch>
                  <a:fillRect l="-1989" t="-4167" r="-2873"/>
                </a:stretch>
              </a:blipFill>
            </p:spPr>
            <p:txBody>
              <a:bodyPr/>
              <a:lstStyle/>
              <a:p>
                <a:r>
                  <a:rPr lang="en-US">
                    <a:noFill/>
                  </a:rPr>
                  <a:t> </a:t>
                </a:r>
              </a:p>
            </p:txBody>
          </p:sp>
        </mc:Fallback>
      </mc:AlternateContent>
      <p:pic>
        <p:nvPicPr>
          <p:cNvPr id="8" name="Picture 7"/>
          <p:cNvPicPr>
            <a:picLocks noChangeAspect="1"/>
          </p:cNvPicPr>
          <p:nvPr/>
        </p:nvPicPr>
        <p:blipFill>
          <a:blip r:embed="rId5" cstate="print"/>
          <a:srcRect/>
          <a:stretch>
            <a:fillRect/>
          </a:stretch>
        </p:blipFill>
        <p:spPr bwMode="auto">
          <a:xfrm>
            <a:off x="740160" y="3037681"/>
            <a:ext cx="2893561" cy="3024446"/>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9" name="TextBox 8"/>
              <p:cNvSpPr txBox="1"/>
              <p:nvPr/>
            </p:nvSpPr>
            <p:spPr>
              <a:xfrm>
                <a:off x="683260" y="2077835"/>
                <a:ext cx="3007360" cy="8414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000" i="1">
                          <a:latin typeface="Cambria Math"/>
                        </a:rPr>
                        <m:t>𝑦</m:t>
                      </m:r>
                      <m:r>
                        <a:rPr lang="en-US" sz="3000" i="1">
                          <a:latin typeface="Cambria Math"/>
                        </a:rPr>
                        <m:t>=</m:t>
                      </m:r>
                      <m:sSup>
                        <m:sSupPr>
                          <m:ctrlPr>
                            <a:rPr lang="en-US" sz="3000" i="1">
                              <a:latin typeface="Cambria Math" charset="0"/>
                            </a:rPr>
                          </m:ctrlPr>
                        </m:sSupPr>
                        <m:e>
                          <m:r>
                            <a:rPr lang="en-US" sz="3000" i="1">
                              <a:latin typeface="Cambria Math"/>
                            </a:rPr>
                            <m:t>𝑥</m:t>
                          </m:r>
                        </m:e>
                        <m:sup>
                          <m:r>
                            <a:rPr lang="en-US" sz="3000" i="1">
                              <a:latin typeface="Cambria Math"/>
                            </a:rPr>
                            <m:t>2</m:t>
                          </m:r>
                        </m:sup>
                      </m:sSup>
                      <m:r>
                        <a:rPr lang="en-US" sz="3000" i="1">
                          <a:latin typeface="Cambria Math"/>
                        </a:rPr>
                        <m:t>−</m:t>
                      </m:r>
                      <m:r>
                        <a:rPr lang="en-US" sz="3000" i="1">
                          <a:latin typeface="Cambria Math"/>
                        </a:rPr>
                        <m:t>𝑥</m:t>
                      </m:r>
                      <m:r>
                        <a:rPr lang="en-US" sz="3000" i="1">
                          <a:latin typeface="Cambria Math"/>
                        </a:rPr>
                        <m:t>−12</m:t>
                      </m:r>
                    </m:oMath>
                  </m:oMathPara>
                </a14:m>
                <a:endParaRPr lang="en-US" sz="3000" dirty="0"/>
              </a:p>
              <a:p>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683260" y="2077835"/>
                <a:ext cx="3007360" cy="841449"/>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2219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76303426"/>
                  </p:ext>
                </p:extLst>
              </p:nvPr>
            </p:nvGraphicFramePr>
            <p:xfrm>
              <a:off x="594360" y="2262504"/>
              <a:ext cx="6629400" cy="4148455"/>
            </p:xfrm>
            <a:graphic>
              <a:graphicData uri="http://schemas.openxmlformats.org/drawingml/2006/table">
                <a:tbl>
                  <a:tblPr firstRow="1" bandRow="1">
                    <a:tableStyleId>{5C22544A-7EE6-4342-B048-85BDC9FD1C3A}</a:tableStyleId>
                  </a:tblPr>
                  <a:tblGrid>
                    <a:gridCol w="6629400">
                      <a:extLst>
                        <a:ext uri="{9D8B030D-6E8A-4147-A177-3AD203B41FA5}">
                          <a16:colId xmlns="" xmlns:a16="http://schemas.microsoft.com/office/drawing/2014/main" val="541270707"/>
                        </a:ext>
                      </a:extLst>
                    </a:gridCol>
                  </a:tblGrid>
                  <a:tr h="625302">
                    <a:tc>
                      <a:txBody>
                        <a:bodyPr/>
                        <a:lstStyle/>
                        <a:p>
                          <a:pPr algn="ctr"/>
                          <a:r>
                            <a:rPr lang="en-US" sz="3200" b="1" kern="1200" dirty="0">
                              <a:solidFill>
                                <a:schemeClr val="lt1"/>
                              </a:solidFill>
                              <a:effectLst/>
                              <a:latin typeface="+mn-lt"/>
                              <a:ea typeface="+mn-ea"/>
                              <a:cs typeface="+mn-cs"/>
                            </a:rPr>
                            <a:t>Theorem 3.3- Mean Value Theorem</a:t>
                          </a:r>
                          <a:endParaRPr lang="en-US" sz="3200" dirty="0"/>
                        </a:p>
                      </a:txBody>
                      <a:tcPr/>
                    </a:tc>
                    <a:extLst>
                      <a:ext uri="{0D108BD9-81ED-4DB2-BD59-A6C34878D82A}">
                        <a16:rowId xmlns="" xmlns:a16="http://schemas.microsoft.com/office/drawing/2014/main" val="1932501044"/>
                      </a:ext>
                    </a:extLst>
                  </a:tr>
                  <a:tr h="3523153">
                    <a:tc>
                      <a:txBody>
                        <a:bodyPr/>
                        <a:lstStyle/>
                        <a:p>
                          <a:r>
                            <a:rPr lang="en-US" sz="3200" kern="1200" dirty="0">
                              <a:solidFill>
                                <a:schemeClr val="dk1"/>
                              </a:solidFill>
                              <a:effectLst/>
                              <a:latin typeface="+mn-lt"/>
                              <a:ea typeface="+mn-ea"/>
                              <a:cs typeface="+mn-cs"/>
                            </a:rPr>
                            <a:t>If </a:t>
                          </a:r>
                          <a14:m>
                            <m:oMath xmlns:m="http://schemas.openxmlformats.org/officeDocument/2006/math">
                              <m:r>
                                <a:rPr lang="en-US" sz="3200" i="1" kern="1200">
                                  <a:solidFill>
                                    <a:schemeClr val="dk1"/>
                                  </a:solidFill>
                                  <a:effectLst/>
                                  <a:latin typeface="Cambria Math"/>
                                  <a:ea typeface="+mn-ea"/>
                                  <a:cs typeface="+mn-cs"/>
                                </a:rPr>
                                <m:t>𝑓</m:t>
                              </m:r>
                            </m:oMath>
                          </a14:m>
                          <a:r>
                            <a:rPr lang="en-US" sz="3200" kern="1200" dirty="0">
                              <a:solidFill>
                                <a:schemeClr val="dk1"/>
                              </a:solidFill>
                              <a:effectLst/>
                              <a:latin typeface="+mn-lt"/>
                              <a:ea typeface="+mn-ea"/>
                              <a:cs typeface="+mn-cs"/>
                            </a:rPr>
                            <a:t> is </a:t>
                          </a:r>
                          <a:r>
                            <a:rPr lang="en-US" sz="3200" b="1" kern="1200" dirty="0">
                              <a:solidFill>
                                <a:srgbClr val="0000FF"/>
                              </a:solidFill>
                              <a:effectLst/>
                              <a:latin typeface="+mn-lt"/>
                              <a:ea typeface="+mn-ea"/>
                              <a:cs typeface="+mn-cs"/>
                            </a:rPr>
                            <a:t>continuous</a:t>
                          </a:r>
                          <a:r>
                            <a:rPr lang="en-US" sz="3200" kern="1200" dirty="0">
                              <a:solidFill>
                                <a:schemeClr val="dk1"/>
                              </a:solidFill>
                              <a:effectLst/>
                              <a:latin typeface="+mn-lt"/>
                              <a:ea typeface="+mn-ea"/>
                              <a:cs typeface="+mn-cs"/>
                            </a:rPr>
                            <a:t> on the closed interval </a:t>
                          </a:r>
                          <a14:m>
                            <m:oMath xmlns:m="http://schemas.openxmlformats.org/officeDocument/2006/math">
                              <m:d>
                                <m:dPr>
                                  <m:begChr m:val="["/>
                                  <m:endChr m:val="]"/>
                                  <m:ctrlPr>
                                    <a:rPr lang="en-US" sz="3200" i="1" kern="1200">
                                      <a:solidFill>
                                        <a:schemeClr val="dk1"/>
                                      </a:solidFill>
                                      <a:effectLst/>
                                      <a:latin typeface="Cambria Math" charset="0"/>
                                      <a:ea typeface="+mn-ea"/>
                                      <a:cs typeface="+mn-cs"/>
                                    </a:rPr>
                                  </m:ctrlPr>
                                </m:dPr>
                                <m:e>
                                  <m:r>
                                    <a:rPr lang="en-US" sz="3200" i="1" kern="1200">
                                      <a:solidFill>
                                        <a:schemeClr val="dk1"/>
                                      </a:solidFill>
                                      <a:effectLst/>
                                      <a:latin typeface="Cambria Math"/>
                                      <a:ea typeface="+mn-ea"/>
                                      <a:cs typeface="+mn-cs"/>
                                    </a:rPr>
                                    <m:t>𝑎</m:t>
                                  </m:r>
                                  <m:r>
                                    <a:rPr lang="en-US" sz="3200" i="1" kern="1200">
                                      <a:solidFill>
                                        <a:schemeClr val="dk1"/>
                                      </a:solidFill>
                                      <a:effectLst/>
                                      <a:latin typeface="Cambria Math"/>
                                      <a:ea typeface="+mn-ea"/>
                                      <a:cs typeface="+mn-cs"/>
                                    </a:rPr>
                                    <m:t>,</m:t>
                                  </m:r>
                                  <m:r>
                                    <a:rPr lang="en-US" sz="3200" i="1" kern="1200">
                                      <a:solidFill>
                                        <a:schemeClr val="dk1"/>
                                      </a:solidFill>
                                      <a:effectLst/>
                                      <a:latin typeface="Cambria Math"/>
                                      <a:ea typeface="+mn-ea"/>
                                      <a:cs typeface="+mn-cs"/>
                                    </a:rPr>
                                    <m:t>𝑏</m:t>
                                  </m:r>
                                </m:e>
                              </m:d>
                            </m:oMath>
                          </a14:m>
                          <a:r>
                            <a:rPr lang="en-US" sz="3200" kern="1200" dirty="0">
                              <a:solidFill>
                                <a:schemeClr val="dk1"/>
                              </a:solidFill>
                              <a:effectLst/>
                              <a:latin typeface="+mn-lt"/>
                              <a:ea typeface="+mn-ea"/>
                              <a:cs typeface="+mn-cs"/>
                            </a:rPr>
                            <a:t> and </a:t>
                          </a:r>
                          <a:r>
                            <a:rPr lang="en-US" sz="3200" b="1" kern="1200" dirty="0">
                              <a:solidFill>
                                <a:srgbClr val="0000FF"/>
                              </a:solidFill>
                              <a:effectLst/>
                              <a:latin typeface="+mn-lt"/>
                              <a:ea typeface="+mn-ea"/>
                              <a:cs typeface="+mn-cs"/>
                            </a:rPr>
                            <a:t>differentiable</a:t>
                          </a:r>
                          <a:r>
                            <a:rPr lang="en-US" sz="3200" kern="1200" dirty="0">
                              <a:solidFill>
                                <a:schemeClr val="dk1"/>
                              </a:solidFill>
                              <a:effectLst/>
                              <a:latin typeface="+mn-lt"/>
                              <a:ea typeface="+mn-ea"/>
                              <a:cs typeface="+mn-cs"/>
                            </a:rPr>
                            <a:t> on the open interval </a:t>
                          </a:r>
                          <a14:m>
                            <m:oMath xmlns:m="http://schemas.openxmlformats.org/officeDocument/2006/math">
                              <m:d>
                                <m:dPr>
                                  <m:ctrlPr>
                                    <a:rPr lang="en-US" sz="3200" i="1" kern="1200">
                                      <a:solidFill>
                                        <a:schemeClr val="dk1"/>
                                      </a:solidFill>
                                      <a:effectLst/>
                                      <a:latin typeface="Cambria Math" charset="0"/>
                                      <a:ea typeface="+mn-ea"/>
                                      <a:cs typeface="+mn-cs"/>
                                    </a:rPr>
                                  </m:ctrlPr>
                                </m:dPr>
                                <m:e>
                                  <m:r>
                                    <a:rPr lang="en-US" sz="3200" i="1" kern="1200">
                                      <a:solidFill>
                                        <a:schemeClr val="dk1"/>
                                      </a:solidFill>
                                      <a:effectLst/>
                                      <a:latin typeface="Cambria Math"/>
                                      <a:ea typeface="+mn-ea"/>
                                      <a:cs typeface="+mn-cs"/>
                                    </a:rPr>
                                    <m:t>𝑎</m:t>
                                  </m:r>
                                  <m:r>
                                    <a:rPr lang="en-US" sz="3200" i="1" kern="1200">
                                      <a:solidFill>
                                        <a:schemeClr val="dk1"/>
                                      </a:solidFill>
                                      <a:effectLst/>
                                      <a:latin typeface="Cambria Math"/>
                                      <a:ea typeface="+mn-ea"/>
                                      <a:cs typeface="+mn-cs"/>
                                    </a:rPr>
                                    <m:t>,</m:t>
                                  </m:r>
                                  <m:r>
                                    <a:rPr lang="en-US" sz="3200" i="1" kern="1200">
                                      <a:solidFill>
                                        <a:schemeClr val="dk1"/>
                                      </a:solidFill>
                                      <a:effectLst/>
                                      <a:latin typeface="Cambria Math"/>
                                      <a:ea typeface="+mn-ea"/>
                                      <a:cs typeface="+mn-cs"/>
                                    </a:rPr>
                                    <m:t>𝑏</m:t>
                                  </m:r>
                                </m:e>
                              </m:d>
                            </m:oMath>
                          </a14:m>
                          <a:r>
                            <a:rPr lang="en-US" sz="3200" kern="1200" dirty="0">
                              <a:solidFill>
                                <a:schemeClr val="dk1"/>
                              </a:solidFill>
                              <a:effectLst/>
                              <a:latin typeface="+mn-lt"/>
                              <a:ea typeface="+mn-ea"/>
                              <a:cs typeface="+mn-cs"/>
                            </a:rPr>
                            <a:t>, then</a:t>
                          </a:r>
                          <a:r>
                            <a:rPr lang="en-US" sz="3200" kern="1200" baseline="0" dirty="0">
                              <a:solidFill>
                                <a:schemeClr val="dk1"/>
                              </a:solidFill>
                              <a:effectLst/>
                              <a:latin typeface="+mn-lt"/>
                              <a:ea typeface="+mn-ea"/>
                              <a:cs typeface="+mn-cs"/>
                            </a:rPr>
                            <a:t> </a:t>
                          </a:r>
                          <a:r>
                            <a:rPr lang="en-US" sz="3200" kern="1200" dirty="0">
                              <a:solidFill>
                                <a:schemeClr val="dk1"/>
                              </a:solidFill>
                              <a:effectLst/>
                              <a:latin typeface="+mn-lt"/>
                              <a:ea typeface="+mn-ea"/>
                              <a:cs typeface="+mn-cs"/>
                            </a:rPr>
                            <a:t>there </a:t>
                          </a:r>
                          <a:r>
                            <a:rPr lang="en-US" sz="3200" b="1" kern="1200" dirty="0">
                              <a:solidFill>
                                <a:srgbClr val="CC0099"/>
                              </a:solidFill>
                              <a:effectLst/>
                              <a:latin typeface="+mn-lt"/>
                              <a:ea typeface="+mn-ea"/>
                              <a:cs typeface="+mn-cs"/>
                            </a:rPr>
                            <a:t>exist a number </a:t>
                          </a:r>
                          <a14:m>
                            <m:oMath xmlns:m="http://schemas.openxmlformats.org/officeDocument/2006/math">
                              <m:r>
                                <a:rPr lang="en-US" sz="3200" b="1" i="1" kern="1200">
                                  <a:solidFill>
                                    <a:srgbClr val="CC0099"/>
                                  </a:solidFill>
                                  <a:effectLst/>
                                  <a:latin typeface="Cambria Math"/>
                                  <a:ea typeface="+mn-ea"/>
                                  <a:cs typeface="+mn-cs"/>
                                </a:rPr>
                                <m:t>𝒄</m:t>
                              </m:r>
                            </m:oMath>
                          </a14:m>
                          <a:r>
                            <a:rPr lang="en-US" sz="3200" b="1" kern="1200" dirty="0">
                              <a:solidFill>
                                <a:srgbClr val="CC0099"/>
                              </a:solidFill>
                              <a:effectLst/>
                              <a:latin typeface="+mn-lt"/>
                              <a:ea typeface="+mn-ea"/>
                              <a:cs typeface="+mn-cs"/>
                            </a:rPr>
                            <a:t> in </a:t>
                          </a:r>
                          <a14:m>
                            <m:oMath xmlns:m="http://schemas.openxmlformats.org/officeDocument/2006/math">
                              <m:d>
                                <m:dPr>
                                  <m:ctrlPr>
                                    <a:rPr lang="en-US" sz="3200" b="1" i="1" kern="1200">
                                      <a:solidFill>
                                        <a:srgbClr val="CC0099"/>
                                      </a:solidFill>
                                      <a:effectLst/>
                                      <a:latin typeface="Cambria Math" charset="0"/>
                                      <a:ea typeface="+mn-ea"/>
                                      <a:cs typeface="+mn-cs"/>
                                    </a:rPr>
                                  </m:ctrlPr>
                                </m:dPr>
                                <m:e>
                                  <m:r>
                                    <a:rPr lang="en-US" sz="3200" b="1" i="1" kern="1200">
                                      <a:solidFill>
                                        <a:srgbClr val="CC0099"/>
                                      </a:solidFill>
                                      <a:effectLst/>
                                      <a:latin typeface="Cambria Math"/>
                                      <a:ea typeface="+mn-ea"/>
                                      <a:cs typeface="+mn-cs"/>
                                    </a:rPr>
                                    <m:t>𝒂</m:t>
                                  </m:r>
                                  <m:r>
                                    <a:rPr lang="en-US" sz="3200" b="1" i="1" kern="1200">
                                      <a:solidFill>
                                        <a:srgbClr val="CC0099"/>
                                      </a:solidFill>
                                      <a:effectLst/>
                                      <a:latin typeface="Cambria Math"/>
                                      <a:ea typeface="+mn-ea"/>
                                      <a:cs typeface="+mn-cs"/>
                                    </a:rPr>
                                    <m:t>,</m:t>
                                  </m:r>
                                  <m:r>
                                    <a:rPr lang="en-US" sz="3200" b="1" i="1" kern="1200">
                                      <a:solidFill>
                                        <a:srgbClr val="CC0099"/>
                                      </a:solidFill>
                                      <a:effectLst/>
                                      <a:latin typeface="Cambria Math"/>
                                      <a:ea typeface="+mn-ea"/>
                                      <a:cs typeface="+mn-cs"/>
                                    </a:rPr>
                                    <m:t>𝒃</m:t>
                                  </m:r>
                                </m:e>
                              </m:d>
                            </m:oMath>
                          </a14:m>
                          <a:r>
                            <a:rPr lang="en-US" sz="3200" b="1" kern="1200" dirty="0">
                              <a:solidFill>
                                <a:srgbClr val="CC0099"/>
                              </a:solidFill>
                              <a:effectLst/>
                              <a:latin typeface="+mn-lt"/>
                              <a:ea typeface="+mn-ea"/>
                              <a:cs typeface="+mn-cs"/>
                            </a:rPr>
                            <a:t> </a:t>
                          </a:r>
                          <a:r>
                            <a:rPr lang="en-US" sz="3200" kern="1200" dirty="0">
                              <a:solidFill>
                                <a:schemeClr val="dk1"/>
                              </a:solidFill>
                              <a:effectLst/>
                              <a:latin typeface="+mn-lt"/>
                              <a:ea typeface="+mn-ea"/>
                              <a:cs typeface="+mn-cs"/>
                            </a:rPr>
                            <a:t>such that</a:t>
                          </a:r>
                        </a:p>
                        <a:p>
                          <a:pPr/>
                          <a14:m>
                            <m:oMathPara xmlns:m="http://schemas.openxmlformats.org/officeDocument/2006/math">
                              <m:oMathParaPr>
                                <m:jc m:val="centerGroup"/>
                              </m:oMathParaPr>
                              <m:oMath xmlns:m="http://schemas.openxmlformats.org/officeDocument/2006/math">
                                <m:sSup>
                                  <m:sSupPr>
                                    <m:ctrlPr>
                                      <a:rPr lang="en-US" sz="3200" b="1" i="1" kern="1200" smtClean="0">
                                        <a:solidFill>
                                          <a:srgbClr val="CC0099"/>
                                        </a:solidFill>
                                        <a:effectLst/>
                                        <a:latin typeface="Cambria Math" charset="0"/>
                                        <a:ea typeface="+mn-ea"/>
                                        <a:cs typeface="+mn-cs"/>
                                      </a:rPr>
                                    </m:ctrlPr>
                                  </m:sSupPr>
                                  <m:e>
                                    <m:r>
                                      <a:rPr lang="en-US" sz="3200" b="1" i="1" kern="1200">
                                        <a:solidFill>
                                          <a:srgbClr val="CC0099"/>
                                        </a:solidFill>
                                        <a:effectLst/>
                                        <a:latin typeface="Cambria Math"/>
                                        <a:ea typeface="+mn-ea"/>
                                        <a:cs typeface="+mn-cs"/>
                                      </a:rPr>
                                      <m:t>𝒇</m:t>
                                    </m:r>
                                  </m:e>
                                  <m:sup>
                                    <m:r>
                                      <a:rPr lang="en-US" sz="3200" b="1" i="1" kern="1200">
                                        <a:solidFill>
                                          <a:srgbClr val="CC0099"/>
                                        </a:solidFill>
                                        <a:effectLst/>
                                        <a:latin typeface="Cambria Math"/>
                                        <a:ea typeface="+mn-ea"/>
                                        <a:cs typeface="+mn-cs"/>
                                      </a:rPr>
                                      <m:t>′</m:t>
                                    </m:r>
                                  </m:sup>
                                </m:sSup>
                                <m:d>
                                  <m:dPr>
                                    <m:ctrlPr>
                                      <a:rPr lang="en-US" sz="3200" b="1" i="1" kern="1200">
                                        <a:solidFill>
                                          <a:srgbClr val="CC0099"/>
                                        </a:solidFill>
                                        <a:effectLst/>
                                        <a:latin typeface="Cambria Math" charset="0"/>
                                        <a:ea typeface="+mn-ea"/>
                                        <a:cs typeface="+mn-cs"/>
                                      </a:rPr>
                                    </m:ctrlPr>
                                  </m:dPr>
                                  <m:e>
                                    <m:r>
                                      <a:rPr lang="en-US" sz="3200" b="1" i="1" kern="1200">
                                        <a:solidFill>
                                          <a:srgbClr val="CC0099"/>
                                        </a:solidFill>
                                        <a:effectLst/>
                                        <a:latin typeface="Cambria Math"/>
                                        <a:ea typeface="+mn-ea"/>
                                        <a:cs typeface="+mn-cs"/>
                                      </a:rPr>
                                      <m:t>𝒄</m:t>
                                    </m:r>
                                  </m:e>
                                </m:d>
                                <m:r>
                                  <a:rPr lang="en-US" sz="3200" b="1" i="1" kern="1200">
                                    <a:solidFill>
                                      <a:srgbClr val="CC0099"/>
                                    </a:solidFill>
                                    <a:effectLst/>
                                    <a:latin typeface="Cambria Math"/>
                                    <a:ea typeface="+mn-ea"/>
                                    <a:cs typeface="+mn-cs"/>
                                  </a:rPr>
                                  <m:t>=</m:t>
                                </m:r>
                                <m:f>
                                  <m:fPr>
                                    <m:ctrlPr>
                                      <a:rPr lang="en-US" sz="3200" b="1" i="1" kern="1200">
                                        <a:solidFill>
                                          <a:srgbClr val="CC0099"/>
                                        </a:solidFill>
                                        <a:effectLst/>
                                        <a:latin typeface="Cambria Math" charset="0"/>
                                        <a:ea typeface="+mn-ea"/>
                                        <a:cs typeface="+mn-cs"/>
                                      </a:rPr>
                                    </m:ctrlPr>
                                  </m:fPr>
                                  <m:num>
                                    <m:r>
                                      <a:rPr lang="en-US" sz="3200" b="1" i="1" kern="1200">
                                        <a:solidFill>
                                          <a:srgbClr val="CC0099"/>
                                        </a:solidFill>
                                        <a:effectLst/>
                                        <a:latin typeface="Cambria Math"/>
                                        <a:ea typeface="+mn-ea"/>
                                        <a:cs typeface="+mn-cs"/>
                                      </a:rPr>
                                      <m:t>𝒇</m:t>
                                    </m:r>
                                    <m:d>
                                      <m:dPr>
                                        <m:ctrlPr>
                                          <a:rPr lang="en-US" sz="3200" b="1" i="1" kern="1200">
                                            <a:solidFill>
                                              <a:srgbClr val="CC0099"/>
                                            </a:solidFill>
                                            <a:effectLst/>
                                            <a:latin typeface="Cambria Math" charset="0"/>
                                            <a:ea typeface="+mn-ea"/>
                                            <a:cs typeface="+mn-cs"/>
                                          </a:rPr>
                                        </m:ctrlPr>
                                      </m:dPr>
                                      <m:e>
                                        <m:r>
                                          <a:rPr lang="en-US" sz="3200" b="1" i="1" kern="1200">
                                            <a:solidFill>
                                              <a:srgbClr val="CC0099"/>
                                            </a:solidFill>
                                            <a:effectLst/>
                                            <a:latin typeface="Cambria Math"/>
                                            <a:ea typeface="+mn-ea"/>
                                            <a:cs typeface="+mn-cs"/>
                                          </a:rPr>
                                          <m:t>𝒃</m:t>
                                        </m:r>
                                      </m:e>
                                    </m:d>
                                    <m:r>
                                      <a:rPr lang="en-US" sz="3200" b="1" i="1" kern="1200">
                                        <a:solidFill>
                                          <a:srgbClr val="CC0099"/>
                                        </a:solidFill>
                                        <a:effectLst/>
                                        <a:latin typeface="Cambria Math"/>
                                        <a:ea typeface="+mn-ea"/>
                                        <a:cs typeface="+mn-cs"/>
                                      </a:rPr>
                                      <m:t>−</m:t>
                                    </m:r>
                                    <m:r>
                                      <a:rPr lang="en-US" sz="3200" b="1" i="1" kern="1200">
                                        <a:solidFill>
                                          <a:srgbClr val="CC0099"/>
                                        </a:solidFill>
                                        <a:effectLst/>
                                        <a:latin typeface="Cambria Math"/>
                                        <a:ea typeface="+mn-ea"/>
                                        <a:cs typeface="+mn-cs"/>
                                      </a:rPr>
                                      <m:t>𝒇</m:t>
                                    </m:r>
                                    <m:r>
                                      <a:rPr lang="en-US" sz="3200" b="1" i="1" kern="1200">
                                        <a:solidFill>
                                          <a:srgbClr val="CC0099"/>
                                        </a:solidFill>
                                        <a:effectLst/>
                                        <a:latin typeface="Cambria Math"/>
                                        <a:ea typeface="+mn-ea"/>
                                        <a:cs typeface="+mn-cs"/>
                                      </a:rPr>
                                      <m:t>(</m:t>
                                    </m:r>
                                    <m:r>
                                      <a:rPr lang="en-US" sz="3200" b="1" i="1" kern="1200">
                                        <a:solidFill>
                                          <a:srgbClr val="CC0099"/>
                                        </a:solidFill>
                                        <a:effectLst/>
                                        <a:latin typeface="Cambria Math"/>
                                        <a:ea typeface="+mn-ea"/>
                                        <a:cs typeface="+mn-cs"/>
                                      </a:rPr>
                                      <m:t>𝒂</m:t>
                                    </m:r>
                                    <m:r>
                                      <a:rPr lang="en-US" sz="3200" b="1" i="1" kern="1200">
                                        <a:solidFill>
                                          <a:srgbClr val="CC0099"/>
                                        </a:solidFill>
                                        <a:effectLst/>
                                        <a:latin typeface="Cambria Math"/>
                                        <a:ea typeface="+mn-ea"/>
                                        <a:cs typeface="+mn-cs"/>
                                      </a:rPr>
                                      <m:t>)</m:t>
                                    </m:r>
                                  </m:num>
                                  <m:den>
                                    <m:r>
                                      <a:rPr lang="en-US" sz="3200" b="1" i="1" kern="1200">
                                        <a:solidFill>
                                          <a:srgbClr val="CC0099"/>
                                        </a:solidFill>
                                        <a:effectLst/>
                                        <a:latin typeface="Cambria Math"/>
                                        <a:ea typeface="+mn-ea"/>
                                        <a:cs typeface="+mn-cs"/>
                                      </a:rPr>
                                      <m:t>𝒃</m:t>
                                    </m:r>
                                    <m:r>
                                      <a:rPr lang="en-US" sz="3200" b="1" i="1" kern="1200">
                                        <a:solidFill>
                                          <a:srgbClr val="CC0099"/>
                                        </a:solidFill>
                                        <a:effectLst/>
                                        <a:latin typeface="Cambria Math"/>
                                        <a:ea typeface="+mn-ea"/>
                                        <a:cs typeface="+mn-cs"/>
                                      </a:rPr>
                                      <m:t>−</m:t>
                                    </m:r>
                                    <m:r>
                                      <a:rPr lang="en-US" sz="3200" b="1" i="1" kern="1200">
                                        <a:solidFill>
                                          <a:srgbClr val="CC0099"/>
                                        </a:solidFill>
                                        <a:effectLst/>
                                        <a:latin typeface="Cambria Math"/>
                                        <a:ea typeface="+mn-ea"/>
                                        <a:cs typeface="+mn-cs"/>
                                      </a:rPr>
                                      <m:t>𝒂</m:t>
                                    </m:r>
                                  </m:den>
                                </m:f>
                                <m:r>
                                  <a:rPr lang="en-US" sz="3200" i="1" kern="1200">
                                    <a:solidFill>
                                      <a:schemeClr val="dk1"/>
                                    </a:solidFill>
                                    <a:effectLst/>
                                    <a:latin typeface="Cambria Math"/>
                                    <a:ea typeface="+mn-ea"/>
                                    <a:cs typeface="+mn-cs"/>
                                  </a:rPr>
                                  <m:t>.</m:t>
                                </m:r>
                              </m:oMath>
                            </m:oMathPara>
                          </a14:m>
                          <a:endParaRPr lang="en-US" sz="3200" kern="1200" dirty="0">
                            <a:solidFill>
                              <a:schemeClr val="dk1"/>
                            </a:solidFill>
                            <a:effectLst/>
                            <a:latin typeface="+mn-lt"/>
                            <a:ea typeface="+mn-ea"/>
                            <a:cs typeface="+mn-cs"/>
                          </a:endParaRPr>
                        </a:p>
                        <a:p>
                          <a:endParaRPr lang="en-US" dirty="0"/>
                        </a:p>
                      </a:txBody>
                      <a:tcPr/>
                    </a:tc>
                    <a:extLst>
                      <a:ext uri="{0D108BD9-81ED-4DB2-BD59-A6C34878D82A}">
                        <a16:rowId xmlns="" xmlns:a16="http://schemas.microsoft.com/office/drawing/2014/main" val="395377278"/>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76303426"/>
                  </p:ext>
                </p:extLst>
              </p:nvPr>
            </p:nvGraphicFramePr>
            <p:xfrm>
              <a:off x="594360" y="2262504"/>
              <a:ext cx="6629400" cy="4148455"/>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541270707"/>
                        </a:ext>
                      </a:extLst>
                    </a:gridCol>
                  </a:tblGrid>
                  <a:tr h="625302">
                    <a:tc>
                      <a:txBody>
                        <a:bodyPr/>
                        <a:lstStyle/>
                        <a:p>
                          <a:pPr algn="ctr"/>
                          <a:r>
                            <a:rPr lang="en-US" sz="3200" b="1" kern="1200" dirty="0">
                              <a:solidFill>
                                <a:schemeClr val="lt1"/>
                              </a:solidFill>
                              <a:effectLst/>
                              <a:latin typeface="+mn-lt"/>
                              <a:ea typeface="+mn-ea"/>
                              <a:cs typeface="+mn-cs"/>
                            </a:rPr>
                            <a:t>Theorem 3.3- Mean Value Theorem</a:t>
                          </a:r>
                          <a:endParaRPr lang="en-US" sz="3200" dirty="0"/>
                        </a:p>
                      </a:txBody>
                      <a:tcPr/>
                    </a:tc>
                    <a:extLst>
                      <a:ext uri="{0D108BD9-81ED-4DB2-BD59-A6C34878D82A}">
                        <a16:rowId xmlns:a16="http://schemas.microsoft.com/office/drawing/2014/main" val="1932501044"/>
                      </a:ext>
                    </a:extLst>
                  </a:tr>
                  <a:tr h="3523153">
                    <a:tc>
                      <a:txBody>
                        <a:bodyPr/>
                        <a:lstStyle/>
                        <a:p>
                          <a:endParaRPr lang="en-US"/>
                        </a:p>
                      </a:txBody>
                      <a:tcPr>
                        <a:blipFill>
                          <a:blip r:embed="rId2"/>
                          <a:stretch>
                            <a:fillRect l="-92" t="-20069" r="-460" b="-346"/>
                          </a:stretch>
                        </a:blipFill>
                      </a:tcPr>
                    </a:tc>
                    <a:extLst>
                      <a:ext uri="{0D108BD9-81ED-4DB2-BD59-A6C34878D82A}">
                        <a16:rowId xmlns:a16="http://schemas.microsoft.com/office/drawing/2014/main" val="395377278"/>
                      </a:ext>
                    </a:extLst>
                  </a:tr>
                </a:tbl>
              </a:graphicData>
            </a:graphic>
          </p:graphicFrame>
        </mc:Fallback>
      </mc:AlternateContent>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01492" y="2585669"/>
            <a:ext cx="3408748" cy="3274972"/>
          </a:xfrm>
          <a:prstGeom prst="rect">
            <a:avLst/>
          </a:prstGeom>
          <a:noFill/>
          <a:ln>
            <a:noFill/>
          </a:ln>
        </p:spPr>
      </p:pic>
      <p:sp>
        <p:nvSpPr>
          <p:cNvPr id="7" name="TextBox 6"/>
          <p:cNvSpPr txBox="1"/>
          <p:nvPr/>
        </p:nvSpPr>
        <p:spPr>
          <a:xfrm>
            <a:off x="8666480" y="2262503"/>
            <a:ext cx="2804160" cy="646331"/>
          </a:xfrm>
          <a:prstGeom prst="rect">
            <a:avLst/>
          </a:prstGeom>
          <a:noFill/>
        </p:spPr>
        <p:txBody>
          <a:bodyPr wrap="square" rtlCol="0">
            <a:spAutoFit/>
          </a:bodyPr>
          <a:lstStyle/>
          <a:p>
            <a:r>
              <a:rPr lang="en-US" b="1" i="1" dirty="0"/>
              <a:t>Tangent line is parallel to secant line</a:t>
            </a:r>
            <a:endParaRPr lang="en-US" dirty="0"/>
          </a:p>
        </p:txBody>
      </p:sp>
      <p:sp>
        <p:nvSpPr>
          <p:cNvPr id="8" name="TextBox 7"/>
          <p:cNvSpPr txBox="1"/>
          <p:nvPr/>
        </p:nvSpPr>
        <p:spPr>
          <a:xfrm>
            <a:off x="9489440" y="5814474"/>
            <a:ext cx="2174240" cy="369332"/>
          </a:xfrm>
          <a:prstGeom prst="rect">
            <a:avLst/>
          </a:prstGeom>
          <a:noFill/>
        </p:spPr>
        <p:txBody>
          <a:bodyPr wrap="square" rtlCol="0">
            <a:spAutoFit/>
          </a:bodyPr>
          <a:lstStyle/>
          <a:p>
            <a:r>
              <a:rPr lang="en-US" b="1" i="1" dirty="0"/>
              <a:t>Secant line</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9337040" y="3088030"/>
                <a:ext cx="1026160" cy="42421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000" b="1" i="1">
                              <a:latin typeface="Cambria Math" charset="0"/>
                            </a:rPr>
                          </m:ctrlPr>
                        </m:sSupPr>
                        <m:e>
                          <m:r>
                            <a:rPr lang="en-US" sz="2000" b="1" i="1">
                              <a:latin typeface="Cambria Math"/>
                            </a:rPr>
                            <m:t>𝒇</m:t>
                          </m:r>
                        </m:e>
                        <m:sup>
                          <m:r>
                            <a:rPr lang="en-US" sz="2000" b="1" i="1">
                              <a:latin typeface="Cambria Math"/>
                            </a:rPr>
                            <m:t>′</m:t>
                          </m:r>
                        </m:sup>
                      </m:sSup>
                      <m:r>
                        <a:rPr lang="en-US" sz="2000" b="1" i="1">
                          <a:latin typeface="Cambria Math"/>
                        </a:rPr>
                        <m:t>(</m:t>
                      </m:r>
                      <m:r>
                        <a:rPr lang="en-US" sz="2000" b="1" i="1">
                          <a:latin typeface="Cambria Math"/>
                        </a:rPr>
                        <m:t>𝒄</m:t>
                      </m:r>
                      <m:r>
                        <a:rPr lang="en-US" sz="2000" b="1" i="1">
                          <a:latin typeface="Cambria Math"/>
                        </a:rPr>
                        <m:t>)</m:t>
                      </m:r>
                    </m:oMath>
                  </m:oMathPara>
                </a14:m>
                <a:endParaRPr lang="en-US" sz="2000" b="1" dirty="0"/>
              </a:p>
            </p:txBody>
          </p:sp>
        </mc:Choice>
        <mc:Fallback xmlns="">
          <p:sp>
            <p:nvSpPr>
              <p:cNvPr id="9" name="TextBox 8"/>
              <p:cNvSpPr txBox="1">
                <a:spLocks noRot="1" noChangeAspect="1" noMove="1" noResize="1" noEditPoints="1" noAdjustHandles="1" noChangeArrowheads="1" noChangeShapeType="1" noTextEdit="1"/>
              </p:cNvSpPr>
              <p:nvPr/>
            </p:nvSpPr>
            <p:spPr>
              <a:xfrm>
                <a:off x="9337040" y="3088030"/>
                <a:ext cx="1026160" cy="424219"/>
              </a:xfrm>
              <a:prstGeom prst="rect">
                <a:avLst/>
              </a:prstGeom>
              <a:blipFill>
                <a:blip r:embed="rId4"/>
                <a:stretch>
                  <a:fillRect b="-144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0393680" y="4006707"/>
                <a:ext cx="1686560" cy="906851"/>
              </a:xfrm>
              <a:prstGeom prst="rect">
                <a:avLst/>
              </a:prstGeom>
              <a:noFill/>
            </p:spPr>
            <p:txBody>
              <a:bodyPr wrap="square" rtlCol="0">
                <a:spAutoFit/>
              </a:bodyPr>
              <a:lstStyle/>
              <a:p>
                <a:r>
                  <a:rPr lang="en-US" b="1" i="1" dirty="0"/>
                  <a:t>Slope of secant</a:t>
                </a:r>
              </a:p>
              <a:p>
                <a:pPr/>
                <a14:m>
                  <m:oMathPara xmlns:m="http://schemas.openxmlformats.org/officeDocument/2006/math">
                    <m:oMathParaPr>
                      <m:jc m:val="centerGroup"/>
                    </m:oMathParaPr>
                    <m:oMath xmlns:m="http://schemas.openxmlformats.org/officeDocument/2006/math">
                      <m:f>
                        <m:fPr>
                          <m:ctrlPr>
                            <a:rPr lang="en-US" b="1" i="1">
                              <a:latin typeface="Cambria Math" charset="0"/>
                            </a:rPr>
                          </m:ctrlPr>
                        </m:fPr>
                        <m:num>
                          <m:r>
                            <a:rPr lang="en-US" b="1" i="1">
                              <a:latin typeface="Cambria Math"/>
                            </a:rPr>
                            <m:t>𝒇</m:t>
                          </m:r>
                          <m:d>
                            <m:dPr>
                              <m:ctrlPr>
                                <a:rPr lang="en-US" b="1" i="1">
                                  <a:latin typeface="Cambria Math" charset="0"/>
                                </a:rPr>
                              </m:ctrlPr>
                            </m:dPr>
                            <m:e>
                              <m:r>
                                <a:rPr lang="en-US" b="1" i="1">
                                  <a:latin typeface="Cambria Math"/>
                                </a:rPr>
                                <m:t>𝒃</m:t>
                              </m:r>
                            </m:e>
                          </m:d>
                          <m:r>
                            <a:rPr lang="en-US" b="1" i="1">
                              <a:latin typeface="Cambria Math"/>
                            </a:rPr>
                            <m:t>−</m:t>
                          </m:r>
                          <m:r>
                            <a:rPr lang="en-US" b="1" i="1">
                              <a:latin typeface="Cambria Math"/>
                            </a:rPr>
                            <m:t>𝒇</m:t>
                          </m:r>
                          <m:r>
                            <a:rPr lang="en-US" b="1" i="1">
                              <a:latin typeface="Cambria Math"/>
                            </a:rPr>
                            <m:t>(</m:t>
                          </m:r>
                          <m:r>
                            <a:rPr lang="en-US" b="1" i="1">
                              <a:latin typeface="Cambria Math"/>
                            </a:rPr>
                            <m:t>𝒂</m:t>
                          </m:r>
                          <m:r>
                            <a:rPr lang="en-US" b="1" i="1">
                              <a:latin typeface="Cambria Math"/>
                            </a:rPr>
                            <m:t>)</m:t>
                          </m:r>
                        </m:num>
                        <m:den>
                          <m:r>
                            <a:rPr lang="en-US" b="1" i="1">
                              <a:latin typeface="Cambria Math"/>
                            </a:rPr>
                            <m:t>𝒃</m:t>
                          </m:r>
                          <m:r>
                            <a:rPr lang="en-US" b="1" i="1">
                              <a:latin typeface="Cambria Math"/>
                            </a:rPr>
                            <m:t>−</m:t>
                          </m:r>
                          <m:r>
                            <a:rPr lang="en-US" b="1" i="1">
                              <a:latin typeface="Cambria Math"/>
                            </a:rPr>
                            <m:t>𝒂</m:t>
                          </m:r>
                        </m:den>
                      </m:f>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10393680" y="4006707"/>
                <a:ext cx="1686560" cy="906851"/>
              </a:xfrm>
              <a:prstGeom prst="rect">
                <a:avLst/>
              </a:prstGeom>
              <a:blipFill>
                <a:blip r:embed="rId5"/>
                <a:stretch>
                  <a:fillRect l="-2888" t="-3356"/>
                </a:stretch>
              </a:blipFill>
            </p:spPr>
            <p:txBody>
              <a:bodyPr/>
              <a:lstStyle/>
              <a:p>
                <a:r>
                  <a:rPr lang="en-US">
                    <a:noFill/>
                  </a:rPr>
                  <a:t> </a:t>
                </a:r>
              </a:p>
            </p:txBody>
          </p:sp>
        </mc:Fallback>
      </mc:AlternateContent>
    </p:spTree>
    <p:extLst>
      <p:ext uri="{BB962C8B-B14F-4D97-AF65-F5344CB8AC3E}">
        <p14:creationId xmlns:p14="http://schemas.microsoft.com/office/powerpoint/2010/main" val="115629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667" y="155310"/>
            <a:ext cx="11808800" cy="4264289"/>
          </a:xfrm>
        </p:spPr>
      </p:pic>
    </p:spTree>
    <p:extLst>
      <p:ext uri="{BB962C8B-B14F-4D97-AF65-F5344CB8AC3E}">
        <p14:creationId xmlns:p14="http://schemas.microsoft.com/office/powerpoint/2010/main" val="45819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049" y="182827"/>
            <a:ext cx="11808321" cy="6082506"/>
          </a:xfrm>
        </p:spPr>
      </p:pic>
    </p:spTree>
    <p:extLst>
      <p:ext uri="{BB962C8B-B14F-4D97-AF65-F5344CB8AC3E}">
        <p14:creationId xmlns:p14="http://schemas.microsoft.com/office/powerpoint/2010/main" val="143524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3" y="3396191"/>
            <a:ext cx="10515600" cy="3157009"/>
          </a:xfrm>
        </p:spPr>
        <p:txBody>
          <a:bodyPr>
            <a:normAutofit fontScale="90000"/>
          </a:bodyPr>
          <a:lstStyle/>
          <a:p>
            <a:r>
              <a:rPr lang="en-US" u="sng" dirty="0" smtClean="0"/>
              <a:t>Note</a:t>
            </a:r>
            <a:r>
              <a:rPr lang="en-US" dirty="0" smtClean="0"/>
              <a:t>: ALWAYS check for continuity &amp; differentiability before beginning work!!!</a:t>
            </a:r>
            <a:br>
              <a:rPr lang="en-US" dirty="0" smtClean="0"/>
            </a:br>
            <a:r>
              <a:rPr lang="en-US" dirty="0"/>
              <a:t/>
            </a:r>
            <a:br>
              <a:rPr lang="en-US" dirty="0"/>
            </a:br>
            <a:r>
              <a:rPr lang="en-US" dirty="0" smtClean="0"/>
              <a:t>It will save you from doing unnecessary work. Know ALL of the functions that have continuity issues and differentiability issues.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597" y="288660"/>
            <a:ext cx="11905403" cy="2894807"/>
          </a:xfrm>
        </p:spPr>
      </p:pic>
    </p:spTree>
    <p:extLst>
      <p:ext uri="{BB962C8B-B14F-4D97-AF65-F5344CB8AC3E}">
        <p14:creationId xmlns:p14="http://schemas.microsoft.com/office/powerpoint/2010/main" val="169191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3708400" y="2069464"/>
            <a:ext cx="8361680" cy="4717415"/>
          </a:xfrm>
        </p:spPr>
        <p:txBody>
          <a:bodyPr>
            <a:normAutofit/>
          </a:bodyPr>
          <a:lstStyle/>
          <a:p>
            <a:pPr marL="0" indent="0">
              <a:buNone/>
            </a:pPr>
            <a:r>
              <a:rPr lang="en-US" sz="3000" b="1" dirty="0" smtClean="0"/>
              <a:t>Finding </a:t>
            </a:r>
            <a:r>
              <a:rPr lang="en-US" sz="3000" b="1" dirty="0"/>
              <a:t>the instantaneous Rate of Change</a:t>
            </a:r>
          </a:p>
          <a:p>
            <a:pPr marL="0" indent="0">
              <a:buNone/>
            </a:pPr>
            <a:r>
              <a:rPr lang="en-US" sz="3000" dirty="0"/>
              <a:t>Two stationary patrol cars equipped with radars are 5 miles apart on a highway, as shown in the figure.  As a truck passes the first patrol car, its speed is clocked at 55 miles per hour.  </a:t>
            </a:r>
            <a:r>
              <a:rPr lang="en-US" sz="3000" b="1" dirty="0">
                <a:solidFill>
                  <a:srgbClr val="0000FF"/>
                </a:solidFill>
              </a:rPr>
              <a:t>Four minutes later</a:t>
            </a:r>
            <a:r>
              <a:rPr lang="en-US" sz="3000" dirty="0"/>
              <a:t>, when the truck passes the second car patrol car, its speed is clocked at 50 miles per hour.  Prove that the truck must have exceeded the speed limit (of 55 miles per hour) at some time during the 4 minutes.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2584" y="2344277"/>
            <a:ext cx="2894063" cy="1842750"/>
          </a:xfrm>
          <a:prstGeom prst="rect">
            <a:avLst/>
          </a:prstGeom>
          <a:noFill/>
          <a:ln>
            <a:noFill/>
          </a:ln>
        </p:spPr>
      </p:pic>
    </p:spTree>
    <p:extLst>
      <p:ext uri="{BB962C8B-B14F-4D97-AF65-F5344CB8AC3E}">
        <p14:creationId xmlns:p14="http://schemas.microsoft.com/office/powerpoint/2010/main" val="9514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267" y="128059"/>
            <a:ext cx="10515600" cy="684742"/>
          </a:xfrm>
        </p:spPr>
        <p:txBody>
          <a:bodyPr>
            <a:normAutofit fontScale="90000"/>
          </a:bodyPr>
          <a:lstStyle/>
          <a:p>
            <a:r>
              <a:rPr lang="en-US" dirty="0" smtClean="0"/>
              <a:t>Practice Review</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749" y="812801"/>
            <a:ext cx="11902609" cy="5604932"/>
          </a:xfrm>
        </p:spPr>
      </p:pic>
    </p:spTree>
    <p:extLst>
      <p:ext uri="{BB962C8B-B14F-4D97-AF65-F5344CB8AC3E}">
        <p14:creationId xmlns:p14="http://schemas.microsoft.com/office/powerpoint/2010/main" val="105956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333" y="155311"/>
            <a:ext cx="11887199" cy="5923788"/>
          </a:xfrm>
        </p:spPr>
      </p:pic>
    </p:spTree>
    <p:extLst>
      <p:ext uri="{BB962C8B-B14F-4D97-AF65-F5344CB8AC3E}">
        <p14:creationId xmlns:p14="http://schemas.microsoft.com/office/powerpoint/2010/main" val="42757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950" y="197643"/>
            <a:ext cx="11719112" cy="6118489"/>
          </a:xfrm>
        </p:spPr>
      </p:pic>
    </p:spTree>
    <p:extLst>
      <p:ext uri="{BB962C8B-B14F-4D97-AF65-F5344CB8AC3E}">
        <p14:creationId xmlns:p14="http://schemas.microsoft.com/office/powerpoint/2010/main" val="717021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181</Words>
  <Application>Microsoft Macintosh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Calibri Light</vt:lpstr>
      <vt:lpstr>Cambria Math</vt:lpstr>
      <vt:lpstr>Arial</vt:lpstr>
      <vt:lpstr>Office Theme</vt:lpstr>
      <vt:lpstr> Mean Value Theorem</vt:lpstr>
      <vt:lpstr>PowerPoint Presentation</vt:lpstr>
      <vt:lpstr>PowerPoint Presentation</vt:lpstr>
      <vt:lpstr>PowerPoint Presentation</vt:lpstr>
      <vt:lpstr>Note: ALWAYS check for continuity &amp; differentiability before beginning work!!!  It will save you from doing unnecessary work. Know ALL of the functions that have continuity issues and differentiability issues.</vt:lpstr>
      <vt:lpstr>Example 2</vt:lpstr>
      <vt:lpstr>Practice Review</vt:lpstr>
      <vt:lpstr>PowerPoint Presentation</vt:lpstr>
      <vt:lpstr>PowerPoint Presentation</vt:lpstr>
      <vt:lpstr>Bell Quiz</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Rolle’s Theorem and Mean Value Theorem</dc:title>
  <dc:creator>mariacabanez</dc:creator>
  <cp:lastModifiedBy>Jameil Floyd</cp:lastModifiedBy>
  <cp:revision>15</cp:revision>
  <dcterms:created xsi:type="dcterms:W3CDTF">2016-11-09T03:28:21Z</dcterms:created>
  <dcterms:modified xsi:type="dcterms:W3CDTF">2018-10-31T20:32:39Z</dcterms:modified>
</cp:coreProperties>
</file>