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7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62" r:id="rId14"/>
    <p:sldId id="259" r:id="rId15"/>
    <p:sldId id="26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33CC"/>
    <a:srgbClr val="88B9F4"/>
    <a:srgbClr val="0066CC"/>
    <a:srgbClr val="F7FAFD"/>
    <a:srgbClr val="F7B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8.57685" units="1/cm"/>
          <inkml:channelProperty channel="Y" name="resolution" value="48.64865" units="1/cm"/>
          <inkml:channelProperty channel="T" name="resolution" value="1" units="1/dev"/>
        </inkml:channelProperties>
      </inkml:inkSource>
      <inkml:timestamp xml:id="ts0" timeString="2020-12-17T14:55:16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9525 1230 0,'27'14'235,"12"-1"-220,-25 0 1,-1-13 15,13 0-15,-12 0-1,12 0 1,-13 0 15,14 0-15,-1 0 15,14 13-15,-27-13-1,53 0 17,-39 0 15,26 0-32,-40 0 1,0 0 15,13 0-31,-12 0 31,12 0 16,1 0-31,-14 0 15,13 0 0,-12 0 1,12 0-17,0 0 32,-12 0-16,12 0-31,-13 0 47,27 0 0,-13 0-16,-1 0 16,-13 0-31,14 0-16,-14 0 47,13 0-16,-12 0 0,12 0-31,-26-13 31,13 0-15,14 13 0,12 0 15,1-13 0,-13 13 16,-14 0-16,13 0-15,1 0 15,-14 0 0,0 0-15,0 0 0,1 0 15,12 0 0,-13 0-31,14 0 16,12 0 31,-25 0-16,39 0 16,-40 0-16,13 0-15,-12 0-1,12 0 17,0 0-17,-12 0 32,12 0 0,-13 0 0,1-14-32,-1 1 32,0-13-15,27 26 30,-40-27 16,0 1 63,0 12-126,0 1 1,0 0-16,0 0 16,0-14-1,0 14-15,0-53 63,0 39-63,0 14 15,0-26 1,0 25 15,0 1-31,0-13 32,0-14 14,0 14-30,0 12 15,0-12 16,0-1-31,0 14 15,0-13 16,0 12-31,0-12 15,-14 13 16,1 13-16,13-27 16,0 14-16,-13 0 0,13 0-15,-13-14 31,0 14-16,-1-14-15,1 27 46,0-13-31,0 0 16,-1 13-15,1 0-1,13-13-16,-26 13-15,-14 0 32,14-27-1,12 27-15,-25 0 15,12-13 0,-26 0 16,27 13 0,13 0-32,-14 0 1,1-27-16,12 27 16,-12 0 15,0 0-15,-1-13 15,14 0-31,-27 13 31,27 0-15,-14 0 15,14 0-31,-13 0 16,-14 0 15,14 0-31,-14 0 15,14 0 1,-14 0 0,0 0 15,-13 0-31,14 0 16,-41 0 15,27 0 0,40 0-31,-53 0 31,-14 0 1,41 13-1,-14-13 0,26 13-15,14-13-16,-13 0 31,13 27-31,-14-27 31,1 0-15,12 0-16,-12 26 31,13-12 16,-14 12-16,27 0 0,-26 1-31,26-14 16,-27 14 15,27-1-15,0-13 0,0 14 46,0-14-62,0 13 31,0 41 16,0-54-16,0 40 32,0-40-63,0 13 31,0-12 0,0 25 1,14-25 30,-14-1-15,0 13 31,0-13-47,0 14 63,0-14-78,0 14-1,0-1 1,0-13 0,0 27 31,-14-27-1,14 0 1,0 14 110</inkml:trace>
  <inkml:trace contextRef="#ctx0" brushRef="#br0" timeOffset="11193.03">1085 3585 0,'-13'-13'281,"0"-14"-265,-14 27 15,14 0 0,-14 0 1,-12 0-1,12 0-16,-12 0 17,-1 14-1,13-1 16,14-13-32,0 13-15,0 0 32,0 14-17,-1-1 17,1-13-32,0 1 15,13 12 1,-53 40 15,53-13-15,-13-26-1,13-14 1,0 13 15,-27 14-15,27-27 15,0 14-31,-13 26 31,0-53-15,13 26 0,0 1-16,0-14 15,0 13 1,0-13-1,0 14 1,0-1 0,-13-12-1,13 12 1,0-13-16,0 14 31,0-1 0,0-13-31,0 1 0,0 52 32,0-26-1,0 39 16,13-66-47,0 0 15,0 27 48,14 0-32,-1 13-15,-13-40 15,1 0 0,12 14-15,-13-14 0,14 13 30,-14-13 1,13 14-15,-12-27-17,12 26 16,1-26-31,-1 0 16,-13 14 0,0-14-1,14 0 1,-1 13 0,1-13 15,-1 0-16,14 0 17,0 0-1,-14 0-31,1 0 0,-14 0 16,13 0 15,40 0 0,-26 0 0,-27 0-15,54 26 15,-54-26-31,13 0 31,14 0-15,26 0 15,0 0 1,-13 0-1,0 0 0,-40 0-15,14 0-1,-14 0-15,66 14 16,-26-14 15,-26 0-15,-14 0-16,27 0 15,26 0 17,0 0-17,0 0 17,-40 0-17,14 0 1,0 0-1,-14 0 1,-12 0-16,12 0 16,14 0-1,26 0 17,-26 0-17,12 0 16,-38 0-31,12 0 16,14 0 47,-14 26-63,-12-26 15,12 0-15,-13 0 31,27 13 1,-27 0-32,0-13 0,14 0 15,-1 0 1,14 0 0,-40 14-1,13-14 1,14 0-16,12 0 15,-12 0-15,-14 26 16,27-26 0,-14 0-16,67 0 31,-67 0-15,-13 0-16,14 0 15,13 0 16,-14 0-31,-13 0 16,14 0 0,-14 0-1,13 0 1,1 0-16,26 0 31,-40 0-15,27-13-16,-1 13 15,-25 0 1,39-13 0,-14 13-1,14 0 17,-40 0-32,40 0 15,-26-14 16,-14 1-31,27 13 16,-27 0 0,13-13-16,1 13 15,13 0 17,-27 0-17,13 0-15,14 0 16,26-13 31,-66 0-47,40 13 15,-27 0 1,0 0-16,27 0 16,-14 0-1,-12 0-15,12 0 16,-13 0-16,14 0 15,12 0 1,1 0 0,53 0-1,-40 13 1,66 0 15,-40 13 0,-13-26 1,-39 0 15,-1 0-32,1 0 48,-1 0-32,-13 0-15,14 0 30,-14 0-46,53 0 47,-53 0-47,1 0 32,-1 0-17,13 0-15,-13 0 16,14 0-1,-14 0 1,14 0 0,-1 0-1,14 0 1,-27 0-16,40 0 31,-40 0-15,14 0-1,12 0 1,-12 0 0,12 0 15,-12 0-15,-14 0 15,40 0-31,-27 0 15,-12 0 1,12 0 0,14 0-1,-14 0-15,14 0 32,-27 0-32,40 0 31,-40 0-16,14 0 1,-14 0 0,14 0-1,-1 0-15,53-26 63,-65 26-63,12 0 31,-13-13-31,27-14 78,-27 27-62,0-13-16,14-13 47,-27-1-16,13 14-15,-13-14 15,27-12-16,-27 26 1,0-1 0,13 1-16,-13 0 15,13-27 17,-13 14 14,0-14-14,13 14-17,0 12 48,1 1-63,-14 0 31,26-14-15,1 1 46,-27 0-31,13 12-15,0 1 0,-13-13 31,13 12-32,27 14-15,-40-26 31,0 13 1,13 13-17,14-27 1,-27 1-16,13 13 31,0-1-15,0 14-1,1-39 17,12 12-17,-13-13 1,-13 14 0,0 0 15,27 12-31,-27-12 15,0-1 1,0-12 0,13 12-1,0 14 1,-13 0 0,0-14 15,0 14 0,0-13-15,0 12 31,-13 14-32,13-26 16,-13 13-15,0 0 0,-1-1-1,14 1 17,-26-13-1,13-1 16,-1 1 0,1 26-16,0-14 0,0 14-15,-1 0-1,1-13 1,0 0 0,0 13-1,-27-13 16,14-14 1,-1 27-1,14 0-15,-27 0 15,14 0 0,-1-26 0,14 26-15,-13 0 0,-1 0 15,-13 0 0,-26-27 0,53 27-15,-13 0 0,-1-13-1,14 13-15,-13 0 31,12 0 1,-12 0-17,-1 0 17,14 0-1,0 0-16,0 0-15,-1 0 16,-12 0 0,0-13-1,12 0 1,1 13 0,-40 0-1,40 0 1,-14 0-1,-12 0-15,12 0 0,-12 0 32,-54 0-1,80 0-31,-14 0 16,14 0 15,-13 0-16,-1 0 1,14 0 15,-13 0-31,-14 0 32,13 0-17,14 0 1,-4048 0-1,8082 0 1,-4073 0 0,12 0-1,-53 0 1,1 0 15,25 0 0,54 0-15,-13 0-16,-14 0 16,-26 13 15,40-13-31,12 0 16,-12 26-1,-1-26 1,14 0-1,-13 0-15,12 0 16,-12 0 0,0 0-1,12 14 17,1-14-32,-13 0 15,-41 0 16,54 0-15,-13 0 0,-1 0-16,14 0 31,-13 0 110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A620-306B-45A6-A935-32EFF1F7CA6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4C01-4A1E-434A-84DC-42F5711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661" y="152400"/>
            <a:ext cx="5943600" cy="2205037"/>
          </a:xfrm>
        </p:spPr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Optimization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67971"/>
            <a:ext cx="3886200" cy="48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CE3B-98FA-4663-A562-10BF41BB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2CCB-7AA1-4270-850F-D5BAA722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3587B-E77B-4D0F-BE08-614D9E56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763000" cy="6645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61687C-06E4-4EB2-B860-1F442A14BA45}"/>
                  </a:ext>
                </a:extLst>
              </p14:cNvPr>
              <p14:cNvContentPartPr/>
              <p14:nvPr/>
            </p14:nvContentPartPr>
            <p14:xfrm>
              <a:off x="214560" y="123840"/>
              <a:ext cx="3786480" cy="166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61687C-06E4-4EB2-B860-1F442A14B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00" y="114480"/>
                <a:ext cx="3805200" cy="16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66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B8B8-934E-4764-881D-5447C976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4EC4-1857-4D93-9744-2A131DF4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493C5-9220-4E76-8AF1-5647B9F9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6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7F25-8983-4188-8C06-F0BF18DD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9B54-3A4B-4FC9-AA88-160BB8DD6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7E16A-CA9E-4365-AA96-9EC248F3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"/>
            <a:ext cx="870088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1" y="5486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91" y="222008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Example from Textbook</a:t>
            </a:r>
          </a:p>
          <a:p>
            <a:pPr marL="0" indent="0">
              <a:buNone/>
            </a:pPr>
            <a:r>
              <a:rPr lang="en-US" sz="2000" dirty="0"/>
              <a:t>BONUS)  Two post, one 12 feet high and the other 28 feet high, stand 30 feet apart.  They are to be stayed by two wires, attached to a single stake, running from ground level to the top of each post.  Where should the stake be placed to use the least amount of wire?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286000"/>
            <a:ext cx="512902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Example:</a:t>
                </a:r>
              </a:p>
              <a:p>
                <a:pPr marL="285750" indent="-285750">
                  <a:buNone/>
                </a:pPr>
                <a:r>
                  <a:rPr lang="en-US" sz="2200" dirty="0"/>
                  <a:t>BONUS)  An open-top box is to be made by cutting congruent squares of sides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/>
                  <a:t> from the corners of a 20- by 25-cm sheet of tin and bending up the sides.  How large should the squares be to make the box hold as much as possible?  What is the resulting maximum volume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4114800"/>
            <a:ext cx="171894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Times New Roman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12527" y="4105275"/>
            <a:ext cx="1718945" cy="1390649"/>
            <a:chOff x="421419" y="499378"/>
            <a:chExt cx="1719072" cy="1391248"/>
          </a:xfrm>
        </p:grpSpPr>
        <p:sp>
          <p:nvSpPr>
            <p:cNvPr id="6" name="Rectangle 5"/>
            <p:cNvSpPr/>
            <p:nvPr/>
          </p:nvSpPr>
          <p:spPr>
            <a:xfrm>
              <a:off x="421419" y="500933"/>
              <a:ext cx="1719072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419" y="1642028"/>
              <a:ext cx="230505" cy="2305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419" y="499378"/>
              <a:ext cx="230505" cy="2305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9986" y="500933"/>
              <a:ext cx="230505" cy="2305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9986" y="1660121"/>
              <a:ext cx="230505" cy="23050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" name="Cube 10"/>
          <p:cNvSpPr/>
          <p:nvPr/>
        </p:nvSpPr>
        <p:spPr>
          <a:xfrm>
            <a:off x="6705600" y="4517695"/>
            <a:ext cx="1377315" cy="5492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8" y="536416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28" y="2467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/>
              <a:t>BONUS)  You have been asked to design an one-liter open top oil can shaped like a right circular cylinder.  What dimensions will use the least materials?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1232557"/>
                <a:ext cx="1797928" cy="417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liter=1000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232557"/>
                <a:ext cx="1797928" cy="417615"/>
              </a:xfrm>
              <a:prstGeom prst="rect">
                <a:avLst/>
              </a:prstGeom>
              <a:blipFill>
                <a:blip r:embed="rId2"/>
                <a:stretch>
                  <a:fillRect l="-27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Magnetic Disk 4"/>
          <p:cNvSpPr/>
          <p:nvPr/>
        </p:nvSpPr>
        <p:spPr>
          <a:xfrm>
            <a:off x="1143000" y="1823969"/>
            <a:ext cx="1134306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77148" y="1839861"/>
            <a:ext cx="1135380" cy="1371600"/>
            <a:chOff x="4583664" y="1667349"/>
            <a:chExt cx="1135665" cy="1372085"/>
          </a:xfrm>
        </p:grpSpPr>
        <p:sp>
          <p:nvSpPr>
            <p:cNvPr id="7" name="Flowchart: Magnetic Disk 6"/>
            <p:cNvSpPr/>
            <p:nvPr/>
          </p:nvSpPr>
          <p:spPr>
            <a:xfrm>
              <a:off x="4585023" y="1667834"/>
              <a:ext cx="1134306" cy="1371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583664" y="1667349"/>
              <a:ext cx="1134528" cy="44769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6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F8FE-3121-47BC-9310-86C2D308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54" y="466578"/>
            <a:ext cx="8354891" cy="930447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Free Response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09189-B247-44BA-930D-29283E70A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25638"/>
            <a:ext cx="6858000" cy="4200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7E6E6"/>
                </a:solidFill>
              </a:rPr>
              <a:t>Using the Derivative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3D944-7B5B-4AD1-81F5-B9A56141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687202"/>
            <a:ext cx="8622615" cy="36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5" y="309324"/>
            <a:ext cx="9026235" cy="1056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70" y="201549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706790"/>
              </p:ext>
            </p:extLst>
          </p:nvPr>
        </p:nvGraphicFramePr>
        <p:xfrm>
          <a:off x="461534" y="1365349"/>
          <a:ext cx="82296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9734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Guidelines For Solving Applied Minimum and Maximum Problems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5" y="1836836"/>
            <a:ext cx="9062194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6361"/>
            <a:ext cx="8686800" cy="554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AA9C1-B6F0-4013-B378-939D4BC8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9550"/>
            <a:ext cx="8740963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2" y="274638"/>
            <a:ext cx="9144000" cy="1684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CA465-5F21-42A1-9156-4D70914A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" y="236538"/>
            <a:ext cx="9063864" cy="52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48262-BB94-4EC5-8BC9-C1D5681D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8722963" cy="419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F879B-F33E-47C0-8C2E-59E22DD6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1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E770-343D-425F-B732-82D20212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BDE2-BB16-49DE-A484-123C5717E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C598A-5EF0-4C16-85F0-DE9DE153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9537"/>
            <a:ext cx="88350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0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D7A6-D430-49FC-A390-8C7DBCAE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4D0A-D24F-48F4-BEB2-3A3F1F62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DF55E-03A5-4E81-8A9D-DD00E5E6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680831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CC3B-576C-475B-9C26-1522559C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79CC-F080-49C8-B7A3-334BD6E37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16198-652E-4211-9717-1E673B42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6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4369-F580-4F8D-BA15-BC5823EA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6828E-1DFF-4869-9D96-C78B0F9E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D2951-80BA-4D20-8F3C-93B0129D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534400" cy="64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178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Optimization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Response Practice</vt:lpstr>
    </vt:vector>
  </TitlesOfParts>
  <Company>Miami-Dade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Concavity  and the Second Derivative Test</dc:title>
  <dc:creator>Cabanez, Maria D.</dc:creator>
  <cp:lastModifiedBy>FLOYD, JAMEIL</cp:lastModifiedBy>
  <cp:revision>29</cp:revision>
  <dcterms:created xsi:type="dcterms:W3CDTF">2016-11-30T14:31:46Z</dcterms:created>
  <dcterms:modified xsi:type="dcterms:W3CDTF">2020-12-17T15:18:56Z</dcterms:modified>
</cp:coreProperties>
</file>